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66"/>
  </p:notesMasterIdLst>
  <p:sldIdLst>
    <p:sldId id="256" r:id="rId3"/>
    <p:sldId id="5080" r:id="rId4"/>
    <p:sldId id="258" r:id="rId5"/>
    <p:sldId id="259" r:id="rId6"/>
    <p:sldId id="260" r:id="rId7"/>
    <p:sldId id="261" r:id="rId8"/>
    <p:sldId id="262" r:id="rId9"/>
    <p:sldId id="5081" r:id="rId10"/>
    <p:sldId id="308" r:id="rId11"/>
    <p:sldId id="5117" r:id="rId12"/>
    <p:sldId id="5116" r:id="rId13"/>
    <p:sldId id="5121" r:id="rId14"/>
    <p:sldId id="264" r:id="rId15"/>
    <p:sldId id="5122" r:id="rId16"/>
    <p:sldId id="5123" r:id="rId17"/>
    <p:sldId id="5124" r:id="rId18"/>
    <p:sldId id="5132" r:id="rId19"/>
    <p:sldId id="268" r:id="rId20"/>
    <p:sldId id="5125" r:id="rId21"/>
    <p:sldId id="5126" r:id="rId22"/>
    <p:sldId id="309" r:id="rId23"/>
    <p:sldId id="270" r:id="rId24"/>
    <p:sldId id="274" r:id="rId25"/>
    <p:sldId id="275" r:id="rId26"/>
    <p:sldId id="276" r:id="rId27"/>
    <p:sldId id="277" r:id="rId28"/>
    <p:sldId id="278" r:id="rId29"/>
    <p:sldId id="280" r:id="rId30"/>
    <p:sldId id="281" r:id="rId31"/>
    <p:sldId id="282" r:id="rId32"/>
    <p:sldId id="311" r:id="rId33"/>
    <p:sldId id="283" r:id="rId34"/>
    <p:sldId id="312" r:id="rId35"/>
    <p:sldId id="5137" r:id="rId36"/>
    <p:sldId id="314" r:id="rId37"/>
    <p:sldId id="315" r:id="rId38"/>
    <p:sldId id="5138" r:id="rId39"/>
    <p:sldId id="5139" r:id="rId40"/>
    <p:sldId id="5140" r:id="rId41"/>
    <p:sldId id="290" r:id="rId42"/>
    <p:sldId id="291" r:id="rId43"/>
    <p:sldId id="5141" r:id="rId44"/>
    <p:sldId id="5135" r:id="rId45"/>
    <p:sldId id="5142" r:id="rId46"/>
    <p:sldId id="304" r:id="rId47"/>
    <p:sldId id="5133" r:id="rId48"/>
    <p:sldId id="5134" r:id="rId49"/>
    <p:sldId id="5106" r:id="rId50"/>
    <p:sldId id="5143" r:id="rId51"/>
    <p:sldId id="5144" r:id="rId52"/>
    <p:sldId id="5145" r:id="rId53"/>
    <p:sldId id="5146" r:id="rId54"/>
    <p:sldId id="350" r:id="rId55"/>
    <p:sldId id="5147" r:id="rId56"/>
    <p:sldId id="338" r:id="rId57"/>
    <p:sldId id="339" r:id="rId58"/>
    <p:sldId id="340" r:id="rId59"/>
    <p:sldId id="341" r:id="rId60"/>
    <p:sldId id="293" r:id="rId61"/>
    <p:sldId id="294" r:id="rId62"/>
    <p:sldId id="343" r:id="rId63"/>
    <p:sldId id="344" r:id="rId64"/>
    <p:sldId id="5090" r:id="rId6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0CE0DD7-A19C-4D0E-B02E-A114B98581BD}">
          <p14:sldIdLst>
            <p14:sldId id="256"/>
            <p14:sldId id="5080"/>
            <p14:sldId id="258"/>
            <p14:sldId id="259"/>
            <p14:sldId id="260"/>
            <p14:sldId id="261"/>
            <p14:sldId id="262"/>
            <p14:sldId id="5081"/>
            <p14:sldId id="308"/>
            <p14:sldId id="5117"/>
            <p14:sldId id="5116"/>
            <p14:sldId id="5121"/>
            <p14:sldId id="264"/>
            <p14:sldId id="5122"/>
            <p14:sldId id="5123"/>
            <p14:sldId id="5124"/>
            <p14:sldId id="5132"/>
            <p14:sldId id="268"/>
            <p14:sldId id="5125"/>
            <p14:sldId id="5126"/>
            <p14:sldId id="309"/>
            <p14:sldId id="270"/>
            <p14:sldId id="274"/>
            <p14:sldId id="275"/>
            <p14:sldId id="276"/>
            <p14:sldId id="277"/>
            <p14:sldId id="278"/>
            <p14:sldId id="280"/>
            <p14:sldId id="281"/>
            <p14:sldId id="282"/>
            <p14:sldId id="311"/>
            <p14:sldId id="283"/>
            <p14:sldId id="312"/>
            <p14:sldId id="5137"/>
            <p14:sldId id="314"/>
            <p14:sldId id="315"/>
            <p14:sldId id="5138"/>
            <p14:sldId id="5139"/>
            <p14:sldId id="5140"/>
            <p14:sldId id="290"/>
            <p14:sldId id="291"/>
            <p14:sldId id="5141"/>
            <p14:sldId id="5135"/>
            <p14:sldId id="5142"/>
            <p14:sldId id="304"/>
            <p14:sldId id="5133"/>
            <p14:sldId id="5134"/>
            <p14:sldId id="5106"/>
            <p14:sldId id="5143"/>
            <p14:sldId id="5144"/>
            <p14:sldId id="5145"/>
            <p14:sldId id="5146"/>
            <p14:sldId id="350"/>
            <p14:sldId id="5147"/>
            <p14:sldId id="338"/>
            <p14:sldId id="339"/>
            <p14:sldId id="340"/>
            <p14:sldId id="341"/>
            <p14:sldId id="293"/>
            <p14:sldId id="294"/>
            <p14:sldId id="343"/>
            <p14:sldId id="344"/>
          </p14:sldIdLst>
        </p14:section>
        <p14:section name="调度" id="{51FE62DE-A0C3-A442-9E00-DE6A5DB41320}">
          <p14:sldIdLst>
            <p14:sldId id="50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5EF516-05B0-2EA5-2D43-DC522498D1E2}" name="鹏宇 王" initials="鹏王" userId="72fb2481c6b56fd4" providerId="Windows Live"/>
  <p188:author id="{4DC7C6C2-E5C5-E186-4C1D-926FD1D7BE5E}" name="Ruyi Yao" initials="RY" userId="c3c67c69d10ae0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4" autoAdjust="0"/>
    <p:restoredTop sz="85561"/>
  </p:normalViewPr>
  <p:slideViewPr>
    <p:cSldViewPr snapToGrid="0">
      <p:cViewPr varScale="1">
        <p:scale>
          <a:sx n="90" d="100"/>
          <a:sy n="90" d="100"/>
        </p:scale>
        <p:origin x="208" y="304"/>
      </p:cViewPr>
      <p:guideLst/>
    </p:cSldViewPr>
  </p:slideViewPr>
  <p:notesTextViewPr>
    <p:cViewPr>
      <p:scale>
        <a:sx n="105" d="100"/>
        <a:sy n="10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4B710-09A5-1850-B83F-17D8D9F5C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5299E41-3471-CA61-15B2-9C27014D86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17823D2-A41F-585A-0E57-198B84E70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更多的</a:t>
            </a:r>
            <a:r>
              <a:rPr lang="en-US" altLang="zh-CN" dirty="0"/>
              <a:t>VC</a:t>
            </a:r>
            <a:r>
              <a:rPr lang="zh-CN" altLang="en-US" dirty="0"/>
              <a:t>有利于缓解无损网络中普遍存在的</a:t>
            </a:r>
            <a:r>
              <a:rPr lang="en-US" altLang="zh-CN" dirty="0" err="1"/>
              <a:t>HoL</a:t>
            </a:r>
            <a:r>
              <a:rPr lang="zh-CN" altLang="en-US" dirty="0"/>
              <a:t>阻塞和死锁问题，还可以实现更细粒度的</a:t>
            </a:r>
            <a:r>
              <a:rPr lang="en-US" altLang="zh-CN" dirty="0"/>
              <a:t>QoS</a:t>
            </a:r>
            <a:r>
              <a:rPr lang="zh-CN" altLang="en-US" dirty="0"/>
              <a:t>调度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E7B269-51E0-98DB-E18D-4DC315658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55971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7B2AC-0748-BFAB-BFF1-BC034F96D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4848261-DACF-6A98-6E67-9743D1D64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CF5C26-D874-BFA4-2954-9ABA1D86C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既然增加</a:t>
            </a:r>
            <a:r>
              <a:rPr lang="en-US" altLang="zh-CN" dirty="0"/>
              <a:t>VC</a:t>
            </a:r>
            <a:r>
              <a:rPr lang="zh-CN" altLang="en-US" dirty="0"/>
              <a:t>数量这么有用，那么为什么大家现在不这么做呢？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5B62E3-85C2-8F2B-0711-F14B3CA087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1035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答案在</a:t>
            </a:r>
            <a:r>
              <a:rPr kumimoji="1" lang="en-US" altLang="zh-CN" dirty="0"/>
              <a:t>packet buffer space</a:t>
            </a:r>
          </a:p>
          <a:p>
            <a:r>
              <a:rPr kumimoji="1" lang="zh-CN" altLang="en-US" dirty="0"/>
              <a:t>目前主流的</a:t>
            </a:r>
            <a:r>
              <a:rPr kumimoji="1" lang="en-US" altLang="zh-CN" dirty="0"/>
              <a:t>flow control</a:t>
            </a:r>
            <a:r>
              <a:rPr kumimoji="1" lang="zh-CN" altLang="en-US" dirty="0"/>
              <a:t>方法，为每个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分配一块静态的</a:t>
            </a:r>
            <a:r>
              <a:rPr kumimoji="1" lang="en-US" altLang="zh-CN" dirty="0"/>
              <a:t>VC buffer</a:t>
            </a:r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），这就导致了每端口的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总需求随</a:t>
            </a:r>
            <a:r>
              <a:rPr kumimoji="1" lang="en-US" altLang="zh-CN" dirty="0"/>
              <a:t>VC</a:t>
            </a:r>
            <a:r>
              <a:rPr kumimoji="1" lang="zh-CN" altLang="en-US" dirty="0"/>
              <a:t>数量线性增长</a:t>
            </a:r>
            <a:endParaRPr kumimoji="1" lang="en-US" altLang="zh-CN" dirty="0"/>
          </a:p>
          <a:p>
            <a:r>
              <a:rPr kumimoji="1" lang="zh-CN" altLang="en-US" dirty="0"/>
              <a:t>同时（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），每个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配额还不能太小，因为，为了保证无损传输，每个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的最大传输速率与其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配额成正比</a:t>
            </a:r>
            <a:endParaRPr kumimoji="1" lang="en-US" altLang="zh-CN" dirty="0"/>
          </a:p>
          <a:p>
            <a:r>
              <a:rPr kumimoji="1" lang="zh-CN" altLang="en-US" dirty="0"/>
              <a:t>对于</a:t>
            </a:r>
            <a:r>
              <a:rPr kumimoji="1" lang="en-US" altLang="zh-CN" dirty="0"/>
              <a:t>CBFC</a:t>
            </a:r>
            <a:r>
              <a:rPr kumimoji="1" lang="zh-CN" altLang="en-US" dirty="0"/>
              <a:t>来说，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的最大传输速率要小于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配额除以</a:t>
            </a:r>
            <a:r>
              <a:rPr kumimoji="1" lang="en-US" altLang="zh-CN" dirty="0"/>
              <a:t>per-hop RTT</a:t>
            </a:r>
            <a:r>
              <a:rPr kumimoji="1" lang="zh-CN" altLang="en-US" dirty="0"/>
              <a:t> </a:t>
            </a:r>
            <a:endParaRPr kumimoji="1" lang="en-US" altLang="zh-CN" dirty="0"/>
          </a:p>
          <a:p>
            <a:r>
              <a:rPr kumimoji="1" lang="en-US" altLang="zh-CN" dirty="0"/>
              <a:t>(Click)</a:t>
            </a:r>
            <a:r>
              <a:rPr kumimoji="1" lang="zh-CN" altLang="en-US" dirty="0"/>
              <a:t>为了保证</a:t>
            </a:r>
            <a:r>
              <a:rPr kumimoji="1" lang="en-US" altLang="zh-CN" dirty="0"/>
              <a:t>VC</a:t>
            </a:r>
            <a:r>
              <a:rPr kumimoji="1" lang="zh-CN" altLang="en-US" dirty="0"/>
              <a:t>能以线速传输</a:t>
            </a:r>
            <a:endParaRPr kumimoji="1" lang="en-US" altLang="zh-CN" dirty="0"/>
          </a:p>
          <a:p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配额至少要保证一个</a:t>
            </a:r>
            <a:r>
              <a:rPr kumimoji="1" lang="en-US" altLang="zh-CN" dirty="0"/>
              <a:t>per-hop BDP</a:t>
            </a:r>
          </a:p>
          <a:p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）因此，在静态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分配下，每个端口所需的最小</a:t>
            </a:r>
            <a:r>
              <a:rPr kumimoji="1" lang="en-US" altLang="zh-CN" dirty="0"/>
              <a:t>buffer space</a:t>
            </a:r>
            <a:r>
              <a:rPr kumimoji="1" lang="zh-CN" altLang="en-US" dirty="0"/>
              <a:t>会随着</a:t>
            </a:r>
            <a:r>
              <a:rPr kumimoji="1" lang="en-US" altLang="zh-CN" dirty="0"/>
              <a:t>VC</a:t>
            </a:r>
            <a:r>
              <a:rPr kumimoji="1" lang="zh-CN" altLang="en-US" dirty="0"/>
              <a:t>数量快速增长</a:t>
            </a:r>
            <a:endParaRPr kumimoji="1" lang="en-US" altLang="zh-CN" dirty="0"/>
          </a:p>
          <a:p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）因此</a:t>
            </a:r>
            <a:r>
              <a:rPr kumimoji="1" lang="en-US" altLang="zh-CN" dirty="0"/>
              <a:t>packet buffer</a:t>
            </a:r>
            <a:r>
              <a:rPr kumimoji="1" lang="zh-CN" altLang="en-US" dirty="0"/>
              <a:t>是增加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的关键瓶颈</a:t>
            </a:r>
            <a:br>
              <a:rPr kumimoji="1" lang="en-US" altLang="zh-CN" dirty="0"/>
            </a:br>
            <a:br>
              <a:rPr kumimoji="1" lang="en-US" altLang="zh-CN" dirty="0"/>
            </a:br>
            <a:r>
              <a:rPr kumimoji="1" lang="en-US" altLang="zh-CN" dirty="0"/>
              <a:t>【</a:t>
            </a:r>
            <a:r>
              <a:rPr kumimoji="1" lang="zh-CN" altLang="en-US" dirty="0"/>
              <a:t>到这里用时</a:t>
            </a:r>
            <a:r>
              <a:rPr kumimoji="1" lang="en-US" altLang="zh-CN" dirty="0"/>
              <a:t>2</a:t>
            </a:r>
            <a:r>
              <a:rPr kumimoji="1" lang="zh-CN" altLang="en-US" dirty="0"/>
              <a:t>分钟</a:t>
            </a:r>
            <a:r>
              <a:rPr kumimoji="1" lang="en-US" altLang="zh-CN" dirty="0"/>
              <a:t>】</a:t>
            </a:r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4054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既然</a:t>
            </a:r>
            <a:r>
              <a:rPr lang="en-US" altLang="zh-CN" dirty="0"/>
              <a:t>packet buffer</a:t>
            </a:r>
            <a:r>
              <a:rPr lang="zh-CN" altLang="en-US" dirty="0"/>
              <a:t>如此</a:t>
            </a:r>
            <a:r>
              <a:rPr lang="en-US" altLang="zh-CN" dirty="0"/>
              <a:t>precise</a:t>
            </a:r>
            <a:r>
              <a:rPr lang="zh-CN" altLang="en-US" dirty="0"/>
              <a:t>，</a:t>
            </a:r>
            <a:r>
              <a:rPr lang="en-US" altLang="zh-CN" dirty="0"/>
              <a:t>buffer</a:t>
            </a:r>
            <a:r>
              <a:rPr lang="zh-CN" altLang="en-US" dirty="0"/>
              <a:t>有被充分利用好吗？</a:t>
            </a:r>
            <a:endParaRPr lang="en-US" altLang="zh-CN" dirty="0"/>
          </a:p>
          <a:p>
            <a:r>
              <a:rPr lang="zh-CN" altLang="en-US" dirty="0"/>
              <a:t>实际上，静态</a:t>
            </a:r>
            <a:r>
              <a:rPr lang="en-US" altLang="zh-CN" dirty="0"/>
              <a:t>allocation</a:t>
            </a:r>
            <a:r>
              <a:rPr lang="zh-CN" altLang="en-US" dirty="0"/>
              <a:t>下</a:t>
            </a:r>
            <a:r>
              <a:rPr lang="en-US" altLang="zh-CN" dirty="0"/>
              <a:t>buffer</a:t>
            </a:r>
            <a:r>
              <a:rPr lang="zh-CN" altLang="en-US" dirty="0"/>
              <a:t>的利用效率是很低的</a:t>
            </a:r>
            <a:endParaRPr lang="en-US" altLang="zh-CN" dirty="0"/>
          </a:p>
          <a:p>
            <a:r>
              <a:rPr lang="zh-CN" altLang="en-US" dirty="0"/>
              <a:t>我们看一个例子，在一段链路中，</a:t>
            </a:r>
            <a:r>
              <a:rPr lang="en-US" altLang="zh-CN" dirty="0"/>
              <a:t>per-hop BDP</a:t>
            </a:r>
            <a:r>
              <a:rPr lang="zh-CN" altLang="en-US" dirty="0"/>
              <a:t>假设是</a:t>
            </a:r>
            <a:r>
              <a:rPr lang="en-US" altLang="zh-CN" dirty="0"/>
              <a:t>15 pkts</a:t>
            </a:r>
            <a:r>
              <a:rPr lang="zh-CN" altLang="en-US" dirty="0"/>
              <a:t>，而由于总</a:t>
            </a:r>
            <a:r>
              <a:rPr lang="en-US" altLang="zh-CN" dirty="0"/>
              <a:t>buffer</a:t>
            </a:r>
            <a:r>
              <a:rPr lang="zh-CN" altLang="en-US" dirty="0"/>
              <a:t>不足而</a:t>
            </a:r>
            <a:r>
              <a:rPr lang="en-US" altLang="zh-CN" dirty="0"/>
              <a:t>VC</a:t>
            </a:r>
            <a:r>
              <a:rPr lang="zh-CN" altLang="en-US" dirty="0"/>
              <a:t>太多，（</a:t>
            </a:r>
            <a:r>
              <a:rPr lang="en-US" altLang="zh-CN" dirty="0"/>
              <a:t>click</a:t>
            </a:r>
            <a:r>
              <a:rPr lang="zh-CN" altLang="en-US" dirty="0"/>
              <a:t>）导致每个</a:t>
            </a:r>
            <a:r>
              <a:rPr lang="en-US" altLang="zh-CN" dirty="0"/>
              <a:t>VC</a:t>
            </a:r>
            <a:r>
              <a:rPr lang="zh-CN" altLang="en-US" dirty="0"/>
              <a:t>就分到了</a:t>
            </a:r>
            <a:r>
              <a:rPr lang="en-US" altLang="zh-CN" dirty="0"/>
              <a:t>5 pkts</a:t>
            </a:r>
            <a:r>
              <a:rPr lang="zh-CN" altLang="en-US" dirty="0"/>
              <a:t>的</a:t>
            </a:r>
            <a:r>
              <a:rPr lang="en-US" altLang="zh-CN" dirty="0"/>
              <a:t>buffer space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9862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EA86-EB79-E1B1-AE3C-E7121B208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C0976E-04F3-40AC-56FC-507C86F97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EBB6C60-C125-8839-AF76-13687EC4A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此时</a:t>
            </a:r>
            <a:r>
              <a:rPr lang="en-US" altLang="zh-CN" dirty="0" err="1"/>
              <a:t>VC_j</a:t>
            </a:r>
            <a:r>
              <a:rPr lang="zh-CN" altLang="en-US" dirty="0"/>
              <a:t>有流量到达，由于</a:t>
            </a:r>
            <a:r>
              <a:rPr lang="en-US" altLang="zh-CN" dirty="0"/>
              <a:t>VC buffer</a:t>
            </a:r>
            <a:r>
              <a:rPr lang="zh-CN" altLang="en-US" dirty="0"/>
              <a:t>太小，导致传输速率只有</a:t>
            </a:r>
            <a:r>
              <a:rPr lang="en-US" altLang="zh-CN" dirty="0"/>
              <a:t>1/3</a:t>
            </a:r>
            <a:r>
              <a:rPr lang="zh-CN" altLang="en-US" dirty="0"/>
              <a:t>线速（</a:t>
            </a:r>
            <a:r>
              <a:rPr lang="en-US" altLang="zh-CN" dirty="0"/>
              <a:t>click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想要提升速率需要更多的</a:t>
            </a:r>
            <a:r>
              <a:rPr lang="en-US" altLang="zh-CN" dirty="0"/>
              <a:t>buffer</a:t>
            </a:r>
            <a:r>
              <a:rPr lang="zh-CN" altLang="en-US" dirty="0"/>
              <a:t>，但是其他</a:t>
            </a:r>
            <a:r>
              <a:rPr lang="en-US" altLang="zh-CN" dirty="0"/>
              <a:t>VC</a:t>
            </a:r>
            <a:r>
              <a:rPr lang="zh-CN" altLang="en-US" dirty="0"/>
              <a:t>的</a:t>
            </a:r>
            <a:r>
              <a:rPr lang="en-US" altLang="zh-CN" dirty="0"/>
              <a:t>buffer</a:t>
            </a:r>
            <a:r>
              <a:rPr lang="zh-CN" altLang="en-US" dirty="0"/>
              <a:t>有不</a:t>
            </a:r>
            <a:r>
              <a:rPr lang="en-US" altLang="zh-CN" dirty="0"/>
              <a:t>available to </a:t>
            </a:r>
            <a:r>
              <a:rPr lang="en-US" altLang="zh-CN" dirty="0" err="1"/>
              <a:t>VC_j</a:t>
            </a:r>
            <a:r>
              <a:rPr lang="zh-CN" altLang="en-US" dirty="0"/>
              <a:t>，</a:t>
            </a:r>
            <a:r>
              <a:rPr lang="en-US" altLang="zh-CN" dirty="0"/>
              <a:t>(click)</a:t>
            </a:r>
            <a:r>
              <a:rPr lang="zh-CN" altLang="en-US" dirty="0"/>
              <a:t>因此其他</a:t>
            </a:r>
            <a:r>
              <a:rPr lang="en-US" altLang="zh-CN" dirty="0"/>
              <a:t>VC buffer</a:t>
            </a:r>
            <a:r>
              <a:rPr lang="zh-CN" altLang="en-US" dirty="0"/>
              <a:t>就被</a:t>
            </a:r>
            <a:r>
              <a:rPr lang="en-US" altLang="zh-CN" dirty="0"/>
              <a:t>wasted</a:t>
            </a:r>
            <a:r>
              <a:rPr lang="zh-CN" altLang="en-US" dirty="0"/>
              <a:t>了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A98304-0236-9F08-1DB7-7EF8B33211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57337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F7C56-553E-A7A4-B3A9-EA8A42891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D31A876-04F5-E779-9B57-267734089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76B4DC7-B3DF-5284-1B5E-7238A0303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如果我们能将所有</a:t>
            </a:r>
            <a:r>
              <a:rPr lang="en-US" altLang="zh-CN" dirty="0"/>
              <a:t>VC buffer</a:t>
            </a:r>
            <a:r>
              <a:rPr lang="zh-CN" altLang="en-US" dirty="0"/>
              <a:t>聚合成一个</a:t>
            </a:r>
            <a:r>
              <a:rPr lang="en-US" altLang="zh-CN" dirty="0"/>
              <a:t>shared buffer pool</a:t>
            </a:r>
            <a:r>
              <a:rPr lang="zh-CN" altLang="en-US" dirty="0"/>
              <a:t>，（</a:t>
            </a:r>
            <a:r>
              <a:rPr lang="en-US" altLang="zh-CN" dirty="0"/>
              <a:t>click</a:t>
            </a:r>
            <a:r>
              <a:rPr lang="zh-CN" altLang="en-US" dirty="0"/>
              <a:t>）那么</a:t>
            </a:r>
            <a:r>
              <a:rPr lang="en-US" altLang="zh-CN" dirty="0" err="1"/>
              <a:t>VC_j</a:t>
            </a:r>
            <a:r>
              <a:rPr lang="zh-CN" altLang="en-US" dirty="0"/>
              <a:t>就可以获得足够的</a:t>
            </a:r>
            <a:r>
              <a:rPr lang="en-US" altLang="zh-CN" dirty="0"/>
              <a:t>buffer</a:t>
            </a:r>
            <a:r>
              <a:rPr lang="zh-CN" altLang="en-US" dirty="0"/>
              <a:t>，进而实现线速传输了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D5E444-FC4D-9E4E-D2A2-A93D8F61C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286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C96F2-4930-360C-0FDE-CA4724ABD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FA8F88-90E2-7AB7-1A2C-F55617BE6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F45252A-ACC7-1666-B51F-D6854BC1D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如果我们能将所有</a:t>
            </a:r>
            <a:r>
              <a:rPr lang="en-US" altLang="zh-CN" dirty="0"/>
              <a:t>VC buffer</a:t>
            </a:r>
            <a:r>
              <a:rPr lang="zh-CN" altLang="en-US" dirty="0"/>
              <a:t>聚合成一个</a:t>
            </a:r>
            <a:r>
              <a:rPr lang="en-US" altLang="zh-CN" dirty="0"/>
              <a:t>shared buffer pool</a:t>
            </a:r>
            <a:r>
              <a:rPr lang="zh-CN" altLang="en-US" dirty="0"/>
              <a:t>，（</a:t>
            </a:r>
            <a:r>
              <a:rPr lang="en-US" altLang="zh-CN" dirty="0"/>
              <a:t>click</a:t>
            </a:r>
            <a:r>
              <a:rPr lang="zh-CN" altLang="en-US" dirty="0"/>
              <a:t>）那么</a:t>
            </a:r>
            <a:r>
              <a:rPr lang="en-US" altLang="zh-CN" dirty="0" err="1"/>
              <a:t>VC_j</a:t>
            </a:r>
            <a:r>
              <a:rPr lang="zh-CN" altLang="en-US" dirty="0"/>
              <a:t>就可以获得足够的</a:t>
            </a:r>
            <a:r>
              <a:rPr lang="en-US" altLang="zh-CN" dirty="0"/>
              <a:t>buffer</a:t>
            </a:r>
            <a:r>
              <a:rPr lang="zh-CN" altLang="en-US" dirty="0"/>
              <a:t>，进而实现线速传输了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80DA71A-592B-C9DC-1A70-F89EA58EE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81057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那么，这个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应该是多大呢，我们看第二个例子，假设三个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同时传输流量，但是由于下游拥塞，（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）导致传输速率都只有</a:t>
            </a:r>
            <a:r>
              <a:rPr kumimoji="1" lang="en-US" altLang="zh-CN" dirty="0"/>
              <a:t>1/3</a:t>
            </a:r>
            <a:r>
              <a:rPr kumimoji="1" lang="zh-CN" altLang="en-US" dirty="0"/>
              <a:t>线速。此时，其实每个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都不需要分配一整个</a:t>
            </a:r>
            <a:r>
              <a:rPr kumimoji="1" lang="en-US" altLang="zh-CN" dirty="0"/>
              <a:t>per-hop BDP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，而是只需要</a:t>
            </a:r>
            <a:r>
              <a:rPr kumimoji="1" lang="en-US" altLang="zh-CN" dirty="0"/>
              <a:t>1/3 per-hop BDP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，就可以使得聚合速率到达线速。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33130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D6C57-CAB6-BCB5-D236-FC7D12C70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7D4677-60E7-DF63-021C-FE1BDC008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27A5D56-C472-F511-124E-E998DBF71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我们把这个结论泛化一下</a:t>
            </a:r>
            <a:r>
              <a:rPr kumimoji="1" lang="zh-CN" altLang="en-US" dirty="0">
                <a:sym typeface="Wingdings" panose="05000000000000000000" pitchFamily="2" charset="2"/>
              </a:rPr>
              <a:t>：（</a:t>
            </a:r>
            <a:r>
              <a:rPr kumimoji="1" lang="en-US" altLang="zh-CN" dirty="0">
                <a:sym typeface="Wingdings" panose="05000000000000000000" pitchFamily="2" charset="2"/>
              </a:rPr>
              <a:t>click</a:t>
            </a:r>
            <a:r>
              <a:rPr kumimoji="1" lang="zh-CN" altLang="en-US" dirty="0">
                <a:sym typeface="Wingdings" panose="05000000000000000000" pitchFamily="2" charset="2"/>
              </a:rPr>
              <a:t>）</a:t>
            </a:r>
            <a:r>
              <a:rPr kumimoji="1" lang="zh-CN" altLang="en-US" dirty="0"/>
              <a:t>对于任意时刻，同端口所有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的聚合速率受限于物理带宽。（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）如果我们可以给每个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根据其传输速率分配恰到好处的</a:t>
            </a:r>
            <a:r>
              <a:rPr kumimoji="1" lang="en-US" altLang="zh-CN" dirty="0"/>
              <a:t>buffer quota</a:t>
            </a:r>
            <a:r>
              <a:rPr kumimoji="1" lang="zh-CN" altLang="en-US" dirty="0"/>
              <a:t>，那么理论上就可以把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具有</a:t>
            </a:r>
            <a:r>
              <a:rPr kumimoji="1" lang="en-US" altLang="zh-CN" dirty="0"/>
              <a:t>1</a:t>
            </a:r>
            <a:r>
              <a:rPr kumimoji="1" lang="zh-CN" altLang="en-US" dirty="0"/>
              <a:t>个</a:t>
            </a:r>
            <a:r>
              <a:rPr kumimoji="1" lang="en-US" altLang="zh-CN" dirty="0"/>
              <a:t>per-hop BDP</a:t>
            </a:r>
            <a:r>
              <a:rPr kumimoji="1" lang="zh-CN" altLang="en-US" dirty="0"/>
              <a:t>的空间大小就足以最大化链路利用率。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8930DE-0EAE-51EC-DE12-916EDB5FD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442585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175E9-C817-2FFA-150D-C5E2D93E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3D8DB65-A105-2ACC-3E9C-46BC96838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D5BB261-1810-E609-8D27-3B51E1465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基于这个</a:t>
            </a:r>
            <a:r>
              <a:rPr kumimoji="1" lang="en-US" altLang="zh-CN" dirty="0"/>
              <a:t>key insight</a:t>
            </a:r>
            <a:r>
              <a:rPr kumimoji="1" lang="zh-CN" altLang="en-US" dirty="0"/>
              <a:t>，我们提出了</a:t>
            </a:r>
            <a:r>
              <a:rPr kumimoji="1" lang="en-US" altLang="zh-CN" dirty="0" err="1"/>
              <a:t>InfiniFlow</a:t>
            </a:r>
            <a:r>
              <a:rPr kumimoji="1" lang="zh-CN" altLang="en-US" dirty="0"/>
              <a:t>。</a:t>
            </a:r>
            <a:r>
              <a:rPr kumimoji="1" lang="en-US" altLang="zh-CN" dirty="0" err="1"/>
              <a:t>InfiniFlow</a:t>
            </a:r>
            <a:r>
              <a:rPr kumimoji="1" lang="zh-CN" altLang="en-US" dirty="0"/>
              <a:t>的设计目标是，在保证无损传输（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）和链路带宽充分利用（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）的前提下，用</a:t>
            </a:r>
            <a:r>
              <a:rPr kumimoji="1" lang="en-US" altLang="zh-CN" dirty="0"/>
              <a:t>limited buffer space</a:t>
            </a:r>
            <a:r>
              <a:rPr kumimoji="1" lang="zh-CN" altLang="en-US" dirty="0"/>
              <a:t>支持大量的</a:t>
            </a:r>
            <a:r>
              <a:rPr kumimoji="1" lang="en-US" altLang="zh-CN" dirty="0"/>
              <a:t>VC</a:t>
            </a:r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</a:t>
            </a:r>
            <a:br>
              <a:rPr kumimoji="1" lang="en-US" altLang="zh-CN" dirty="0"/>
            </a:b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实现这三个目标的关键挑战的关键在于</a:t>
            </a:r>
            <a:r>
              <a:rPr lang="en-US" altLang="zh-CN" dirty="0"/>
              <a:t>buffer</a:t>
            </a:r>
            <a:r>
              <a:rPr lang="zh-CN" altLang="en-US" dirty="0"/>
              <a:t>在</a:t>
            </a:r>
            <a:r>
              <a:rPr lang="en-US" altLang="zh-CN" dirty="0"/>
              <a:t>VC</a:t>
            </a:r>
            <a:r>
              <a:rPr lang="zh-CN" altLang="en-US" dirty="0"/>
              <a:t>之间的划分</a:t>
            </a: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zh-CN" dirty="0"/>
            </a:br>
            <a:r>
              <a:rPr kumimoji="1" lang="en-US" altLang="zh-CN" dirty="0"/>
              <a:t>【</a:t>
            </a:r>
            <a:r>
              <a:rPr kumimoji="1" lang="zh-CN" altLang="en-US" dirty="0"/>
              <a:t>到这里用时</a:t>
            </a:r>
            <a:r>
              <a:rPr kumimoji="1" lang="en-US" altLang="zh-CN" dirty="0"/>
              <a:t>4</a:t>
            </a:r>
            <a:r>
              <a:rPr kumimoji="1" lang="zh-CN" altLang="en-US" dirty="0"/>
              <a:t>分钟</a:t>
            </a:r>
            <a:r>
              <a:rPr kumimoji="1" lang="en-US" altLang="zh-CN" dirty="0"/>
              <a:t>】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F0B513-523B-BE3F-C2A6-1CB633CD5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63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0">
              <a:lnSpc>
                <a:spcPct val="150000"/>
              </a:lnSpc>
              <a:buFont typeface="Wingdings"/>
              <a:buNone/>
            </a:pPr>
            <a:r>
              <a:rPr sz="1200">
                <a:latin typeface="微软雅黑"/>
                <a:ea typeface="微软雅黑"/>
                <a:cs typeface="微软雅黑"/>
              </a:rPr>
              <a:t>把左图重画替换掉。具体要求见下一页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975105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第一个问题是谁来分配</a:t>
            </a:r>
            <a:r>
              <a:rPr lang="en-US" altLang="zh-CN" dirty="0"/>
              <a:t>buffer</a:t>
            </a:r>
            <a:r>
              <a:rPr lang="zh-CN" altLang="en-US" dirty="0"/>
              <a:t>？通常，</a:t>
            </a:r>
            <a:r>
              <a:rPr lang="en-US" altLang="zh-CN" dirty="0"/>
              <a:t>(click)</a:t>
            </a:r>
            <a:r>
              <a:rPr lang="zh-CN" altLang="en-US" dirty="0"/>
              <a:t>交换机的</a:t>
            </a:r>
            <a:r>
              <a:rPr lang="en-US" altLang="zh-CN" dirty="0"/>
              <a:t>buffer manager</a:t>
            </a:r>
            <a:r>
              <a:rPr lang="zh-CN" altLang="en-US" dirty="0"/>
              <a:t>都是自己管理自己的</a:t>
            </a:r>
            <a:r>
              <a:rPr lang="en-US" altLang="zh-CN" dirty="0"/>
              <a:t>buffer</a:t>
            </a:r>
            <a:r>
              <a:rPr lang="zh-CN" altLang="en-US" dirty="0"/>
              <a:t>，（</a:t>
            </a:r>
            <a:r>
              <a:rPr lang="en-US" altLang="zh-CN" dirty="0"/>
              <a:t>click</a:t>
            </a:r>
            <a:r>
              <a:rPr lang="zh-CN" altLang="en-US" dirty="0"/>
              <a:t>）所以这种情况下，每一段链路的下游端口管理每个</a:t>
            </a:r>
            <a:r>
              <a:rPr lang="en-US" altLang="zh-CN" dirty="0"/>
              <a:t>VC</a:t>
            </a:r>
            <a:r>
              <a:rPr lang="zh-CN" altLang="en-US" dirty="0"/>
              <a:t>获得多少</a:t>
            </a:r>
            <a:r>
              <a:rPr lang="en-US" altLang="zh-CN" dirty="0"/>
              <a:t>buffer</a:t>
            </a:r>
            <a:r>
              <a:rPr lang="zh-CN" altLang="en-US" dirty="0"/>
              <a:t>。但是只有（</a:t>
            </a:r>
            <a:r>
              <a:rPr lang="en-US" altLang="zh-CN" dirty="0"/>
              <a:t>click</a:t>
            </a:r>
            <a:r>
              <a:rPr lang="zh-CN" altLang="en-US" dirty="0"/>
              <a:t>）上游端口才能知道每个</a:t>
            </a:r>
            <a:r>
              <a:rPr lang="en-US" altLang="zh-CN" dirty="0"/>
              <a:t>VC</a:t>
            </a:r>
            <a:r>
              <a:rPr lang="zh-CN" altLang="en-US" dirty="0"/>
              <a:t>需要多少。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60687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基于这个思路，我们提出</a:t>
            </a:r>
            <a:r>
              <a:rPr kumimoji="1" lang="en-US" altLang="zh-CN" dirty="0"/>
              <a:t>UABD buffer</a:t>
            </a:r>
            <a:r>
              <a:rPr kumimoji="1" lang="zh-CN" altLang="en-US" dirty="0"/>
              <a:t>管理</a:t>
            </a:r>
            <a:r>
              <a:rPr kumimoji="1" lang="en-US" altLang="zh-CN" dirty="0"/>
              <a:t>architecture</a:t>
            </a:r>
            <a:r>
              <a:rPr kumimoji="1" lang="zh-CN" altLang="en-US" dirty="0"/>
              <a:t>。首先，（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）我们在上游建立了一个</a:t>
            </a:r>
            <a:r>
              <a:rPr kumimoji="1" lang="en-US" altLang="zh-CN" dirty="0"/>
              <a:t>credit pool</a:t>
            </a:r>
            <a:r>
              <a:rPr kumimoji="1" lang="zh-CN" altLang="en-US" dirty="0"/>
              <a:t>作为下游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的代理，</a:t>
            </a:r>
            <a:r>
              <a:rPr kumimoji="1" lang="en-US" altLang="zh-CN" dirty="0"/>
              <a:t>credit pool</a:t>
            </a:r>
            <a:r>
              <a:rPr kumimoji="1" lang="zh-CN" altLang="en-US" dirty="0"/>
              <a:t>反映了下游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的当前总体可用量。基于这个</a:t>
            </a:r>
            <a:r>
              <a:rPr kumimoji="1" lang="en-US" altLang="zh-CN" dirty="0"/>
              <a:t>credit pool</a:t>
            </a:r>
            <a:r>
              <a:rPr kumimoji="1" lang="zh-CN" altLang="en-US" dirty="0"/>
              <a:t>，</a:t>
            </a:r>
            <a:r>
              <a:rPr kumimoji="1" lang="en-US" altLang="zh-CN" dirty="0"/>
              <a:t>(click)scheduler</a:t>
            </a:r>
            <a:r>
              <a:rPr kumimoji="1" lang="zh-CN" altLang="en-US" dirty="0"/>
              <a:t>不仅负责了速率分配，也负责了</a:t>
            </a:r>
            <a:r>
              <a:rPr kumimoji="1" lang="en-US" altLang="zh-CN" dirty="0"/>
              <a:t>buffer space</a:t>
            </a:r>
            <a:r>
              <a:rPr kumimoji="1" lang="zh-CN" altLang="en-US" dirty="0"/>
              <a:t>的分配。具体来说就是，每当</a:t>
            </a:r>
            <a:r>
              <a:rPr kumimoji="1" lang="en-US" altLang="zh-CN" dirty="0"/>
              <a:t>scheduler</a:t>
            </a:r>
            <a:r>
              <a:rPr kumimoji="1" lang="zh-CN" altLang="en-US" dirty="0"/>
              <a:t>调度一个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，发送一个数据包，</a:t>
            </a:r>
            <a:r>
              <a:rPr kumimoji="1" lang="en-US" altLang="zh-CN" dirty="0"/>
              <a:t>scheduler</a:t>
            </a:r>
            <a:r>
              <a:rPr kumimoji="1" lang="zh-CN" altLang="en-US" dirty="0"/>
              <a:t>就会从</a:t>
            </a:r>
            <a:r>
              <a:rPr kumimoji="1" lang="en-US" altLang="zh-CN" dirty="0"/>
              <a:t>credit pool</a:t>
            </a:r>
            <a:r>
              <a:rPr kumimoji="1" lang="zh-CN" altLang="en-US" dirty="0"/>
              <a:t>中扣除指定大小的</a:t>
            </a:r>
            <a:r>
              <a:rPr kumimoji="1" lang="en-US" altLang="zh-CN" dirty="0"/>
              <a:t>credit</a:t>
            </a:r>
            <a:r>
              <a:rPr kumimoji="1" lang="zh-CN" altLang="en-US" dirty="0"/>
              <a:t>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）因此，</a:t>
            </a:r>
            <a:r>
              <a:rPr kumimoji="1" lang="en-US" altLang="zh-CN" dirty="0"/>
              <a:t>UABD</a:t>
            </a:r>
            <a:r>
              <a:rPr kumimoji="1" lang="zh-CN" altLang="en-US" dirty="0"/>
              <a:t>可以在保证无损传输的同时，实现</a:t>
            </a:r>
            <a:r>
              <a:rPr kumimoji="1" lang="en-US" altLang="zh-CN" dirty="0"/>
              <a:t>buffer space</a:t>
            </a:r>
            <a:r>
              <a:rPr kumimoji="1" lang="zh-CN" altLang="en-US" dirty="0"/>
              <a:t>的</a:t>
            </a:r>
            <a:r>
              <a:rPr kumimoji="1" lang="en-US" altLang="zh-CN" dirty="0"/>
              <a:t>immediate</a:t>
            </a:r>
            <a:r>
              <a:rPr kumimoji="1" lang="zh-CN" altLang="en-US" dirty="0"/>
              <a:t>分配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26162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D2083-462F-7C7C-8763-4B8115D49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B9A3893-03BF-409F-030B-5F2768F0A0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9B44DDE-10E9-2D4D-B272-20C2A198E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我们用一个例子更直观理解一下：初始状态下链路没有数据传输，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是空的。假设</a:t>
            </a:r>
            <a:r>
              <a:rPr kumimoji="1" lang="en-US" altLang="zh-CN" dirty="0"/>
              <a:t>per-hop BDP</a:t>
            </a:r>
            <a:r>
              <a:rPr kumimoji="1" lang="zh-CN" altLang="en-US" dirty="0"/>
              <a:t>是</a:t>
            </a:r>
            <a:r>
              <a:rPr kumimoji="1" lang="en-US" altLang="zh-CN" dirty="0"/>
              <a:t>16</a:t>
            </a:r>
            <a:r>
              <a:rPr kumimoji="1" lang="zh-CN" altLang="en-US" dirty="0"/>
              <a:t>个</a:t>
            </a:r>
            <a:r>
              <a:rPr kumimoji="1" lang="en-US" altLang="zh-CN" dirty="0"/>
              <a:t>pkts</a:t>
            </a:r>
            <a:r>
              <a:rPr kumimoji="1" lang="zh-CN" altLang="en-US" dirty="0"/>
              <a:t>，而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大小也正好是</a:t>
            </a:r>
            <a:r>
              <a:rPr kumimoji="1" lang="en-US" altLang="zh-CN" dirty="0"/>
              <a:t>16 pkts</a:t>
            </a:r>
            <a:r>
              <a:rPr kumimoji="1" lang="zh-CN" altLang="en-US" dirty="0"/>
              <a:t>，所以</a:t>
            </a:r>
            <a:r>
              <a:rPr kumimoji="1" lang="en-US" altLang="zh-CN" dirty="0"/>
              <a:t>credit</a:t>
            </a:r>
            <a:r>
              <a:rPr kumimoji="1" lang="zh-CN" altLang="en-US" dirty="0"/>
              <a:t>的初始值也是</a:t>
            </a:r>
            <a:r>
              <a:rPr kumimoji="1" lang="en-US" altLang="zh-CN" dirty="0"/>
              <a:t>16 pkts</a:t>
            </a:r>
            <a:r>
              <a:rPr kumimoji="1" lang="zh-CN" altLang="en-US" dirty="0"/>
              <a:t>。此时（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）有两个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同时激活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4421C2-E4A7-75C0-F778-ACAECF8F0F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165311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07328-4FBD-A30F-D073-2BF6743A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862B1A-6571-5491-C2CA-289965002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5AA1A3-4C91-85F1-347D-9D6DB81BF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调度器发送了一个</a:t>
            </a:r>
            <a:r>
              <a:rPr kumimoji="1" lang="en-US" altLang="zh-CN" dirty="0"/>
              <a:t>yellow pkt</a:t>
            </a:r>
            <a:r>
              <a:rPr kumimoji="1" lang="zh-CN" altLang="en-US" dirty="0"/>
              <a:t>，并且从</a:t>
            </a:r>
            <a:r>
              <a:rPr kumimoji="1" lang="en-US" altLang="zh-CN" dirty="0"/>
              <a:t>credit pool</a:t>
            </a:r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）中扣除了对应</a:t>
            </a:r>
            <a:r>
              <a:rPr kumimoji="1" lang="en-US" altLang="zh-CN" dirty="0"/>
              <a:t>volume</a:t>
            </a:r>
            <a:r>
              <a:rPr kumimoji="1" lang="zh-CN" altLang="en-US" dirty="0"/>
              <a:t>。注意，</a:t>
            </a:r>
            <a:r>
              <a:rPr kumimoji="1" lang="en-US" altLang="zh-CN" dirty="0"/>
              <a:t>This action</a:t>
            </a:r>
            <a:r>
              <a:rPr kumimoji="1" lang="zh-CN" altLang="en-US" dirty="0"/>
              <a:t>相当于在下游</a:t>
            </a:r>
            <a:r>
              <a:rPr kumimoji="1" lang="en-US" altLang="zh-CN" dirty="0"/>
              <a:t>shared buffer</a:t>
            </a:r>
            <a:r>
              <a:rPr kumimoji="1" lang="zh-CN" altLang="en-US" dirty="0"/>
              <a:t>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）中预留了对应</a:t>
            </a:r>
            <a:r>
              <a:rPr kumimoji="1" lang="en-US" altLang="zh-CN" dirty="0"/>
              <a:t>volume</a:t>
            </a:r>
            <a:r>
              <a:rPr kumimoji="1" lang="zh-CN" altLang="en-US" dirty="0"/>
              <a:t>的</a:t>
            </a:r>
            <a:r>
              <a:rPr kumimoji="1" lang="en-US" altLang="zh-CN" dirty="0"/>
              <a:t>space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EADAB9-7C31-493D-0E39-5EB5763A7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87599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1DE0A-0238-8F54-5650-B67E827E2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5B21A2-0C03-6F4A-A7F0-D810557C8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36DABF6-DD70-F5E6-18CC-C5135B113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同样的，当调度器发送一个蓝色数据包的时候，那么蓝色</a:t>
            </a:r>
            <a:r>
              <a:rPr kumimoji="1" lang="en-US" altLang="zh-CN" dirty="0"/>
              <a:t>VC</a:t>
            </a:r>
            <a:r>
              <a:rPr kumimoji="1" lang="zh-CN" altLang="en-US" dirty="0"/>
              <a:t>相当于立即获得了对应</a:t>
            </a:r>
            <a:r>
              <a:rPr kumimoji="1" lang="en-US" altLang="zh-CN" dirty="0"/>
              <a:t>volume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buffer space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9D616C-73D7-18DF-7F56-7057E094F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15340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15993-CCED-B66D-DADF-366B32C86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081C56-06F8-032F-30B5-EC02D028A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3A3378-81FB-190C-752D-681556EE6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2EB52B-CEC1-572B-4EC5-3FDA49106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48760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81CB4-C48F-86A5-F460-8539C9699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FE8C72D-8038-FC45-9346-799B7ADA3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406548-B510-9070-8424-80B051568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76DCAF-0C83-279E-E874-F0E2C9B85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57450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D2999-52FC-C053-6403-548D26E14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72A3EF-8952-BC4C-99D8-0E6BE9501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3F11CC-1560-70E6-4A9E-A4E3EAED5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DF009F-B587-6EAF-BF09-C048F34F1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29028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AB17E-664D-E5F6-5493-3F8EFB1CC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720E75-7769-9939-9B78-380441944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A43B11E-6133-ACF5-3028-A144ED28B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655645-DC1C-6707-25AD-34747B049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6691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传统做法可能把一个 800Gb/s 网卡接口当作一个高速链路使用。MRC 的设计是把它拆成多个小链路，例如 8 个 100Gb/s 端口，连接到不同交换机，从而形成 8 个并行 network planes。这样可以用两层交换机连接约 131,000 个 GPU，而传统 800Gb/s 单平面网络可能需要三到四层交换机。</a:t>
            </a:r>
            <a:r>
              <a:rPr b="0" i="0">
                <a:solidFill>
                  <a:srgbClr val="424242"/>
                </a:solidFill>
                <a:latin typeface="微软雅黑"/>
                <a:ea typeface="微软雅黑"/>
                <a:cs typeface="微软雅黑"/>
              </a:rPr>
              <a:t>相比传统三层或四层架构，这一设计显著降低了网络功耗与组件数量，在降低成本的同时提升了路径多样性。</a:t>
            </a:r>
          </a:p>
          <a:p>
            <a:r>
              <a:rPr sz="1200" b="0" i="0">
                <a:solidFill>
                  <a:srgbClr val="424242"/>
                </a:solidFill>
                <a:latin typeface="微软雅黑"/>
                <a:ea typeface="微软雅黑"/>
                <a:cs typeface="微软雅黑"/>
              </a:rPr>
              <a:t>自适应包喷洒技术</a:t>
            </a:r>
          </a:p>
          <a:p>
            <a:r>
              <a:rPr b="0" i="0">
                <a:solidFill>
                  <a:srgbClr val="424242"/>
                </a:solidFill>
                <a:latin typeface="微软雅黑"/>
                <a:ea typeface="微软雅黑"/>
                <a:cs typeface="微软雅黑"/>
              </a:rPr>
              <a:t>SRv6 源路由，微秒级绕过网络故障</a:t>
            </a:r>
          </a:p>
          <a:p>
            <a:endParaRPr b="0" i="0">
              <a:solidFill>
                <a:srgbClr val="424242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90DF6-9729-88BD-80A9-75784797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21E9167-BA77-14EF-D32C-038BC83C2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09072B3-36A2-D301-2573-724BA6BF1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9DDDC92-0352-374F-9EFD-7E198AC8E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50136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DF0A1-9E04-546D-387C-4B25C216B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9CA97C1-1350-FEF3-D1DC-364E6B8AF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E9CC15-6B88-798B-C52E-551488268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AE455B-546E-63A3-C7F1-953850671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93788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CD119-E235-6675-F34C-3F0A8591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5E226C9-54EA-1F67-B4BC-B5D754788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A76604F-4C8A-69DA-A1FB-E7C27C56D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ECC833-48FC-2C9F-11F8-F103A86AA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083220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A45D8-6058-3650-3D38-B2C083836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863776-81C9-CC51-25AF-9177DA950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EF3B734-8388-0A09-AD53-17BA44021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4212DA-6B3F-E59A-9A4A-EA8C27D76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679519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F2850-E5AC-0B1D-15BC-43420E933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7B32442-186E-4B98-8630-FBF8B1CFE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877EEFB-2EF3-4585-BE26-D47A8FAE7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FEE4E87-CC88-09E3-3084-67C169D0F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08743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B23F0-BC6C-1D31-7F3A-D27010A72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5E4DE2-86AC-DF90-A786-69672C423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BD5313-13D2-804C-8DFD-99B6949B4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B5D41C-D923-710D-DF6B-763ABA135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54496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FB5F7-9D22-B80E-6DE3-D2579333D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3227917-6B99-BEA8-7B13-71F648594E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F5AAAB8-691D-AFFF-57C0-EDC31BAD5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BEE7E0-A23F-945D-EED6-740928633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85598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C2EE4-BBB5-8EA0-9324-D1B2759E7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EFA309-095B-D8DA-480D-2C819E96F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46D053-EAE2-7E4D-1B5A-AE26C7449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7069AB-A755-8EAA-0193-6427DE285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767090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7B994-1EE0-8D76-9D7F-B53901D4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91AA109-539C-19E4-A568-022B93DD4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48A8BE-5530-5798-2B38-D412C68D4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93FB78-698B-B2E0-6DF7-7A9B24562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6924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BCFDC-64A5-D9D2-9F71-FAB33FA1D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411BD59-4D93-F7E8-1B9D-3BF2B9978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F193064-E137-103E-DD65-E2F9AF44B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0839E1-42D6-4176-8922-AC8730358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0184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endParaRPr lang="en-US" altLang="zh-CN" dirty="0"/>
          </a:p>
          <a:p>
            <a:r>
              <a:rPr lang="en-US" altLang="zh-CN" dirty="0"/>
              <a:t>Hybrid parallelism and disaggregated inference transform AI communication from generic any-to-any traffic into structured, synchronized, and topology-sensitive flows—driving multi-tier, multi-plane, and rail-aware fabrics.</a:t>
            </a:r>
          </a:p>
          <a:p>
            <a:endParaRPr lang="en-US" altLang="zh-CN" dirty="0"/>
          </a:p>
          <a:p>
            <a:endParaRPr lang="en-US" dirty="0"/>
          </a:p>
          <a:p>
            <a:endParaRPr lang="en-US" dirty="0"/>
          </a:p>
          <a:p>
            <a:r>
              <a:rPr dirty="0" err="1"/>
              <a:t>左图</a:t>
            </a:r>
            <a:r>
              <a:rPr dirty="0"/>
              <a:t>：</a:t>
            </a:r>
          </a:p>
          <a:p>
            <a:r>
              <a:rPr dirty="0" err="1"/>
              <a:t>把stage</a:t>
            </a:r>
            <a:r>
              <a:rPr dirty="0"/>
              <a:t> 3改成…，stage 4改成 Stage 16</a:t>
            </a:r>
          </a:p>
          <a:p>
            <a:r>
              <a:rPr dirty="0" err="1"/>
              <a:t>把最小面一行的PP+EP</a:t>
            </a:r>
            <a:r>
              <a:rPr dirty="0"/>
              <a:t>…</a:t>
            </a:r>
            <a:r>
              <a:rPr dirty="0" err="1"/>
              <a:t>并行改成</a:t>
            </a:r>
            <a:r>
              <a:rPr dirty="0"/>
              <a:t> 16-way PP, 64-way EP（跨8节点），ZeRO-1 DP</a:t>
            </a:r>
          </a:p>
          <a:p>
            <a:r>
              <a:rPr dirty="0" err="1"/>
              <a:t>把Stage</a:t>
            </a:r>
            <a:r>
              <a:rPr dirty="0"/>
              <a:t> 16和右边的箭头改成数据加载的</a:t>
            </a:r>
          </a:p>
          <a:p>
            <a:r>
              <a:rPr dirty="0" err="1"/>
              <a:t>放了大概的参考图</a:t>
            </a:r>
            <a:endParaRPr dirty="0"/>
          </a:p>
          <a:p>
            <a:r>
              <a:rPr dirty="0" err="1"/>
              <a:t>右图</a:t>
            </a:r>
            <a:r>
              <a:rPr dirty="0"/>
              <a:t>：</a:t>
            </a:r>
          </a:p>
          <a:p>
            <a:r>
              <a:rPr dirty="0" err="1"/>
              <a:t>把Attention节点与FFN</a:t>
            </a:r>
            <a:r>
              <a:rPr dirty="0"/>
              <a:t>/</a:t>
            </a:r>
            <a:r>
              <a:rPr dirty="0" err="1"/>
              <a:t>专家节点框起来，标上decode节点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FF37B-A347-FACC-FDD1-E488B9833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E92F431-51E6-FCFD-D979-65E49A82D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03F6D48-DF17-D7E8-1082-3F527EBAD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接下来，</a:t>
            </a:r>
            <a:r>
              <a:rPr kumimoji="1" lang="en-US" altLang="zh-CN" dirty="0"/>
              <a:t>round robin</a:t>
            </a:r>
            <a:r>
              <a:rPr kumimoji="1" lang="zh-CN" altLang="en-US" dirty="0"/>
              <a:t>调度器就交替调度两个</a:t>
            </a:r>
            <a:r>
              <a:rPr kumimoji="1" lang="en-US" altLang="zh-CN" dirty="0"/>
              <a:t>VC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94EDCD-E45E-5504-E82B-F6A1EF586B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102193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F2E08-12F1-ABDF-99AE-C3B2A90F0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6CE66D2-0A65-6732-A2BC-1D84BCED2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B50048F-8DC1-CFE0-80EF-F4162858F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最终，把</a:t>
            </a:r>
            <a:r>
              <a:rPr kumimoji="1" lang="en-US" altLang="zh-CN" dirty="0"/>
              <a:t>scheduler</a:t>
            </a:r>
            <a:r>
              <a:rPr kumimoji="1" lang="zh-CN" altLang="en-US" dirty="0"/>
              <a:t>把</a:t>
            </a:r>
            <a:r>
              <a:rPr kumimoji="1" lang="en-US" altLang="zh-CN" dirty="0"/>
              <a:t>buffer space </a:t>
            </a:r>
            <a:r>
              <a:rPr kumimoji="1" lang="zh-CN" altLang="en-US" dirty="0"/>
              <a:t>和 链路带宽均分给了两个</a:t>
            </a:r>
            <a:r>
              <a:rPr kumimoji="1" lang="en-US" altLang="zh-CN" dirty="0"/>
              <a:t>VC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F11C98-0E0B-0B1B-0168-EAB1BF3460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813624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AF7C8-499A-3D73-710F-629218EF2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3B81D5E-D371-1D40-12BE-7CF9B8D36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921EF8A-E72F-8AC1-AB9C-DA616550CE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最终，把</a:t>
            </a:r>
            <a:r>
              <a:rPr kumimoji="1" lang="en-US" altLang="zh-CN" dirty="0"/>
              <a:t>scheduler</a:t>
            </a:r>
            <a:r>
              <a:rPr kumimoji="1" lang="zh-CN" altLang="en-US" dirty="0"/>
              <a:t>把</a:t>
            </a:r>
            <a:r>
              <a:rPr kumimoji="1" lang="en-US" altLang="zh-CN" dirty="0"/>
              <a:t>buffer space </a:t>
            </a:r>
            <a:r>
              <a:rPr kumimoji="1" lang="zh-CN" altLang="en-US" dirty="0"/>
              <a:t>和 链路带宽均分给了两个</a:t>
            </a:r>
            <a:r>
              <a:rPr kumimoji="1" lang="en-US" altLang="zh-CN" dirty="0"/>
              <a:t>VC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2AF777-9485-76C0-DBFF-5B0234D26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161371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E210D-8BEF-C12C-1C22-0898CDD5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A6E107-F903-69B4-A7AB-E4F54B774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A304112-FBBF-BD3F-8B4A-833F64689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我们先看一下，如果不对每个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的使用量进行限制，会发生什么问题。继续刚才的例子，假设黄色</a:t>
            </a:r>
            <a:r>
              <a:rPr kumimoji="1" lang="en-US" altLang="zh-CN" dirty="0"/>
              <a:t>data flow</a:t>
            </a:r>
            <a:r>
              <a:rPr kumimoji="1" lang="zh-CN" altLang="en-US" dirty="0"/>
              <a:t>的下游发生了拥塞，（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）导致排出速率只有</a:t>
            </a:r>
            <a:r>
              <a:rPr kumimoji="1" lang="en-US" altLang="zh-CN" dirty="0"/>
              <a:t>1/4</a:t>
            </a:r>
            <a:r>
              <a:rPr kumimoji="1" lang="zh-CN" altLang="en-US" dirty="0"/>
              <a:t>线速</a:t>
            </a:r>
            <a:r>
              <a:rPr kumimoji="1" lang="en-US" altLang="zh-CN" dirty="0"/>
              <a:t>.</a:t>
            </a:r>
            <a:r>
              <a:rPr kumimoji="1" lang="zh-CN" altLang="en-US" dirty="0"/>
              <a:t>由于输入速率大于排出速率，所以（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中开始堆积</a:t>
            </a:r>
            <a:r>
              <a:rPr kumimoji="1" lang="en-US" altLang="zh-CN" dirty="0"/>
              <a:t>yellow pkts</a:t>
            </a:r>
            <a:r>
              <a:rPr kumimoji="1" lang="zh-CN" altLang="en-US" dirty="0"/>
              <a:t>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36EE7C-6E01-7955-3C59-6BD986C1D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058467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A2736-8056-9669-48A8-05100899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15C1873-09D7-8F3A-DABF-AF36AA6BA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B6235F5-577C-2D19-B6D7-79583D9F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在稳态下，将呈现这样的状态，黄色流的传输速率和排出速率相等，同时将大量</a:t>
            </a:r>
            <a:r>
              <a:rPr kumimoji="1" lang="en-US" altLang="zh-CN" dirty="0"/>
              <a:t>credit</a:t>
            </a:r>
            <a:r>
              <a:rPr kumimoji="1" lang="zh-CN" altLang="en-US" dirty="0"/>
              <a:t>锁在了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里。而蓝色流虽然下游没有拥塞，但是由于</a:t>
            </a:r>
            <a:r>
              <a:rPr kumimoji="1" lang="en-US" altLang="zh-CN" dirty="0"/>
              <a:t>RR</a:t>
            </a:r>
            <a:r>
              <a:rPr kumimoji="1" lang="zh-CN" altLang="en-US" dirty="0"/>
              <a:t>调度策略，蓝色流的传输速率也被锁死在了</a:t>
            </a:r>
            <a:r>
              <a:rPr kumimoji="1" lang="en-US" altLang="zh-CN" dirty="0"/>
              <a:t>1/4</a:t>
            </a:r>
            <a:r>
              <a:rPr kumimoji="1" lang="zh-CN" altLang="en-US" dirty="0"/>
              <a:t>线速（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），造成了链路利用率不足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71B8D0-4DFF-B3EC-E9DC-49893CBCC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502793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60094-59C6-8D18-6546-5E33AFDB8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BEA694B-90AC-9653-54F9-DB4422C28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D10AC3F-8FDC-C56F-4E94-5FF064FF6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因此，仅仅根据调度策略给</a:t>
            </a:r>
            <a:r>
              <a:rPr kumimoji="1" lang="en-US" altLang="zh-CN" dirty="0"/>
              <a:t>VC</a:t>
            </a:r>
            <a:r>
              <a:rPr kumimoji="1" lang="zh-CN" altLang="en-US" dirty="0"/>
              <a:t>分配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是不够的，</a:t>
            </a:r>
            <a:r>
              <a:rPr kumimoji="1" lang="en-US" altLang="zh-CN" dirty="0"/>
              <a:t>buffer allocation</a:t>
            </a:r>
            <a:r>
              <a:rPr kumimoji="1" lang="zh-CN" altLang="en-US" dirty="0"/>
              <a:t>必须结合</a:t>
            </a:r>
            <a:r>
              <a:rPr kumimoji="1" lang="en-US" altLang="zh-CN" dirty="0"/>
              <a:t>per-VC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backlog states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844188-B4D5-A7D4-5486-4EA2986E2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22891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32010-58EF-66B9-6F19-FF278A369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1D4F52-F36E-F7B1-8180-DB9A54661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DB141CD-7F0F-36E1-21DE-A4AFFBF82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为了最大化链路利用率，我们提出了</a:t>
            </a:r>
            <a:r>
              <a:rPr kumimoji="1" lang="en-US" altLang="zh-CN" dirty="0"/>
              <a:t>Buffer Usage Control Protocol</a:t>
            </a:r>
            <a:r>
              <a:rPr kumimoji="1" lang="zh-CN" altLang="en-US" dirty="0"/>
              <a:t>。</a:t>
            </a:r>
            <a:r>
              <a:rPr kumimoji="1" lang="en-US" altLang="zh-CN" dirty="0"/>
              <a:t>BUCP</a:t>
            </a:r>
            <a:r>
              <a:rPr kumimoji="1" lang="zh-CN" altLang="en-US" dirty="0"/>
              <a:t>为每个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维护了三个变量，（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</a:t>
            </a:r>
            <a:r>
              <a:rPr kumimoji="1" lang="en-US" altLang="zh-CN" dirty="0"/>
              <a:t>inflight bytes</a:t>
            </a:r>
            <a:r>
              <a:rPr kumimoji="1" lang="zh-CN" altLang="en-US" dirty="0"/>
              <a:t>用来追踪每个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credit</a:t>
            </a:r>
            <a:r>
              <a:rPr kumimoji="1" lang="zh-CN" altLang="en-US" dirty="0"/>
              <a:t>使用量，（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</a:t>
            </a:r>
            <a:r>
              <a:rPr kumimoji="1" lang="en-US" altLang="zh-CN" dirty="0"/>
              <a:t>threshold</a:t>
            </a:r>
            <a:r>
              <a:rPr kumimoji="1" lang="zh-CN" altLang="en-US" dirty="0"/>
              <a:t>用来限制每个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inflight bytes</a:t>
            </a:r>
            <a:r>
              <a:rPr kumimoji="1" lang="zh-CN" altLang="en-US" dirty="0"/>
              <a:t>，（</a:t>
            </a:r>
            <a:r>
              <a:rPr kumimoji="1" lang="en-US" altLang="zh-CN" dirty="0"/>
              <a:t>click</a:t>
            </a:r>
            <a:r>
              <a:rPr kumimoji="1" lang="zh-CN" altLang="en-US" dirty="0"/>
              <a:t>）</a:t>
            </a:r>
            <a:r>
              <a:rPr kumimoji="1" lang="en-US" altLang="zh-CN" dirty="0"/>
              <a:t>backlog</a:t>
            </a:r>
            <a:r>
              <a:rPr kumimoji="1" lang="zh-CN" altLang="en-US" dirty="0"/>
              <a:t>用来记录每个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在</a:t>
            </a:r>
            <a:r>
              <a:rPr kumimoji="1" lang="en-US" altLang="zh-CN" dirty="0"/>
              <a:t>downstream buffer</a:t>
            </a:r>
            <a:r>
              <a:rPr kumimoji="1" lang="zh-CN" altLang="en-US" dirty="0"/>
              <a:t>里的</a:t>
            </a:r>
            <a:r>
              <a:rPr kumimoji="1" lang="en-US" altLang="zh-CN" dirty="0"/>
              <a:t>backlog volume</a:t>
            </a:r>
            <a:r>
              <a:rPr kumimoji="1" lang="zh-CN" altLang="en-US" dirty="0"/>
              <a:t>，并且每个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backlog</a:t>
            </a:r>
            <a:r>
              <a:rPr kumimoji="1" lang="zh-CN" altLang="en-US" dirty="0"/>
              <a:t>会随着其</a:t>
            </a:r>
            <a:r>
              <a:rPr kumimoji="1" lang="en-US" altLang="zh-CN" dirty="0"/>
              <a:t>feedback packets</a:t>
            </a:r>
            <a:r>
              <a:rPr kumimoji="1" lang="zh-CN" altLang="en-US" dirty="0"/>
              <a:t>返回给上游调度器。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上游调度器如果发现</a:t>
            </a:r>
            <a:r>
              <a:rPr kumimoji="1" lang="en-US" altLang="zh-CN" dirty="0"/>
              <a:t>VC</a:t>
            </a:r>
            <a:r>
              <a:rPr kumimoji="1" lang="zh-CN" altLang="en-US" dirty="0"/>
              <a:t>的</a:t>
            </a:r>
            <a:r>
              <a:rPr kumimoji="1" lang="en-US" altLang="zh-CN" dirty="0"/>
              <a:t>backlog</a:t>
            </a:r>
            <a:r>
              <a:rPr kumimoji="1" lang="zh-CN" altLang="en-US" dirty="0"/>
              <a:t>太大，超过了静态阈值</a:t>
            </a:r>
            <a:r>
              <a:rPr kumimoji="1" lang="en-US" altLang="zh-CN" dirty="0" err="1"/>
              <a:t>qmax</a:t>
            </a:r>
            <a:r>
              <a:rPr kumimoji="1" lang="zh-CN" altLang="en-US" dirty="0"/>
              <a:t>，那么就会收紧</a:t>
            </a:r>
            <a:r>
              <a:rPr kumimoji="1" lang="en-US" altLang="zh-CN" dirty="0"/>
              <a:t>threshold</a:t>
            </a:r>
            <a:r>
              <a:rPr kumimoji="1" lang="zh-CN" altLang="en-US" dirty="0"/>
              <a:t>，来减少这个</a:t>
            </a:r>
            <a:r>
              <a:rPr kumimoji="1" lang="en-US" altLang="zh-CN" dirty="0"/>
              <a:t>VC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</a:t>
            </a:r>
            <a:r>
              <a:rPr kumimoji="1" lang="zh-CN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 consumptio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，进而避免过长的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standing queue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</a:t>
            </a:r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但是对于每个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VC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来说，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standing queue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也不是越小越好。过短的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standing queue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会导致，拥塞突然消失时出现链路利用率不足。</a:t>
            </a:r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）因此，我们将每个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VC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的目标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standing queue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长度作为一个静态配置的非零参数</a:t>
            </a:r>
            <a:r>
              <a:rPr kumimoji="1" lang="en-US" altLang="zh-CN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qmin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。当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backlog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小于</a:t>
            </a:r>
            <a:r>
              <a:rPr kumimoji="1" lang="en-US" altLang="zh-CN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qmin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的时候，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BUCP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会放宽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threshold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，让这个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VC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可以使用更多的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</a:t>
            </a:r>
            <a:b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更多的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请看论文</a:t>
            </a:r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【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这里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分钟讲完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】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970E6B-80AF-BF40-593A-291FEB366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83051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BF35F-3092-1B80-C97C-3786DBE86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E1817B3-A489-5D60-021C-F94497F55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515999-8B9E-4F19-A4BC-36DB10472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【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这里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分钟讲完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】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D89246-431E-7EE3-D9CE-146759B35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113985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A6DC1-D4CA-3374-A43B-C46F6924E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A1B8675-737A-9E3D-22F7-728893AA0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D67D308-BDFB-359E-A9DB-893387621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预留</a:t>
            </a:r>
            <a:r>
              <a:rPr lang="en-US" altLang="zh-CN" dirty="0"/>
              <a:t>2</a:t>
            </a:r>
            <a:r>
              <a:rPr lang="zh-CN" altLang="en-US" dirty="0"/>
              <a:t>分钟（</a:t>
            </a:r>
            <a:r>
              <a:rPr lang="en-US" altLang="zh-CN" dirty="0"/>
              <a:t>1.1</a:t>
            </a:r>
            <a:r>
              <a:rPr lang="zh-CN" altLang="en-US" dirty="0"/>
              <a:t>倍速播放）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891F3C-C8BE-C0CD-D6EB-20217E79FE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330001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en-US" altLang="zh-CN" dirty="0"/>
              <a:t>12</a:t>
            </a:r>
            <a:r>
              <a:rPr lang="zh-CN" altLang="en-US" dirty="0"/>
              <a:t>分钟，剩下</a:t>
            </a:r>
            <a:r>
              <a:rPr lang="en-US" altLang="zh-CN" dirty="0"/>
              <a:t>3</a:t>
            </a:r>
            <a:r>
              <a:rPr lang="zh-CN" altLang="en-US" dirty="0"/>
              <a:t>分钟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8967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AB1DE-C678-00B1-5A5C-75C5C043B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BD3F41F-A9B6-7851-966F-15FDA4CC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D0909A-C1AB-51D0-1124-FD1C50A03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A5D85C-B61D-EE7A-9FA0-831E94DD8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61843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24498-7F8E-4B9F-E3F3-63618C133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D323363-E94A-0ED5-7C5D-C1738FBBE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6FA68A2-7C70-806B-54BD-D753F4782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E1461A-C09B-BB21-458D-206498C2D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40315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EE935-D3D0-D9E0-2315-34EEA5D76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6D0177F-46C0-B60A-B5BF-F2737A0B8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9CA2B98-7D21-CBDF-F3DF-E93A45057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3CA58E-DD4B-A512-349E-D6BB3F2242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53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344292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Repeated compute–communication cycles synchronize thousands of GPUs, creating predictable yet intense traffic bursts.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DB358-9B8A-157D-5C8A-44CC4B6B2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696B54-7F82-5EF7-59F6-A46CDBB95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756AD-540F-3B10-3A3C-722B69E29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95746-658B-A9F9-4FC4-25836B741DE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5840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These characteristics demand high-capacity fabrics, burst-aware congestion control, and strong performance isolation.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在这张图中进行以下修改</a:t>
            </a:r>
            <a:r>
              <a:rPr dirty="0"/>
              <a:t>：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dirty="0" err="1"/>
              <a:t>将数据产生</a:t>
            </a:r>
            <a:r>
              <a:rPr dirty="0"/>
              <a:t>-&gt;</a:t>
            </a:r>
            <a:r>
              <a:rPr dirty="0" err="1"/>
              <a:t>预测与拓扑重构</a:t>
            </a:r>
            <a:r>
              <a:rPr dirty="0"/>
              <a:t>-&gt;</a:t>
            </a:r>
            <a:r>
              <a:rPr dirty="0" err="1"/>
              <a:t>这一条路径上的“入口隔离</a:t>
            </a:r>
            <a:r>
              <a:rPr dirty="0"/>
              <a:t>” </a:t>
            </a:r>
            <a:r>
              <a:rPr dirty="0" err="1"/>
              <a:t>修改成流量隔离；将交换机视角内的”入口：隔离</a:t>
            </a:r>
            <a:r>
              <a:rPr dirty="0"/>
              <a:t>/</a:t>
            </a:r>
            <a:r>
              <a:rPr dirty="0" err="1"/>
              <a:t>Buffer管理”修改成入口：隔离</a:t>
            </a:r>
            <a:endParaRPr dirty="0"/>
          </a:p>
          <a:p>
            <a:pPr marL="228600" indent="-228600">
              <a:buAutoNum type="arabicPeriod"/>
            </a:pPr>
            <a:r>
              <a:rPr dirty="0" err="1"/>
              <a:t>在最下面一行中，将每个工作的名字后面增加发表信息：NetJIT</a:t>
            </a:r>
            <a:r>
              <a:rPr dirty="0"/>
              <a:t>[</a:t>
            </a:r>
            <a:r>
              <a:rPr b="0" i="0" dirty="0">
                <a:solidFill>
                  <a:srgbClr val="333332"/>
                </a:solidFill>
                <a:latin typeface="PT Serif"/>
                <a:ea typeface="PT Serif"/>
                <a:cs typeface="PT Serif"/>
              </a:rPr>
              <a:t>SIGMETRICS’25</a:t>
            </a:r>
            <a:r>
              <a:rPr i="0" dirty="0"/>
              <a:t>]，</a:t>
            </a:r>
            <a:r>
              <a:rPr i="0" dirty="0" err="1"/>
              <a:t>InfiniFlow</a:t>
            </a:r>
            <a:r>
              <a:rPr i="0" dirty="0"/>
              <a:t>[SIGCOMM’26在投] Themis[</a:t>
            </a:r>
            <a:r>
              <a:rPr b="0" i="0" dirty="0">
                <a:solidFill>
                  <a:srgbClr val="333332"/>
                </a:solidFill>
                <a:latin typeface="PT Serif"/>
                <a:ea typeface="PT Serif"/>
                <a:cs typeface="PT Serif"/>
              </a:rPr>
              <a:t>NSDI’26</a:t>
            </a:r>
            <a:r>
              <a:rPr i="0" dirty="0"/>
              <a:t>]，AIRP[</a:t>
            </a:r>
            <a:r>
              <a:rPr b="0" i="0" dirty="0">
                <a:solidFill>
                  <a:srgbClr val="333332"/>
                </a:solidFill>
                <a:latin typeface="PT Serif"/>
                <a:ea typeface="PT Serif"/>
                <a:cs typeface="PT Serif"/>
              </a:rPr>
              <a:t>ToN’26</a:t>
            </a:r>
            <a:r>
              <a:rPr i="0" dirty="0"/>
              <a:t>], 3D-INA[</a:t>
            </a:r>
            <a:r>
              <a:rPr b="0" i="0" dirty="0">
                <a:solidFill>
                  <a:srgbClr val="333332"/>
                </a:solidFill>
                <a:latin typeface="PT Serif"/>
                <a:ea typeface="PT Serif"/>
                <a:cs typeface="PT Serif"/>
              </a:rPr>
              <a:t>INFOCOM’26</a:t>
            </a:r>
            <a:r>
              <a:rPr i="0" dirty="0"/>
              <a:t>], BMW-Tree[SIGCOMM’23],</a:t>
            </a:r>
            <a:r>
              <a:rPr i="0" dirty="0" err="1"/>
              <a:t>vPIFO</a:t>
            </a:r>
            <a:r>
              <a:rPr i="0" dirty="0"/>
              <a:t>[SIGCOMM’24]</a:t>
            </a:r>
          </a:p>
          <a:p>
            <a:pPr marL="0" indent="0">
              <a:buNone/>
            </a:pPr>
            <a:endParaRPr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BB607-B90A-6D81-7A9D-8D0237C85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2C94AA-EE8B-F9C6-9B0E-E49504D68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38B7A78-A073-0EAA-9D86-ABE15628A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数据中心网络依赖</a:t>
            </a:r>
            <a:r>
              <a:rPr lang="en-US" altLang="zh-CN" dirty="0"/>
              <a:t>hop-by-hop</a:t>
            </a:r>
            <a:r>
              <a:rPr lang="zh-CN" altLang="en-US" dirty="0"/>
              <a:t>的</a:t>
            </a:r>
            <a:r>
              <a:rPr lang="en-US" altLang="zh-CN" dirty="0"/>
              <a:t>flow control</a:t>
            </a:r>
            <a:r>
              <a:rPr lang="zh-CN" altLang="en-US" dirty="0"/>
              <a:t>来实现无损传输</a:t>
            </a:r>
            <a:endParaRPr lang="en-US" altLang="zh-CN" dirty="0"/>
          </a:p>
          <a:p>
            <a:r>
              <a:rPr lang="en-US" altLang="zh-CN" dirty="0"/>
              <a:t>Flow control</a:t>
            </a:r>
            <a:r>
              <a:rPr lang="zh-CN" altLang="en-US" dirty="0"/>
              <a:t>是以</a:t>
            </a:r>
            <a:r>
              <a:rPr lang="en-US" altLang="zh-CN" dirty="0"/>
              <a:t>Virtual Channel</a:t>
            </a:r>
            <a:r>
              <a:rPr lang="zh-CN" altLang="en-US" dirty="0"/>
              <a:t>为粒度工作的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43BA5C-2813-3A74-2FE5-0762F52E26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DC236-DB15-C649-9BAB-DA6C0F9566B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5289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>
            <a:extLst>
              <a:ext uri="{FF2B5EF4-FFF2-40B4-BE49-F238E27FC236}">
                <a16:creationId xmlns:a16="http://schemas.microsoft.com/office/drawing/2014/main" id="{F4988710-63C2-4B89-B7AC-5BAB6CBCC697}"/>
              </a:ext>
            </a:extLst>
          </p:cNvPr>
          <p:cNvSpPr>
            <a:spLocks noGrp="1"/>
          </p:cNvSpPr>
          <p:nvPr/>
        </p:nvSpPr>
        <p:spPr>
          <a:xfrm>
            <a:off x="0" y="72000"/>
            <a:ext cx="1095825" cy="914400"/>
          </a:xfrm>
          <a:custGeom>
            <a:avLst/>
            <a:gdLst>
              <a:gd name="connsiteX0" fmla="*/ 0 w 1095825"/>
              <a:gd name="connsiteY0" fmla="*/ 0 h 914400"/>
              <a:gd name="connsiteX1" fmla="*/ 1095825 w 1095825"/>
              <a:gd name="connsiteY1" fmla="*/ 0 h 914400"/>
              <a:gd name="connsiteX2" fmla="*/ 608144 w 1095825"/>
              <a:gd name="connsiteY2" fmla="*/ 914400 h 914400"/>
              <a:gd name="connsiteX3" fmla="*/ 0 w 1095825"/>
              <a:gd name="connsiteY3" fmla="*/ 914400 h 914400"/>
            </a:gdLst>
            <a:ahLst/>
            <a:cxnLst/>
            <a:rect l="l" t="t" r="r" b="b"/>
            <a:pathLst>
              <a:path w="1095825" h="914400">
                <a:moveTo>
                  <a:pt x="0" y="0"/>
                </a:moveTo>
                <a:lnTo>
                  <a:pt x="1095825" y="0"/>
                </a:lnTo>
                <a:lnTo>
                  <a:pt x="60814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7E6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E8A78F-8A15-40AD-AC6D-6940A1FD4A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rgbClr val="7E6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250A5B9-1F42-420F-B581-0CE45430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24" y="72000"/>
            <a:ext cx="10257975" cy="914400"/>
          </a:xfrm>
        </p:spPr>
        <p:txBody>
          <a:bodyPr/>
          <a:lstStyle>
            <a:lvl1pPr>
              <a:buNone/>
              <a:defRPr b="1">
                <a:latin typeface="微软雅黑"/>
                <a:ea typeface="微软雅黑"/>
                <a:cs typeface="微软雅黑"/>
              </a:defRPr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AD2F346-8F59-4F73-ADE0-214AB7F3ECD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B88C437-04A8-4065-ABA6-8D30059DDFA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0701599-45CA-431B-86EF-119D93ED04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6AFC0C7-E9CA-4543-B564-B6C5AE16C93F}"/>
              </a:ext>
            </a:extLst>
          </p:cNvPr>
          <p:cNvSpPr>
            <a:spLocks noGrp="1"/>
          </p:cNvSpPr>
          <p:nvPr/>
        </p:nvSpPr>
        <p:spPr>
          <a:xfrm>
            <a:off x="0" y="6786000"/>
            <a:ext cx="12192000" cy="72000"/>
          </a:xfrm>
          <a:prstGeom prst="rect">
            <a:avLst/>
          </a:prstGeom>
          <a:solidFill>
            <a:srgbClr val="7E6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C8AA8-3C98-484E-8642-5F58C0902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40310-1A53-467C-B33C-B33AF1711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FBD5-CCD0-4B5E-9162-8254F1DB8CC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F3128-43B2-4897-8073-F3EC29AA6F8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C4C4D-9D5D-4010-8120-790ACB9ACA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0">
            <a:extLst>
              <a:ext uri="{FF2B5EF4-FFF2-40B4-BE49-F238E27FC236}">
                <a16:creationId xmlns:a16="http://schemas.microsoft.com/office/drawing/2014/main" id="{F9280138-F842-4C2A-9157-04E523D25FD3}"/>
              </a:ext>
            </a:extLst>
          </p:cNvPr>
          <p:cNvSpPr>
            <a:spLocks noGrp="1"/>
          </p:cNvSpPr>
          <p:nvPr/>
        </p:nvSpPr>
        <p:spPr>
          <a:xfrm>
            <a:off x="391795" y="340570"/>
            <a:ext cx="0" cy="406219"/>
          </a:xfrm>
          <a:prstGeom prst="line">
            <a:avLst/>
          </a:prstGeom>
          <a:ln w="57150">
            <a:solidFill>
              <a:srgbClr val="222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84404550-6E82-440C-A95F-A4A10548D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52" y="311319"/>
            <a:ext cx="10515600" cy="46472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buNone/>
              <a:defRPr sz="2800" b="1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Click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0">
            <a:extLst>
              <a:ext uri="{FF2B5EF4-FFF2-40B4-BE49-F238E27FC236}">
                <a16:creationId xmlns:a16="http://schemas.microsoft.com/office/drawing/2014/main" id="{BB357105-6573-4D6A-95E6-6F09F5DE491D}"/>
              </a:ext>
            </a:extLst>
          </p:cNvPr>
          <p:cNvSpPr>
            <a:spLocks noGrp="1"/>
          </p:cNvSpPr>
          <p:nvPr/>
        </p:nvSpPr>
        <p:spPr>
          <a:xfrm>
            <a:off x="391795" y="340575"/>
            <a:ext cx="0" cy="406219"/>
          </a:xfrm>
          <a:prstGeom prst="line">
            <a:avLst/>
          </a:prstGeom>
          <a:ln w="57150">
            <a:solidFill>
              <a:srgbClr val="222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6E4586BE-C4FB-452B-8DA5-623B0FF2F6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52" y="311324"/>
            <a:ext cx="10515600" cy="46472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buNone/>
              <a:defRPr sz="2800" b="1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Click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0">
            <a:extLst>
              <a:ext uri="{FF2B5EF4-FFF2-40B4-BE49-F238E27FC236}">
                <a16:creationId xmlns:a16="http://schemas.microsoft.com/office/drawing/2014/main" id="{6B783853-5F20-43CE-B7FC-15AC7C590FFB}"/>
              </a:ext>
            </a:extLst>
          </p:cNvPr>
          <p:cNvSpPr>
            <a:spLocks noGrp="1"/>
          </p:cNvSpPr>
          <p:nvPr/>
        </p:nvSpPr>
        <p:spPr>
          <a:xfrm>
            <a:off x="391795" y="340568"/>
            <a:ext cx="0" cy="406219"/>
          </a:xfrm>
          <a:prstGeom prst="line">
            <a:avLst/>
          </a:prstGeom>
          <a:ln w="57150">
            <a:solidFill>
              <a:srgbClr val="222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84367C9C-AA4C-4ADC-B18B-4EBA689E16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52" y="311317"/>
            <a:ext cx="10515600" cy="46472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buNone/>
              <a:defRPr sz="2800" b="1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Click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0">
            <a:extLst>
              <a:ext uri="{FF2B5EF4-FFF2-40B4-BE49-F238E27FC236}">
                <a16:creationId xmlns:a16="http://schemas.microsoft.com/office/drawing/2014/main" id="{E715EC7E-D639-49B2-B744-6EB781B63E24}"/>
              </a:ext>
            </a:extLst>
          </p:cNvPr>
          <p:cNvSpPr>
            <a:spLocks noGrp="1"/>
          </p:cNvSpPr>
          <p:nvPr/>
        </p:nvSpPr>
        <p:spPr>
          <a:xfrm>
            <a:off x="391795" y="340572"/>
            <a:ext cx="0" cy="406219"/>
          </a:xfrm>
          <a:prstGeom prst="line">
            <a:avLst/>
          </a:prstGeom>
          <a:ln w="57150">
            <a:solidFill>
              <a:srgbClr val="222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8F8170EB-D705-4359-93A1-A1F1439FC1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52" y="311321"/>
            <a:ext cx="10515600" cy="46472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buNone/>
              <a:defRPr sz="2800" b="1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Click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0">
            <a:extLst>
              <a:ext uri="{FF2B5EF4-FFF2-40B4-BE49-F238E27FC236}">
                <a16:creationId xmlns:a16="http://schemas.microsoft.com/office/drawing/2014/main" id="{8AB5EEE8-E7B8-48A6-9CDA-D44FEEB38F97}"/>
              </a:ext>
            </a:extLst>
          </p:cNvPr>
          <p:cNvSpPr>
            <a:spLocks noGrp="1"/>
          </p:cNvSpPr>
          <p:nvPr/>
        </p:nvSpPr>
        <p:spPr>
          <a:xfrm>
            <a:off x="391795" y="340571"/>
            <a:ext cx="0" cy="406219"/>
          </a:xfrm>
          <a:prstGeom prst="line">
            <a:avLst/>
          </a:prstGeom>
          <a:ln w="57150">
            <a:solidFill>
              <a:srgbClr val="222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65B76207-6237-4376-AD91-4301EFB46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52" y="311320"/>
            <a:ext cx="10515600" cy="464720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buNone/>
              <a:defRPr sz="2800" b="1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Click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1C752-92EF-4425-9877-5F7884715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377" y="1918878"/>
            <a:ext cx="10521387" cy="3678303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pic>
        <p:nvPicPr>
          <p:cNvPr id="2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142" y="234613"/>
            <a:ext cx="1635632" cy="5229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77DAB271-FD98-4571-93FA-4D5F4CD0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381000"/>
            <a:ext cx="8968740" cy="650240"/>
          </a:xfrm>
        </p:spPr>
        <p:txBody>
          <a:bodyPr lIns="0" tIns="0" rIns="0" bIns="0"/>
          <a:lstStyle>
            <a:lvl1pPr>
              <a:buNone/>
              <a:defRPr sz="4265" b="0" i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222D2-7CEA-494B-AAF3-BBE6BA41C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70485"/>
            <a:ext cx="9077793" cy="1325563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7C262-9A63-4469-8DE9-1886268E27C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901680" y="6275070"/>
            <a:ext cx="1234440" cy="365125"/>
          </a:xfrm>
        </p:spPr>
        <p:txBody>
          <a:bodyPr/>
          <a:lstStyle/>
          <a:p>
            <a:pPr algn="ctr">
              <a:buNone/>
            </a:pPr>
            <a:endParaRPr/>
          </a:p>
        </p:txBody>
      </p:sp>
      <p:pic>
        <p:nvPicPr>
          <p:cNvPr id="11" name="Picture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814393" y="129851"/>
            <a:ext cx="603415" cy="603415"/>
          </a:xfrm>
          <a:prstGeom prst="rect">
            <a:avLst/>
          </a:prstGeom>
          <a:ln>
            <a:noFill/>
          </a:ln>
        </p:spPr>
      </p:pic>
      <p:pic>
        <p:nvPicPr>
          <p:cNvPr id="12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9391" y="129851"/>
            <a:ext cx="1359576" cy="59161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CCA9027-D7DC-4F6C-B663-25B94F8CF2BF}"/>
              </a:ext>
            </a:extLst>
          </p:cNvPr>
          <p:cNvSpPr>
            <a:spLocks noGrp="1"/>
          </p:cNvSpPr>
          <p:nvPr/>
        </p:nvSpPr>
        <p:spPr>
          <a:xfrm>
            <a:off x="11640616" y="6519446"/>
            <a:ext cx="537327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>
            <a:extLst>
              <a:ext uri="{FF2B5EF4-FFF2-40B4-BE49-F238E27FC236}">
                <a16:creationId xmlns:a16="http://schemas.microsoft.com/office/drawing/2014/main" id="{959B4652-8EDD-462B-91AF-5FFDF92D481A}"/>
              </a:ext>
            </a:extLst>
          </p:cNvPr>
          <p:cNvSpPr>
            <a:spLocks noGrp="1"/>
          </p:cNvSpPr>
          <p:nvPr/>
        </p:nvSpPr>
        <p:spPr>
          <a:xfrm>
            <a:off x="11640616" y="6519446"/>
            <a:ext cx="537327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sldNum="0" hdr="0" ftr="0" dt="0"/>
  <p:txStyles>
    <p:titleStyle>
      <a:lvl1pPr algn="ctr" defTabSz="609600">
        <a:spcBef>
          <a:spcPct val="0"/>
        </a:spcBef>
        <a:buNone/>
        <a:defRPr sz="2935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609600">
        <a:spcBef>
          <a:spcPct val="20000"/>
        </a:spcBef>
        <a:buFont typeface="Arial"/>
        <a:buChar char="•"/>
        <a:defRPr sz="2135" kern="1200">
          <a:solidFill>
            <a:schemeClr val="tx1"/>
          </a:solidFill>
          <a:latin typeface="+mn-lt"/>
          <a:ea typeface="+mn-lt"/>
          <a:cs typeface="+mn-lt"/>
        </a:defRPr>
      </a:lvl1pPr>
      <a:lvl2pPr marL="495300" indent="-190500" algn="l" defTabSz="609600">
        <a:spcBef>
          <a:spcPct val="20000"/>
        </a:spcBef>
        <a:buFont typeface="Arial"/>
        <a:buChar char="–"/>
        <a:defRPr sz="1865" kern="1200">
          <a:solidFill>
            <a:schemeClr val="tx1"/>
          </a:solidFill>
          <a:latin typeface="+mn-lt"/>
          <a:ea typeface="+mn-lt"/>
          <a:cs typeface="+mn-lt"/>
        </a:defRPr>
      </a:lvl2pPr>
      <a:lvl3pPr marL="762000" indent="-152400" algn="l" defTabSz="609600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lt"/>
          <a:cs typeface="+mn-lt"/>
        </a:defRPr>
      </a:lvl3pPr>
      <a:lvl4pPr marL="1066800" indent="-152400" algn="l" defTabSz="609600">
        <a:spcBef>
          <a:spcPct val="20000"/>
        </a:spcBef>
        <a:buFont typeface="Arial"/>
        <a:buChar char="–"/>
        <a:defRPr sz="1335" kern="1200">
          <a:solidFill>
            <a:schemeClr val="tx1"/>
          </a:solidFill>
          <a:latin typeface="+mn-lt"/>
          <a:ea typeface="+mn-lt"/>
          <a:cs typeface="+mn-lt"/>
        </a:defRPr>
      </a:lvl4pPr>
      <a:lvl5pPr marL="1371600" indent="-152400" algn="l" defTabSz="609600">
        <a:spcBef>
          <a:spcPct val="20000"/>
        </a:spcBef>
        <a:buFont typeface="Arial"/>
        <a:buChar char="»"/>
        <a:defRPr sz="1335" kern="1200">
          <a:solidFill>
            <a:schemeClr val="tx1"/>
          </a:solidFill>
          <a:latin typeface="+mn-lt"/>
          <a:ea typeface="+mn-lt"/>
          <a:cs typeface="+mn-lt"/>
        </a:defRPr>
      </a:lvl5pPr>
      <a:lvl6pPr marL="1676400" indent="-152400" algn="l" defTabSz="609600">
        <a:spcBef>
          <a:spcPct val="20000"/>
        </a:spcBef>
        <a:buFont typeface="Arial"/>
        <a:buChar char="•"/>
        <a:defRPr sz="1335" kern="1200">
          <a:solidFill>
            <a:schemeClr val="tx1"/>
          </a:solidFill>
          <a:latin typeface="+mn-lt"/>
          <a:ea typeface="+mn-lt"/>
          <a:cs typeface="+mn-lt"/>
        </a:defRPr>
      </a:lvl6pPr>
      <a:lvl7pPr marL="1981200" indent="-152400" algn="l" defTabSz="609600">
        <a:spcBef>
          <a:spcPct val="20000"/>
        </a:spcBef>
        <a:buFont typeface="Arial"/>
        <a:buChar char="•"/>
        <a:defRPr sz="1335" kern="1200">
          <a:solidFill>
            <a:schemeClr val="tx1"/>
          </a:solidFill>
          <a:latin typeface="+mn-lt"/>
          <a:ea typeface="+mn-lt"/>
          <a:cs typeface="+mn-lt"/>
        </a:defRPr>
      </a:lvl7pPr>
      <a:lvl8pPr marL="2286000" indent="-152400" algn="l" defTabSz="609600">
        <a:spcBef>
          <a:spcPct val="20000"/>
        </a:spcBef>
        <a:buFont typeface="Arial"/>
        <a:buChar char="•"/>
        <a:defRPr sz="1335" kern="1200">
          <a:solidFill>
            <a:schemeClr val="tx1"/>
          </a:solidFill>
          <a:latin typeface="+mn-lt"/>
          <a:ea typeface="+mn-lt"/>
          <a:cs typeface="+mn-lt"/>
        </a:defRPr>
      </a:lvl8pPr>
      <a:lvl9pPr marL="2590800" indent="-152400" algn="l" defTabSz="609600">
        <a:spcBef>
          <a:spcPct val="20000"/>
        </a:spcBef>
        <a:buFont typeface="Arial"/>
        <a:buChar char="•"/>
        <a:defRPr sz="1335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1pPr>
      <a:lvl2pPr marL="3048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2pPr>
      <a:lvl3pPr marL="6096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3pPr>
      <a:lvl4pPr marL="9144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4pPr>
      <a:lvl5pPr marL="12192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5pPr>
      <a:lvl6pPr marL="15240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6pPr>
      <a:lvl7pPr marL="18288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7pPr>
      <a:lvl8pPr marL="21336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8pPr>
      <a:lvl9pPr marL="2438400" algn="l" defTabSz="609600">
        <a:buNone/>
        <a:defRPr sz="12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8.png"/><Relationship Id="rId4" Type="http://schemas.openxmlformats.org/officeDocument/2006/relationships/image" Target="../media/image41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0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161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0.png"/><Relationship Id="rId9" Type="http://schemas.openxmlformats.org/officeDocument/2006/relationships/image" Target="../media/image1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uggingface.co/mode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openrouter.ai/models?order=top-weekly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i.com/index/mrc-supercomputer-networking" TargetMode="External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6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180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ṡ1íḋe">
            <a:extLst>
              <a:ext uri="{FF2B5EF4-FFF2-40B4-BE49-F238E27FC236}">
                <a16:creationId xmlns:a16="http://schemas.microsoft.com/office/drawing/2014/main" id="{BC303406-E4BA-4120-A043-5F32886F423A}"/>
              </a:ext>
            </a:extLst>
          </p:cNvPr>
          <p:cNvSpPr>
            <a:spLocks noGrp="1"/>
          </p:cNvSpPr>
          <p:nvPr/>
        </p:nvSpPr>
        <p:spPr>
          <a:xfrm>
            <a:off x="-23105" y="0"/>
            <a:ext cx="12215105" cy="4201553"/>
          </a:xfrm>
          <a:prstGeom prst="rect">
            <a:avLst/>
          </a:prstGeom>
          <a:solidFill>
            <a:srgbClr val="0E419C"/>
          </a:solidFill>
          <a:ln>
            <a:noFill/>
          </a:ln>
          <a:effectLst>
            <a:outerShdw blurRad="63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D5F76C-221E-4FFE-B6F5-DC2112F41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1055" y="2042476"/>
            <a:ext cx="8469887" cy="66676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AI Data Center Networks: Traffic Characteristics, Technical Challenges, and System Optimization</a:t>
            </a:r>
            <a:br>
              <a:rPr lang="en-US" sz="4400" b="1" dirty="0">
                <a:solidFill>
                  <a:schemeClr val="bg1"/>
                </a:solidFill>
              </a:rPr>
            </a:b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13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335" y="922111"/>
            <a:ext cx="2133354" cy="666761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518355"/>
            <a:ext cx="4011769" cy="233964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FD8F965-12CD-40C8-84C9-AAE828E4B8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4168" y="4882545"/>
            <a:ext cx="9043663" cy="1002996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sz="2800" b="1">
                <a:solidFill>
                  <a:srgbClr val="0C3EA2"/>
                </a:solidFill>
              </a:rPr>
              <a:t>Yang Xu</a:t>
            </a:r>
          </a:p>
          <a:p>
            <a:pPr>
              <a:lnSpc>
                <a:spcPct val="90000"/>
              </a:lnSpc>
              <a:buNone/>
            </a:pPr>
            <a:r>
              <a:rPr sz="2800" b="1">
                <a:solidFill>
                  <a:srgbClr val="0C3EA2"/>
                </a:solidFill>
              </a:rPr>
              <a:t>Fudan University </a:t>
            </a:r>
          </a:p>
        </p:txBody>
      </p:sp>
    </p:spTree>
    <p:extLst>
      <p:ext uri="{BB962C8B-B14F-4D97-AF65-F5344CB8AC3E}">
        <p14:creationId xmlns:p14="http://schemas.microsoft.com/office/powerpoint/2010/main" val="438385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8253C-BB6F-BB1A-C090-1B43F631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>
            <a:extLst>
              <a:ext uri="{FF2B5EF4-FFF2-40B4-BE49-F238E27FC236}">
                <a16:creationId xmlns:a16="http://schemas.microsoft.com/office/drawing/2014/main" id="{02D34680-18D6-4C2A-127A-37E950CB4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624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zh-CN" sz="3200" dirty="0">
                <a:solidFill>
                  <a:srgbClr val="1E475E"/>
                </a:solidFill>
              </a:rPr>
              <a:t>Virtual Channels in Lossless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DCNs 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21" name="灯片编号占位符 2">
            <a:extLst>
              <a:ext uri="{FF2B5EF4-FFF2-40B4-BE49-F238E27FC236}">
                <a16:creationId xmlns:a16="http://schemas.microsoft.com/office/drawing/2014/main" id="{3FE59584-3912-549C-77DE-C43F932340B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algn="r"/>
            <a:fld id="{320DC178-113E-FB49-9366-4211279B768E}" type="slidenum">
              <a:rPr kumimoji="1" lang="zh-CN" altLang="en-US" smtClean="0"/>
              <a:pPr algn="r"/>
              <a:t>10</a:t>
            </a:fld>
            <a:endParaRPr kumimoji="1"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DFB5AEF-F43B-5655-B275-A6FD784A3173}"/>
              </a:ext>
            </a:extLst>
          </p:cNvPr>
          <p:cNvSpPr txBox="1"/>
          <p:nvPr/>
        </p:nvSpPr>
        <p:spPr>
          <a:xfrm>
            <a:off x="838200" y="1235142"/>
            <a:ext cx="11049001" cy="190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DCNs rely on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hop-by-hop flow control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 to achieve lossless transmission.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PFC in Ethernet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CBFC in InfiniBand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sz="2000" dirty="0">
              <a:ln/>
              <a:solidFill>
                <a:srgbClr val="1E475E"/>
              </a:solidFill>
              <a:latin typeface="微软雅黑"/>
              <a:ea typeface="微软雅黑"/>
              <a:sym typeface="微软雅黑"/>
              <a:rtl val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Flow control mechanisms independently operate on each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Virtual Channel (VC). 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5D003F1-FDAD-6F86-70AD-FB2BD5191612}"/>
              </a:ext>
            </a:extLst>
          </p:cNvPr>
          <p:cNvGrpSpPr>
            <a:grpSpLocks noChangeAspect="1"/>
          </p:cNvGrpSpPr>
          <p:nvPr/>
        </p:nvGrpSpPr>
        <p:grpSpPr>
          <a:xfrm>
            <a:off x="3114798" y="3315397"/>
            <a:ext cx="5962404" cy="3133891"/>
            <a:chOff x="2802721" y="2871927"/>
            <a:chExt cx="6502957" cy="3418011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2D7C07B1-2AD7-C94A-1B6E-AB4355A6E1EC}"/>
                </a:ext>
              </a:extLst>
            </p:cNvPr>
            <p:cNvSpPr/>
            <p:nvPr/>
          </p:nvSpPr>
          <p:spPr>
            <a:xfrm>
              <a:off x="6710311" y="4577355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EC94402-0E07-12BE-4624-5E2CE3F937BE}"/>
                </a:ext>
              </a:extLst>
            </p:cNvPr>
            <p:cNvSpPr/>
            <p:nvPr/>
          </p:nvSpPr>
          <p:spPr>
            <a:xfrm>
              <a:off x="6710311" y="4729755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291D4600-4068-E54C-E21D-C1B72B3DC8BD}"/>
                </a:ext>
              </a:extLst>
            </p:cNvPr>
            <p:cNvSpPr/>
            <p:nvPr/>
          </p:nvSpPr>
          <p:spPr>
            <a:xfrm>
              <a:off x="6710311" y="4882155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F42CCB0-8210-D5E8-B454-2F1EB80ED5B4}"/>
                </a:ext>
              </a:extLst>
            </p:cNvPr>
            <p:cNvSpPr/>
            <p:nvPr/>
          </p:nvSpPr>
          <p:spPr>
            <a:xfrm>
              <a:off x="6710311" y="5034555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4868E18-5EDA-1F48-37E6-377D09AFB80B}"/>
                </a:ext>
              </a:extLst>
            </p:cNvPr>
            <p:cNvSpPr/>
            <p:nvPr/>
          </p:nvSpPr>
          <p:spPr>
            <a:xfrm>
              <a:off x="4988018" y="4571310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FD61CCBF-18AF-FB79-8D6B-E6658F5E998B}"/>
                </a:ext>
              </a:extLst>
            </p:cNvPr>
            <p:cNvSpPr/>
            <p:nvPr/>
          </p:nvSpPr>
          <p:spPr>
            <a:xfrm>
              <a:off x="4988018" y="4723710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4DEEE03-DAD5-62F5-D6DB-F6E6ED7D261A}"/>
                </a:ext>
              </a:extLst>
            </p:cNvPr>
            <p:cNvSpPr/>
            <p:nvPr/>
          </p:nvSpPr>
          <p:spPr>
            <a:xfrm>
              <a:off x="4988018" y="4876110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3D389B73-8D27-1254-658B-A74AF2DCF98C}"/>
                </a:ext>
              </a:extLst>
            </p:cNvPr>
            <p:cNvSpPr/>
            <p:nvPr/>
          </p:nvSpPr>
          <p:spPr>
            <a:xfrm>
              <a:off x="4988018" y="5028510"/>
              <a:ext cx="468346" cy="13830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cxnSp>
          <p:nvCxnSpPr>
            <p:cNvPr id="42" name="直接连接符 120">
              <a:extLst>
                <a:ext uri="{FF2B5EF4-FFF2-40B4-BE49-F238E27FC236}">
                  <a16:creationId xmlns:a16="http://schemas.microsoft.com/office/drawing/2014/main" id="{48AC5F0D-128C-A49D-3B14-88EEAD73D08C}"/>
                </a:ext>
              </a:extLst>
            </p:cNvPr>
            <p:cNvCxnSpPr>
              <a:cxnSpLocks/>
              <a:endCxn id="43" idx="1"/>
            </p:cNvCxnSpPr>
            <p:nvPr/>
          </p:nvCxnSpPr>
          <p:spPr>
            <a:xfrm>
              <a:off x="2802721" y="3413060"/>
              <a:ext cx="1800000" cy="0"/>
            </a:xfrm>
            <a:prstGeom prst="lin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43" name="图形 42">
              <a:extLst>
                <a:ext uri="{FF2B5EF4-FFF2-40B4-BE49-F238E27FC236}">
                  <a16:creationId xmlns:a16="http://schemas.microsoft.com/office/drawing/2014/main" id="{12B6F194-1B66-43DB-B421-A28BDB08F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2953" y="3160779"/>
              <a:ext cx="596587" cy="504561"/>
            </a:xfrm>
            <a:prstGeom prst="rect">
              <a:avLst/>
            </a:prstGeom>
          </p:spPr>
        </p:pic>
        <p:pic>
          <p:nvPicPr>
            <p:cNvPr id="46" name="图形 45">
              <a:extLst>
                <a:ext uri="{FF2B5EF4-FFF2-40B4-BE49-F238E27FC236}">
                  <a16:creationId xmlns:a16="http://schemas.microsoft.com/office/drawing/2014/main" id="{5E480E31-5C9C-2FCD-BD6D-95B508771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09091" y="3165180"/>
              <a:ext cx="596587" cy="504561"/>
            </a:xfrm>
            <a:prstGeom prst="rect">
              <a:avLst/>
            </a:prstGeom>
          </p:spPr>
        </p:pic>
        <p:cxnSp>
          <p:nvCxnSpPr>
            <p:cNvPr id="47" name="直接连接符 120">
              <a:extLst>
                <a:ext uri="{FF2B5EF4-FFF2-40B4-BE49-F238E27FC236}">
                  <a16:creationId xmlns:a16="http://schemas.microsoft.com/office/drawing/2014/main" id="{BDD3ACFA-ED01-71EF-5942-8BF2CDC38A7F}"/>
                </a:ext>
              </a:extLst>
            </p:cNvPr>
            <p:cNvCxnSpPr>
              <a:cxnSpLocks/>
              <a:stCxn id="43" idx="3"/>
              <a:endCxn id="46" idx="1"/>
            </p:cNvCxnSpPr>
            <p:nvPr/>
          </p:nvCxnSpPr>
          <p:spPr>
            <a:xfrm>
              <a:off x="4959540" y="3413060"/>
              <a:ext cx="1949551" cy="0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120">
              <a:extLst>
                <a:ext uri="{FF2B5EF4-FFF2-40B4-BE49-F238E27FC236}">
                  <a16:creationId xmlns:a16="http://schemas.microsoft.com/office/drawing/2014/main" id="{1BED2E0D-9DDB-EF36-72E3-EA6C82D25BC9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>
              <a:off x="7505678" y="3417461"/>
              <a:ext cx="1800000" cy="0"/>
            </a:xfrm>
            <a:prstGeom prst="lin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7C71FD20-8117-38A3-8687-56EE3B0CC4C0}"/>
                </a:ext>
              </a:extLst>
            </p:cNvPr>
            <p:cNvSpPr txBox="1"/>
            <p:nvPr/>
          </p:nvSpPr>
          <p:spPr>
            <a:xfrm>
              <a:off x="3638193" y="2871927"/>
              <a:ext cx="20471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upstream switch</a:t>
              </a:r>
              <a:endParaRPr lang="zh-CN" altLang="en-US" sz="1400" dirty="0">
                <a:ln/>
                <a:latin typeface="+mj-ea"/>
                <a:ea typeface="+mj-ea"/>
                <a:rtl val="0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3ED846AA-A14F-EB50-4158-79169C23A74E}"/>
                </a:ext>
              </a:extLst>
            </p:cNvPr>
            <p:cNvSpPr txBox="1"/>
            <p:nvPr/>
          </p:nvSpPr>
          <p:spPr>
            <a:xfrm>
              <a:off x="5871253" y="2871927"/>
              <a:ext cx="25572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1600">
                  <a:ln/>
                  <a:solidFill>
                    <a:srgbClr val="1E475E"/>
                  </a:solidFill>
                  <a:latin typeface="微软雅黑"/>
                  <a:ea typeface="微软雅黑"/>
                  <a:rtl val="0"/>
                </a:defRPr>
              </a:lvl1pPr>
            </a:lstStyle>
            <a:p>
              <a:r>
                <a:rPr lang="en-US" altLang="zh-CN" sz="1400" dirty="0">
                  <a:solidFill>
                    <a:schemeClr val="tx1"/>
                  </a:solidFill>
                  <a:latin typeface="+mj-ea"/>
                  <a:ea typeface="+mj-ea"/>
                </a:rPr>
                <a:t>downstream switch</a:t>
              </a:r>
              <a:endParaRPr lang="zh-CN" altLang="en-US" sz="14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43C17E68-A1C6-5940-B3AE-30DFF6E09DDA}"/>
                </a:ext>
              </a:extLst>
            </p:cNvPr>
            <p:cNvSpPr/>
            <p:nvPr/>
          </p:nvSpPr>
          <p:spPr>
            <a:xfrm>
              <a:off x="7195612" y="4610910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FFB25588-E427-67A8-366E-307ADAD19622}"/>
                </a:ext>
              </a:extLst>
            </p:cNvPr>
            <p:cNvSpPr/>
            <p:nvPr/>
          </p:nvSpPr>
          <p:spPr>
            <a:xfrm>
              <a:off x="7195612" y="4690543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3B78F5DE-B328-5CBE-97B1-CB79EABC29BC}"/>
                </a:ext>
              </a:extLst>
            </p:cNvPr>
            <p:cNvSpPr/>
            <p:nvPr/>
          </p:nvSpPr>
          <p:spPr>
            <a:xfrm>
              <a:off x="7195612" y="4836018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7F198BDA-4FFF-0ABD-91C0-930A1E9DC462}"/>
                </a:ext>
              </a:extLst>
            </p:cNvPr>
            <p:cNvSpPr/>
            <p:nvPr/>
          </p:nvSpPr>
          <p:spPr>
            <a:xfrm>
              <a:off x="5369152" y="3912815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D5925940-573C-133C-7C6C-366B7687BC68}"/>
                </a:ext>
              </a:extLst>
            </p:cNvPr>
            <p:cNvSpPr/>
            <p:nvPr/>
          </p:nvSpPr>
          <p:spPr>
            <a:xfrm>
              <a:off x="5314054" y="3992449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A401FD23-5F2A-A437-A549-F965FF31D0A4}"/>
                </a:ext>
              </a:extLst>
            </p:cNvPr>
            <p:cNvSpPr/>
            <p:nvPr/>
          </p:nvSpPr>
          <p:spPr>
            <a:xfrm>
              <a:off x="5314054" y="4100729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35D78EAE-818F-6900-4063-151218CF8196}"/>
                </a:ext>
              </a:extLst>
            </p:cNvPr>
            <p:cNvSpPr/>
            <p:nvPr/>
          </p:nvSpPr>
          <p:spPr>
            <a:xfrm>
              <a:off x="5314054" y="4137924"/>
              <a:ext cx="154443" cy="23981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1961A058-1DFC-D5A2-916E-CAEA5CECA081}"/>
                </a:ext>
              </a:extLst>
            </p:cNvPr>
            <p:cNvSpPr/>
            <p:nvPr/>
          </p:nvSpPr>
          <p:spPr>
            <a:xfrm>
              <a:off x="4964660" y="4488654"/>
              <a:ext cx="2287244" cy="772095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9" name="矩形: 圆角 3">
              <a:extLst>
                <a:ext uri="{FF2B5EF4-FFF2-40B4-BE49-F238E27FC236}">
                  <a16:creationId xmlns:a16="http://schemas.microsoft.com/office/drawing/2014/main" id="{40C0BD38-83C8-FEB7-F0C8-A4557DAD8954}"/>
                </a:ext>
              </a:extLst>
            </p:cNvPr>
            <p:cNvSpPr/>
            <p:nvPr/>
          </p:nvSpPr>
          <p:spPr>
            <a:xfrm>
              <a:off x="2967921" y="3889605"/>
              <a:ext cx="2016000" cy="2088000"/>
            </a:xfrm>
            <a:prstGeom prst="roundRect">
              <a:avLst>
                <a:gd name="adj" fmla="val 5790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60" name="矩形: 圆角 14">
              <a:extLst>
                <a:ext uri="{FF2B5EF4-FFF2-40B4-BE49-F238E27FC236}">
                  <a16:creationId xmlns:a16="http://schemas.microsoft.com/office/drawing/2014/main" id="{10A5239B-6846-DC5C-A9F6-061AFD7E60D0}"/>
                </a:ext>
              </a:extLst>
            </p:cNvPr>
            <p:cNvSpPr/>
            <p:nvPr/>
          </p:nvSpPr>
          <p:spPr>
            <a:xfrm>
              <a:off x="7182754" y="3889605"/>
              <a:ext cx="2016000" cy="2088000"/>
            </a:xfrm>
            <a:prstGeom prst="roundRect">
              <a:avLst>
                <a:gd name="adj" fmla="val 5790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AA66C488-2D8B-D7E7-0131-7EE58168CB74}"/>
                </a:ext>
              </a:extLst>
            </p:cNvPr>
            <p:cNvSpPr txBox="1"/>
            <p:nvPr/>
          </p:nvSpPr>
          <p:spPr>
            <a:xfrm>
              <a:off x="3329399" y="5111063"/>
              <a:ext cx="4889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Q1</a:t>
              </a:r>
              <a:endParaRPr lang="zh-CN" altLang="en-US" sz="1400" baseline="-250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B4FFB6ED-60DD-E2C9-2AF0-6CD3F724700E}"/>
                </a:ext>
              </a:extLst>
            </p:cNvPr>
            <p:cNvGrpSpPr/>
            <p:nvPr/>
          </p:nvGrpSpPr>
          <p:grpSpPr>
            <a:xfrm>
              <a:off x="3805296" y="4349943"/>
              <a:ext cx="775803" cy="272853"/>
              <a:chOff x="1889176" y="4762999"/>
              <a:chExt cx="485581" cy="183437"/>
            </a:xfrm>
          </p:grpSpPr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F9CE64FB-7B43-1810-2F9A-E6B435359E8D}"/>
                  </a:ext>
                </a:extLst>
              </p:cNvPr>
              <p:cNvSpPr/>
              <p:nvPr/>
            </p:nvSpPr>
            <p:spPr>
              <a:xfrm>
                <a:off x="1919337" y="4784930"/>
                <a:ext cx="452801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04C2B087-C3F9-ACC1-0AAC-515A1666E7F6}"/>
                  </a:ext>
                </a:extLst>
              </p:cNvPr>
              <p:cNvSpPr/>
              <p:nvPr/>
            </p:nvSpPr>
            <p:spPr>
              <a:xfrm flipH="1">
                <a:off x="1889176" y="4762999"/>
                <a:ext cx="45719" cy="1834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DAC70F4E-028B-111B-BB06-CA073D97B5B0}"/>
                  </a:ext>
                </a:extLst>
              </p:cNvPr>
              <p:cNvSpPr/>
              <p:nvPr/>
            </p:nvSpPr>
            <p:spPr>
              <a:xfrm>
                <a:off x="2278090" y="4784930"/>
                <a:ext cx="96667" cy="16122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25" name="矩形 124">
                <a:extLst>
                  <a:ext uri="{FF2B5EF4-FFF2-40B4-BE49-F238E27FC236}">
                    <a16:creationId xmlns:a16="http://schemas.microsoft.com/office/drawing/2014/main" id="{FE068EC3-76DA-85DA-FB11-60980C91B14C}"/>
                  </a:ext>
                </a:extLst>
              </p:cNvPr>
              <p:cNvSpPr/>
              <p:nvPr/>
            </p:nvSpPr>
            <p:spPr>
              <a:xfrm>
                <a:off x="2183637" y="4784930"/>
                <a:ext cx="96667" cy="16122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0E77B7DC-56B2-7710-1ED1-00009ACBDFC4}"/>
                </a:ext>
              </a:extLst>
            </p:cNvPr>
            <p:cNvSpPr/>
            <p:nvPr/>
          </p:nvSpPr>
          <p:spPr>
            <a:xfrm flipH="1">
              <a:off x="3808708" y="5376628"/>
              <a:ext cx="73044" cy="3065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1F732942-A22D-D411-0FBF-5A09981EDBC0}"/>
                </a:ext>
              </a:extLst>
            </p:cNvPr>
            <p:cNvSpPr txBox="1"/>
            <p:nvPr/>
          </p:nvSpPr>
          <p:spPr>
            <a:xfrm>
              <a:off x="2979933" y="5982161"/>
              <a:ext cx="20347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upstream port</a:t>
              </a: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40A93B80-F3E7-4F38-0F30-59449479E964}"/>
                </a:ext>
              </a:extLst>
            </p:cNvPr>
            <p:cNvSpPr txBox="1"/>
            <p:nvPr/>
          </p:nvSpPr>
          <p:spPr>
            <a:xfrm>
              <a:off x="7094114" y="5982161"/>
              <a:ext cx="2193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downstream port</a:t>
              </a:r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22620DF9-4826-DA66-39C1-40D0D50F83DA}"/>
                </a:ext>
              </a:extLst>
            </p:cNvPr>
            <p:cNvSpPr txBox="1"/>
            <p:nvPr/>
          </p:nvSpPr>
          <p:spPr>
            <a:xfrm>
              <a:off x="7568097" y="3925118"/>
              <a:ext cx="10796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VC</a:t>
              </a:r>
              <a:r>
                <a:rPr lang="zh-CN" altLang="en-US" sz="1400" dirty="0">
                  <a:ln/>
                  <a:latin typeface="+mj-ea"/>
                  <a:ea typeface="+mj-ea"/>
                  <a:rtl val="0"/>
                </a:rPr>
                <a:t> </a:t>
              </a:r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Buffers</a:t>
              </a:r>
              <a:endParaRPr lang="zh-CN" altLang="en-US" sz="1400" dirty="0">
                <a:ln/>
                <a:latin typeface="+mj-ea"/>
                <a:ea typeface="+mj-ea"/>
                <a:rtl val="0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CD919DE8-966A-8A85-45A9-6FC05E3A4AF3}"/>
                </a:ext>
              </a:extLst>
            </p:cNvPr>
            <p:cNvSpPr/>
            <p:nvPr/>
          </p:nvSpPr>
          <p:spPr>
            <a:xfrm>
              <a:off x="7553594" y="4364834"/>
              <a:ext cx="1219378" cy="31213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B3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1C6ABEB4-4889-6D43-ECEB-3EBA82939A90}"/>
                </a:ext>
              </a:extLst>
            </p:cNvPr>
            <p:cNvSpPr txBox="1"/>
            <p:nvPr/>
          </p:nvSpPr>
          <p:spPr>
            <a:xfrm>
              <a:off x="3419042" y="3926149"/>
              <a:ext cx="11312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VC</a:t>
              </a:r>
              <a:r>
                <a:rPr lang="zh-CN" altLang="en-US" sz="1400" dirty="0">
                  <a:ln/>
                  <a:latin typeface="+mj-ea"/>
                  <a:ea typeface="+mj-ea"/>
                  <a:rtl val="0"/>
                </a:rPr>
                <a:t> </a:t>
              </a:r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Queues</a:t>
              </a:r>
              <a:endParaRPr lang="zh-CN" altLang="en-US" sz="1400" dirty="0">
                <a:ln/>
                <a:latin typeface="+mj-ea"/>
                <a:ea typeface="+mj-ea"/>
                <a:rtl val="0"/>
              </a:endParaRPr>
            </a:p>
          </p:txBody>
        </p:sp>
        <p:cxnSp>
          <p:nvCxnSpPr>
            <p:cNvPr id="69" name="连接符: 曲线 150">
              <a:extLst>
                <a:ext uri="{FF2B5EF4-FFF2-40B4-BE49-F238E27FC236}">
                  <a16:creationId xmlns:a16="http://schemas.microsoft.com/office/drawing/2014/main" id="{7CD6F1E8-7510-036A-5F46-0B37AB038671}"/>
                </a:ext>
              </a:extLst>
            </p:cNvPr>
            <p:cNvCxnSpPr>
              <a:cxnSpLocks/>
              <a:stCxn id="124" idx="3"/>
              <a:endCxn id="29" idx="1"/>
            </p:cNvCxnSpPr>
            <p:nvPr/>
          </p:nvCxnSpPr>
          <p:spPr>
            <a:xfrm>
              <a:off x="4581099" y="4502473"/>
              <a:ext cx="406919" cy="137989"/>
            </a:xfrm>
            <a:prstGeom prst="curvedConnector3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C255FF84-1110-1064-2FCD-9B31CD317D93}"/>
                </a:ext>
              </a:extLst>
            </p:cNvPr>
            <p:cNvSpPr txBox="1"/>
            <p:nvPr/>
          </p:nvSpPr>
          <p:spPr>
            <a:xfrm>
              <a:off x="5090896" y="4134552"/>
              <a:ext cx="20347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physical link</a:t>
              </a:r>
            </a:p>
          </p:txBody>
        </p:sp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09D1F322-B933-3F59-2CC9-324E854F5128}"/>
                </a:ext>
              </a:extLst>
            </p:cNvPr>
            <p:cNvGrpSpPr/>
            <p:nvPr/>
          </p:nvGrpSpPr>
          <p:grpSpPr>
            <a:xfrm>
              <a:off x="3805296" y="4737667"/>
              <a:ext cx="775803" cy="272853"/>
              <a:chOff x="1889176" y="4762999"/>
              <a:chExt cx="485581" cy="183437"/>
            </a:xfrm>
          </p:grpSpPr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AE450556-70C9-A828-E093-88FD63E68003}"/>
                  </a:ext>
                </a:extLst>
              </p:cNvPr>
              <p:cNvSpPr/>
              <p:nvPr/>
            </p:nvSpPr>
            <p:spPr>
              <a:xfrm>
                <a:off x="1919337" y="4784930"/>
                <a:ext cx="452801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6590664F-0DBE-E3B8-6DE4-D9E6A4494CF6}"/>
                  </a:ext>
                </a:extLst>
              </p:cNvPr>
              <p:cNvSpPr/>
              <p:nvPr/>
            </p:nvSpPr>
            <p:spPr>
              <a:xfrm flipH="1">
                <a:off x="1889176" y="4762999"/>
                <a:ext cx="45719" cy="1834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0455AE99-D910-B33A-5463-47F6B3315D96}"/>
                  </a:ext>
                </a:extLst>
              </p:cNvPr>
              <p:cNvSpPr/>
              <p:nvPr/>
            </p:nvSpPr>
            <p:spPr>
              <a:xfrm>
                <a:off x="2278090" y="4784930"/>
                <a:ext cx="96667" cy="161227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9998C42D-8090-4DFD-5D14-990551C8B192}"/>
                  </a:ext>
                </a:extLst>
              </p:cNvPr>
              <p:cNvSpPr/>
              <p:nvPr/>
            </p:nvSpPr>
            <p:spPr>
              <a:xfrm>
                <a:off x="2183637" y="4784930"/>
                <a:ext cx="96667" cy="161227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2" name="组合 71">
              <a:extLst>
                <a:ext uri="{FF2B5EF4-FFF2-40B4-BE49-F238E27FC236}">
                  <a16:creationId xmlns:a16="http://schemas.microsoft.com/office/drawing/2014/main" id="{9386F7AF-1C4D-2BE9-C272-6C7CCE9040A9}"/>
                </a:ext>
              </a:extLst>
            </p:cNvPr>
            <p:cNvGrpSpPr/>
            <p:nvPr/>
          </p:nvGrpSpPr>
          <p:grpSpPr>
            <a:xfrm>
              <a:off x="3805296" y="5125391"/>
              <a:ext cx="775803" cy="272853"/>
              <a:chOff x="1889176" y="4762999"/>
              <a:chExt cx="485581" cy="183437"/>
            </a:xfrm>
          </p:grpSpPr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195134EF-BD80-2523-7C13-706F85BC956D}"/>
                  </a:ext>
                </a:extLst>
              </p:cNvPr>
              <p:cNvSpPr/>
              <p:nvPr/>
            </p:nvSpPr>
            <p:spPr>
              <a:xfrm>
                <a:off x="1919337" y="4784930"/>
                <a:ext cx="452801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5688A34C-4B52-DDB0-D14B-ED07AA90DAA2}"/>
                  </a:ext>
                </a:extLst>
              </p:cNvPr>
              <p:cNvSpPr/>
              <p:nvPr/>
            </p:nvSpPr>
            <p:spPr>
              <a:xfrm flipH="1">
                <a:off x="1889176" y="4762999"/>
                <a:ext cx="45719" cy="1834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FA7482BF-43A1-ECB5-1CB3-8120FD420FCB}"/>
                  </a:ext>
                </a:extLst>
              </p:cNvPr>
              <p:cNvSpPr/>
              <p:nvPr/>
            </p:nvSpPr>
            <p:spPr>
              <a:xfrm>
                <a:off x="2278090" y="4784930"/>
                <a:ext cx="96667" cy="16122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E8B728CE-ACE4-5FB3-4CFD-5692F18AFCDA}"/>
                  </a:ext>
                </a:extLst>
              </p:cNvPr>
              <p:cNvSpPr/>
              <p:nvPr/>
            </p:nvSpPr>
            <p:spPr>
              <a:xfrm>
                <a:off x="2183637" y="4784930"/>
                <a:ext cx="96667" cy="161227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E8D40FB5-0C5E-02F1-2707-4236CC31B44E}"/>
                </a:ext>
              </a:extLst>
            </p:cNvPr>
            <p:cNvGrpSpPr/>
            <p:nvPr/>
          </p:nvGrpSpPr>
          <p:grpSpPr>
            <a:xfrm>
              <a:off x="3805296" y="5513115"/>
              <a:ext cx="775803" cy="272853"/>
              <a:chOff x="1889176" y="4762999"/>
              <a:chExt cx="485581" cy="183437"/>
            </a:xfrm>
          </p:grpSpPr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C911F9FB-1BC8-08BE-FC46-C295B5649AE3}"/>
                  </a:ext>
                </a:extLst>
              </p:cNvPr>
              <p:cNvSpPr/>
              <p:nvPr/>
            </p:nvSpPr>
            <p:spPr>
              <a:xfrm>
                <a:off x="1919337" y="4784930"/>
                <a:ext cx="452801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720FE6DD-A0C0-D5C0-D56C-C1B51C1A608B}"/>
                  </a:ext>
                </a:extLst>
              </p:cNvPr>
              <p:cNvSpPr/>
              <p:nvPr/>
            </p:nvSpPr>
            <p:spPr>
              <a:xfrm flipH="1">
                <a:off x="1889176" y="4762999"/>
                <a:ext cx="45719" cy="1834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90913C06-923D-DC93-3103-3CD40A372409}"/>
                  </a:ext>
                </a:extLst>
              </p:cNvPr>
              <p:cNvSpPr/>
              <p:nvPr/>
            </p:nvSpPr>
            <p:spPr>
              <a:xfrm>
                <a:off x="2278090" y="4784930"/>
                <a:ext cx="96667" cy="161227"/>
              </a:xfrm>
              <a:prstGeom prst="rect">
                <a:avLst/>
              </a:prstGeom>
              <a:solidFill>
                <a:srgbClr val="C00000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  <p:sp>
            <p:nvSpPr>
              <p:cNvPr id="103" name="矩形 102">
                <a:extLst>
                  <a:ext uri="{FF2B5EF4-FFF2-40B4-BE49-F238E27FC236}">
                    <a16:creationId xmlns:a16="http://schemas.microsoft.com/office/drawing/2014/main" id="{2904AAAD-4AA5-F131-1D0F-12FC9D927DC6}"/>
                  </a:ext>
                </a:extLst>
              </p:cNvPr>
              <p:cNvSpPr/>
              <p:nvPr/>
            </p:nvSpPr>
            <p:spPr>
              <a:xfrm>
                <a:off x="2183637" y="4784930"/>
                <a:ext cx="96667" cy="161227"/>
              </a:xfrm>
              <a:prstGeom prst="rect">
                <a:avLst/>
              </a:prstGeom>
              <a:solidFill>
                <a:srgbClr val="C00000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+mj-ea"/>
                  <a:ea typeface="+mj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33C8BD93-E6CF-69A3-CE90-DF205FD75F45}"/>
                </a:ext>
              </a:extLst>
            </p:cNvPr>
            <p:cNvSpPr txBox="1"/>
            <p:nvPr/>
          </p:nvSpPr>
          <p:spPr>
            <a:xfrm>
              <a:off x="3329399" y="5521243"/>
              <a:ext cx="4889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Q0</a:t>
              </a:r>
              <a:endParaRPr lang="zh-CN" altLang="en-US" sz="1400" baseline="-250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3040EA9B-01BB-DA1D-A5B8-B0CA20FD90C4}"/>
                </a:ext>
              </a:extLst>
            </p:cNvPr>
            <p:cNvSpPr txBox="1"/>
            <p:nvPr/>
          </p:nvSpPr>
          <p:spPr>
            <a:xfrm>
              <a:off x="3329399" y="4330298"/>
              <a:ext cx="4889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Q3</a:t>
              </a:r>
              <a:endParaRPr lang="zh-CN" altLang="en-US" sz="1400" baseline="-250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4E6B48F7-3F07-5428-9DA2-55A4FCBA810C}"/>
                </a:ext>
              </a:extLst>
            </p:cNvPr>
            <p:cNvSpPr txBox="1"/>
            <p:nvPr/>
          </p:nvSpPr>
          <p:spPr>
            <a:xfrm>
              <a:off x="3329399" y="4720680"/>
              <a:ext cx="4889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Q2</a:t>
              </a:r>
              <a:endParaRPr lang="zh-CN" altLang="en-US" sz="1400" baseline="-250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2D692FCE-161F-EA51-BEEA-26C0DB2DF830}"/>
                </a:ext>
              </a:extLst>
            </p:cNvPr>
            <p:cNvSpPr/>
            <p:nvPr/>
          </p:nvSpPr>
          <p:spPr>
            <a:xfrm>
              <a:off x="7553594" y="4714996"/>
              <a:ext cx="1219378" cy="350686"/>
            </a:xfrm>
            <a:prstGeom prst="rect">
              <a:avLst/>
            </a:prstGeom>
            <a:solidFill>
              <a:srgbClr val="548235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B2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EF6DE727-5730-0F0E-F50A-807FB51B8547}"/>
                </a:ext>
              </a:extLst>
            </p:cNvPr>
            <p:cNvSpPr/>
            <p:nvPr/>
          </p:nvSpPr>
          <p:spPr>
            <a:xfrm>
              <a:off x="7553594" y="5103707"/>
              <a:ext cx="1219378" cy="35068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B1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25EB90C6-3BFF-1450-D177-D02D768E4B14}"/>
                </a:ext>
              </a:extLst>
            </p:cNvPr>
            <p:cNvSpPr/>
            <p:nvPr/>
          </p:nvSpPr>
          <p:spPr>
            <a:xfrm>
              <a:off x="7553594" y="5492419"/>
              <a:ext cx="1219378" cy="350686"/>
            </a:xfrm>
            <a:prstGeom prst="rect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B0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cxnSp>
          <p:nvCxnSpPr>
            <p:cNvPr id="80" name="连接符: 曲线 181">
              <a:extLst>
                <a:ext uri="{FF2B5EF4-FFF2-40B4-BE49-F238E27FC236}">
                  <a16:creationId xmlns:a16="http://schemas.microsoft.com/office/drawing/2014/main" id="{3BD8AA50-306B-08F7-AF20-BB5E1DF776EA}"/>
                </a:ext>
              </a:extLst>
            </p:cNvPr>
            <p:cNvCxnSpPr>
              <a:cxnSpLocks/>
              <a:stCxn id="120" idx="3"/>
              <a:endCxn id="30" idx="1"/>
            </p:cNvCxnSpPr>
            <p:nvPr/>
          </p:nvCxnSpPr>
          <p:spPr>
            <a:xfrm flipV="1">
              <a:off x="4581099" y="4792862"/>
              <a:ext cx="406919" cy="97335"/>
            </a:xfrm>
            <a:prstGeom prst="curvedConnector3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连接符: 曲线 185">
              <a:extLst>
                <a:ext uri="{FF2B5EF4-FFF2-40B4-BE49-F238E27FC236}">
                  <a16:creationId xmlns:a16="http://schemas.microsoft.com/office/drawing/2014/main" id="{5F65AAF2-E310-787D-77B5-651D278CF4FD}"/>
                </a:ext>
              </a:extLst>
            </p:cNvPr>
            <p:cNvCxnSpPr>
              <a:cxnSpLocks/>
              <a:stCxn id="106" idx="3"/>
              <a:endCxn id="31" idx="1"/>
            </p:cNvCxnSpPr>
            <p:nvPr/>
          </p:nvCxnSpPr>
          <p:spPr>
            <a:xfrm flipV="1">
              <a:off x="4581099" y="4945262"/>
              <a:ext cx="406919" cy="332659"/>
            </a:xfrm>
            <a:prstGeom prst="curvedConnector3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连接符: 曲线 188">
              <a:extLst>
                <a:ext uri="{FF2B5EF4-FFF2-40B4-BE49-F238E27FC236}">
                  <a16:creationId xmlns:a16="http://schemas.microsoft.com/office/drawing/2014/main" id="{26C08F58-EC6C-CAA3-86CC-A15DE7A35C86}"/>
                </a:ext>
              </a:extLst>
            </p:cNvPr>
            <p:cNvCxnSpPr>
              <a:cxnSpLocks/>
              <a:stCxn id="102" idx="3"/>
              <a:endCxn id="32" idx="1"/>
            </p:cNvCxnSpPr>
            <p:nvPr/>
          </p:nvCxnSpPr>
          <p:spPr>
            <a:xfrm flipV="1">
              <a:off x="4581099" y="5097662"/>
              <a:ext cx="406919" cy="567983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连接符: 曲线 255">
              <a:extLst>
                <a:ext uri="{FF2B5EF4-FFF2-40B4-BE49-F238E27FC236}">
                  <a16:creationId xmlns:a16="http://schemas.microsoft.com/office/drawing/2014/main" id="{AF0B04C0-94CB-4771-F94C-E827B93AFE11}"/>
                </a:ext>
              </a:extLst>
            </p:cNvPr>
            <p:cNvCxnSpPr>
              <a:cxnSpLocks/>
              <a:endCxn id="67" idx="1"/>
            </p:cNvCxnSpPr>
            <p:nvPr/>
          </p:nvCxnSpPr>
          <p:spPr>
            <a:xfrm flipV="1">
              <a:off x="7186851" y="4520903"/>
              <a:ext cx="366743" cy="118897"/>
            </a:xfrm>
            <a:prstGeom prst="curvedConnector3">
              <a:avLst/>
            </a:prstGeom>
            <a:ln w="28575">
              <a:solidFill>
                <a:schemeClr val="accent1">
                  <a:lumMod val="75000"/>
                </a:schemeClr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连接符: 曲线 256">
              <a:extLst>
                <a:ext uri="{FF2B5EF4-FFF2-40B4-BE49-F238E27FC236}">
                  <a16:creationId xmlns:a16="http://schemas.microsoft.com/office/drawing/2014/main" id="{64AA7542-5E4D-81FB-9F2E-CD7D3C639276}"/>
                </a:ext>
              </a:extLst>
            </p:cNvPr>
            <p:cNvCxnSpPr>
              <a:cxnSpLocks/>
              <a:stCxn id="25" idx="3"/>
              <a:endCxn id="77" idx="1"/>
            </p:cNvCxnSpPr>
            <p:nvPr/>
          </p:nvCxnSpPr>
          <p:spPr>
            <a:xfrm>
              <a:off x="7178657" y="4798907"/>
              <a:ext cx="374937" cy="91432"/>
            </a:xfrm>
            <a:prstGeom prst="curvedConnector3">
              <a:avLst/>
            </a:prstGeom>
            <a:ln w="28575">
              <a:solidFill>
                <a:schemeClr val="accent6">
                  <a:lumMod val="75000"/>
                </a:schemeClr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连接符: 曲线 257">
              <a:extLst>
                <a:ext uri="{FF2B5EF4-FFF2-40B4-BE49-F238E27FC236}">
                  <a16:creationId xmlns:a16="http://schemas.microsoft.com/office/drawing/2014/main" id="{855E882C-5E21-A44D-16B3-55EADD3AA3CB}"/>
                </a:ext>
              </a:extLst>
            </p:cNvPr>
            <p:cNvCxnSpPr>
              <a:cxnSpLocks/>
              <a:stCxn id="60" idx="1"/>
              <a:endCxn id="78" idx="1"/>
            </p:cNvCxnSpPr>
            <p:nvPr/>
          </p:nvCxnSpPr>
          <p:spPr>
            <a:xfrm rot="10800000" flipH="1" flipV="1">
              <a:off x="7182754" y="4933604"/>
              <a:ext cx="370840" cy="345445"/>
            </a:xfrm>
            <a:prstGeom prst="curvedConnector3">
              <a:avLst>
                <a:gd name="adj1" fmla="val 60359"/>
              </a:avLst>
            </a:prstGeom>
            <a:ln w="28575">
              <a:solidFill>
                <a:schemeClr val="accent4">
                  <a:lumMod val="75000"/>
                </a:schemeClr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连接符: 曲线 258">
              <a:extLst>
                <a:ext uri="{FF2B5EF4-FFF2-40B4-BE49-F238E27FC236}">
                  <a16:creationId xmlns:a16="http://schemas.microsoft.com/office/drawing/2014/main" id="{82C4D6B8-3FD4-C79C-62F1-3FE1AC09FE16}"/>
                </a:ext>
              </a:extLst>
            </p:cNvPr>
            <p:cNvCxnSpPr>
              <a:cxnSpLocks/>
              <a:stCxn id="27" idx="3"/>
              <a:endCxn id="79" idx="1"/>
            </p:cNvCxnSpPr>
            <p:nvPr/>
          </p:nvCxnSpPr>
          <p:spPr>
            <a:xfrm>
              <a:off x="7178657" y="5103707"/>
              <a:ext cx="374937" cy="564055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rgbClr val="C00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120">
              <a:extLst>
                <a:ext uri="{FF2B5EF4-FFF2-40B4-BE49-F238E27FC236}">
                  <a16:creationId xmlns:a16="http://schemas.microsoft.com/office/drawing/2014/main" id="{00757BB3-8948-4892-06C3-88DAF17A8E59}"/>
                </a:ext>
              </a:extLst>
            </p:cNvPr>
            <p:cNvCxnSpPr>
              <a:cxnSpLocks/>
              <a:stCxn id="29" idx="1"/>
            </p:cNvCxnSpPr>
            <p:nvPr/>
          </p:nvCxnSpPr>
          <p:spPr>
            <a:xfrm flipV="1">
              <a:off x="4988018" y="4639800"/>
              <a:ext cx="219883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120">
              <a:extLst>
                <a:ext uri="{FF2B5EF4-FFF2-40B4-BE49-F238E27FC236}">
                  <a16:creationId xmlns:a16="http://schemas.microsoft.com/office/drawing/2014/main" id="{1B87344A-5EAC-ADB9-E2A9-EA666D3B8DE4}"/>
                </a:ext>
              </a:extLst>
            </p:cNvPr>
            <p:cNvCxnSpPr>
              <a:cxnSpLocks/>
              <a:stCxn id="30" idx="1"/>
              <a:endCxn id="25" idx="3"/>
            </p:cNvCxnSpPr>
            <p:nvPr/>
          </p:nvCxnSpPr>
          <p:spPr>
            <a:xfrm>
              <a:off x="4988018" y="4792862"/>
              <a:ext cx="2190639" cy="6045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120">
              <a:extLst>
                <a:ext uri="{FF2B5EF4-FFF2-40B4-BE49-F238E27FC236}">
                  <a16:creationId xmlns:a16="http://schemas.microsoft.com/office/drawing/2014/main" id="{49CC3BC4-4AD9-1701-1E11-19CC556238C4}"/>
                </a:ext>
              </a:extLst>
            </p:cNvPr>
            <p:cNvCxnSpPr>
              <a:cxnSpLocks/>
              <a:stCxn id="31" idx="1"/>
              <a:endCxn id="60" idx="1"/>
            </p:cNvCxnSpPr>
            <p:nvPr/>
          </p:nvCxnSpPr>
          <p:spPr>
            <a:xfrm flipV="1">
              <a:off x="4988018" y="4933605"/>
              <a:ext cx="2194736" cy="11657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120">
              <a:extLst>
                <a:ext uri="{FF2B5EF4-FFF2-40B4-BE49-F238E27FC236}">
                  <a16:creationId xmlns:a16="http://schemas.microsoft.com/office/drawing/2014/main" id="{EEE173DB-DA89-0225-60E3-E9633DD8D12E}"/>
                </a:ext>
              </a:extLst>
            </p:cNvPr>
            <p:cNvCxnSpPr>
              <a:cxnSpLocks/>
              <a:stCxn id="32" idx="1"/>
              <a:endCxn id="27" idx="3"/>
            </p:cNvCxnSpPr>
            <p:nvPr/>
          </p:nvCxnSpPr>
          <p:spPr>
            <a:xfrm>
              <a:off x="4988018" y="5097662"/>
              <a:ext cx="2190639" cy="6045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298">
              <a:extLst>
                <a:ext uri="{FF2B5EF4-FFF2-40B4-BE49-F238E27FC236}">
                  <a16:creationId xmlns:a16="http://schemas.microsoft.com/office/drawing/2014/main" id="{421FA896-01B0-1824-CC88-4DB53A5FDB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5099" y="3413059"/>
              <a:ext cx="1924441" cy="499756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3" name="直接连接符 299">
              <a:extLst>
                <a:ext uri="{FF2B5EF4-FFF2-40B4-BE49-F238E27FC236}">
                  <a16:creationId xmlns:a16="http://schemas.microsoft.com/office/drawing/2014/main" id="{72310345-38B9-FC5B-F79F-D71F08AC5F8D}"/>
                </a:ext>
              </a:extLst>
            </p:cNvPr>
            <p:cNvCxnSpPr>
              <a:cxnSpLocks/>
              <a:stCxn id="46" idx="1"/>
            </p:cNvCxnSpPr>
            <p:nvPr/>
          </p:nvCxnSpPr>
          <p:spPr>
            <a:xfrm>
              <a:off x="6909091" y="3417461"/>
              <a:ext cx="2210423" cy="495354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02018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0B6CA-78DD-6B42-74C2-8036328B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F9C8E64-33D7-AAB9-7071-70A54F2812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624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zh-CN" sz="3200" dirty="0">
                <a:solidFill>
                  <a:srgbClr val="1E475E"/>
                </a:solidFill>
              </a:rPr>
              <a:t>More VCs for Better Traffic Isolation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5" name="灯片编号占位符 2">
            <a:extLst>
              <a:ext uri="{FF2B5EF4-FFF2-40B4-BE49-F238E27FC236}">
                <a16:creationId xmlns:a16="http://schemas.microsoft.com/office/drawing/2014/main" id="{C0C23BD9-6629-8112-F604-DE81FA523D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algn="r"/>
            <a:fld id="{320DC178-113E-FB49-9366-4211279B768E}" type="slidenum">
              <a:rPr kumimoji="1" lang="zh-CN" altLang="en-US" smtClean="0"/>
              <a:pPr algn="r"/>
              <a:t>11</a:t>
            </a:fld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23CD2D6-E00D-16F2-A836-4D75A041FCFD}"/>
              </a:ext>
            </a:extLst>
          </p:cNvPr>
          <p:cNvSpPr txBox="1"/>
          <p:nvPr/>
        </p:nvSpPr>
        <p:spPr>
          <a:xfrm>
            <a:off x="838200" y="1235142"/>
            <a:ext cx="11049001" cy="37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DCNs rely on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hop-by-hop flow control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 to achieve lossless transmission.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PFC in Ethernet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CBFC in InfiniBand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zh-CN" sz="2000" dirty="0">
              <a:ln/>
              <a:solidFill>
                <a:srgbClr val="1E475E"/>
              </a:solidFill>
              <a:latin typeface="微软雅黑"/>
              <a:ea typeface="微软雅黑"/>
              <a:sym typeface="微软雅黑"/>
              <a:rtl val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Flow control mechanisms independently operate on each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Virtual Channel (VC).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sz="2000" b="1" dirty="0">
              <a:ln/>
              <a:solidFill>
                <a:srgbClr val="C00000"/>
              </a:solidFill>
              <a:latin typeface="微软雅黑"/>
              <a:ea typeface="微软雅黑"/>
              <a:sym typeface="微软雅黑"/>
              <a:rtl val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More VCs can enhance isolation between data flows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, thus help to: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mitigate Head-of-Line (</a:t>
            </a:r>
            <a:r>
              <a:rPr lang="en-US" altLang="zh-CN" sz="2000" dirty="0" err="1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HoL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) blocking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[1,2]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prevent PFC/CBFC deadlock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[2,3]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enable finer-grained QoS scheduling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[4]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AD59E12-72C7-E159-0BF2-D1361568C12A}"/>
              </a:ext>
            </a:extLst>
          </p:cNvPr>
          <p:cNvSpPr txBox="1"/>
          <p:nvPr/>
        </p:nvSpPr>
        <p:spPr>
          <a:xfrm>
            <a:off x="544285" y="5946572"/>
            <a:ext cx="10418990" cy="72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[1] Kexin Liu et al. “Pyrrha: Congestion-Root-Based Flow Control to Eliminate Head-of-Line Blocking in Datacenter”. In NSDI 2025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[2] Prateesh Goyal et al. “Backpressure Flow Control”. In NSDI 2022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[3]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Weihao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Jiang et al. “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Orderlock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: A New Type of Deadlock and its Implications on High Performance Network Protocol Design”. In SIGCOMM 2025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[4] M.R. Siavash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Katebzadeh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et al. “Saba: Rethinking Datacenter Network Allocation from Application’s Perspective”. In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EuroSys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2023.</a:t>
            </a:r>
          </a:p>
        </p:txBody>
      </p:sp>
    </p:spTree>
    <p:extLst>
      <p:ext uri="{BB962C8B-B14F-4D97-AF65-F5344CB8AC3E}">
        <p14:creationId xmlns:p14="http://schemas.microsoft.com/office/powerpoint/2010/main" val="6363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0693-1826-06AC-3A0D-84CC3F2FD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DC269A2F-67DE-F5D0-36FD-92B13EEA4F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624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zh-CN" sz="3200" dirty="0">
                <a:solidFill>
                  <a:srgbClr val="1E475E"/>
                </a:solidFill>
              </a:rPr>
              <a:t>More VCs for Better Traffic Isolation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6" name="灯片编号占位符 2">
            <a:extLst>
              <a:ext uri="{FF2B5EF4-FFF2-40B4-BE49-F238E27FC236}">
                <a16:creationId xmlns:a16="http://schemas.microsoft.com/office/drawing/2014/main" id="{759F4CF4-7846-B645-73E2-4240FF5BF1D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algn="r"/>
            <a:fld id="{320DC178-113E-FB49-9366-4211279B768E}" type="slidenum">
              <a:rPr kumimoji="1" lang="zh-CN" altLang="en-US" smtClean="0"/>
              <a:pPr algn="r"/>
              <a:t>12</a:t>
            </a:fld>
            <a:endParaRPr kumimoji="1"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FC5F78F-832E-6117-6F35-268CB6DF981B}"/>
              </a:ext>
            </a:extLst>
          </p:cNvPr>
          <p:cNvSpPr txBox="1"/>
          <p:nvPr/>
        </p:nvSpPr>
        <p:spPr>
          <a:xfrm>
            <a:off x="838200" y="1235142"/>
            <a:ext cx="11049001" cy="3754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DCNs rely on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hop-by-hop flow control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 to achieve lossless transmission.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PFC in Ethernet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CBFC in InfiniBand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endParaRPr lang="en-US" altLang="zh-CN" sz="2000" dirty="0">
              <a:ln/>
              <a:solidFill>
                <a:srgbClr val="1E475E"/>
              </a:solidFill>
              <a:latin typeface="微软雅黑"/>
              <a:ea typeface="微软雅黑"/>
              <a:sym typeface="微软雅黑"/>
              <a:rtl val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Flow control mechanisms independently operate on each </a:t>
            </a: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Virtual Channel (VC).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US" altLang="zh-CN" sz="2000" b="1" dirty="0">
              <a:ln/>
              <a:solidFill>
                <a:srgbClr val="C00000"/>
              </a:solidFill>
              <a:latin typeface="微软雅黑"/>
              <a:ea typeface="微软雅黑"/>
              <a:sym typeface="微软雅黑"/>
              <a:rtl val="0"/>
            </a:endParaRP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en-US" altLang="zh-CN" sz="20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More VCs can enhance isolation between data flows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, thus help to: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mitigate Head-of-Line (</a:t>
            </a:r>
            <a:r>
              <a:rPr lang="en-US" altLang="zh-CN" sz="2000" dirty="0" err="1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HoL</a:t>
            </a: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) blocking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[1,2]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prevent PFC/CBFC deadlock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[2,3]</a:t>
            </a:r>
          </a:p>
          <a:p>
            <a:pPr marL="800100" lvl="1" indent="-3429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enable finer-grained QoS scheduling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[4]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9927C2F7-2446-9524-B3CE-B617CA13B0A7}"/>
              </a:ext>
            </a:extLst>
          </p:cNvPr>
          <p:cNvSpPr txBox="1"/>
          <p:nvPr/>
        </p:nvSpPr>
        <p:spPr>
          <a:xfrm>
            <a:off x="544285" y="5946572"/>
            <a:ext cx="10418990" cy="72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[1] Kexin Liu et al. “Pyrrha: Congestion-Root-Based Flow Control to Eliminate Head-of-Line Blocking in Datacenter”. In NSDI 2025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[2] Prateesh Goyal et al. “Backpressure Flow Control”. In NSDI 2022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[3]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Weihao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Jiang et al. “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Orderlock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: A New Type of Deadlock and its Implications on High Performance Network Protocol Design”. In SIGCOMM 2025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[4] M.R. Siavash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Katebzadeh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et al. “Saba: Rethinking Datacenter Network Allocation from Application’s Perspective”. In 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EuroSys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 2023.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FED9404-DD05-A9F0-607E-33C5F9EC138D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A1BCC61-A22E-54D1-78D6-359F7C0D8047}"/>
              </a:ext>
            </a:extLst>
          </p:cNvPr>
          <p:cNvSpPr/>
          <p:nvPr/>
        </p:nvSpPr>
        <p:spPr>
          <a:xfrm>
            <a:off x="0" y="2180936"/>
            <a:ext cx="12192000" cy="2224417"/>
          </a:xfrm>
          <a:prstGeom prst="rect">
            <a:avLst/>
          </a:prstGeom>
          <a:solidFill>
            <a:srgbClr val="1E47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D67269A9-1664-A647-830F-E45BB17051FF}"/>
              </a:ext>
            </a:extLst>
          </p:cNvPr>
          <p:cNvSpPr txBox="1">
            <a:spLocks/>
          </p:cNvSpPr>
          <p:nvPr/>
        </p:nvSpPr>
        <p:spPr>
          <a:xfrm>
            <a:off x="158841" y="2634706"/>
            <a:ext cx="119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sz="4000" dirty="0">
                <a:solidFill>
                  <a:schemeClr val="bg1"/>
                </a:solidFill>
              </a:rPr>
              <a:t>What is the barrier to supporting more VCs?</a:t>
            </a:r>
            <a:endParaRPr kumimoji="1" lang="zh-CN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3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E6FA1-7F3B-C5E8-229F-2F4776413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标题 1">
            <a:extLst>
              <a:ext uri="{FF2B5EF4-FFF2-40B4-BE49-F238E27FC236}">
                <a16:creationId xmlns:a16="http://schemas.microsoft.com/office/drawing/2014/main" id="{02A4F2BE-8F84-C3FE-C63F-E4B619ABF02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The Barrier to Supporting More VCs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grpSp>
        <p:nvGrpSpPr>
          <p:cNvPr id="557" name="组合 556">
            <a:extLst>
              <a:ext uri="{FF2B5EF4-FFF2-40B4-BE49-F238E27FC236}">
                <a16:creationId xmlns:a16="http://schemas.microsoft.com/office/drawing/2014/main" id="{AF2DAF10-2C20-C8EF-1686-115E8E4C6FCE}"/>
              </a:ext>
            </a:extLst>
          </p:cNvPr>
          <p:cNvGrpSpPr/>
          <p:nvPr/>
        </p:nvGrpSpPr>
        <p:grpSpPr>
          <a:xfrm>
            <a:off x="6260584" y="1455446"/>
            <a:ext cx="5472778" cy="4522914"/>
            <a:chOff x="6260584" y="1455446"/>
            <a:chExt cx="5472778" cy="4522914"/>
          </a:xfrm>
        </p:grpSpPr>
        <p:sp>
          <p:nvSpPr>
            <p:cNvPr id="236" name="文本框 235">
              <a:extLst>
                <a:ext uri="{FF2B5EF4-FFF2-40B4-BE49-F238E27FC236}">
                  <a16:creationId xmlns:a16="http://schemas.microsoft.com/office/drawing/2014/main" id="{D9213D29-FEF0-9DE4-6942-B8DB2DDB6B18}"/>
                </a:ext>
              </a:extLst>
            </p:cNvPr>
            <p:cNvSpPr txBox="1"/>
            <p:nvPr/>
          </p:nvSpPr>
          <p:spPr>
            <a:xfrm>
              <a:off x="6434610" y="1927372"/>
              <a:ext cx="5197151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l"/>
              </a:pPr>
              <a:r>
                <a:rPr lang="en-US" altLang="zh-CN" sz="1600" dirty="0">
                  <a:ln/>
                  <a:solidFill>
                    <a:srgbClr val="1E475E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In CBFC, for each VC</a:t>
              </a:r>
              <a:r>
                <a:rPr lang="en-US" altLang="zh-CN" sz="1600" b="1" i="1" baseline="-25000" dirty="0">
                  <a:ln/>
                  <a:solidFill>
                    <a:srgbClr val="1E475E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微软雅黑"/>
                  <a:rtl val="0"/>
                </a:rPr>
                <a:t> </a:t>
              </a:r>
              <a:r>
                <a:rPr lang="en-US" altLang="zh-CN" sz="1600" dirty="0">
                  <a:ln/>
                  <a:solidFill>
                    <a:srgbClr val="1E475E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:</a:t>
              </a:r>
            </a:p>
            <a:p>
              <a:endParaRPr lang="en-US" altLang="zh-CN" sz="1600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  <a:p>
              <a:endParaRPr lang="en-US" altLang="zh-CN" sz="1600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  <a:p>
              <a:endParaRPr lang="en-US" altLang="zh-CN" sz="1600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  <a:p>
              <a:endParaRPr lang="en-US" altLang="zh-CN" sz="1600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  <a:p>
              <a:endParaRPr lang="en-US" altLang="zh-CN" sz="1600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</p:txBody>
        </p:sp>
        <p:sp>
          <p:nvSpPr>
            <p:cNvPr id="243" name="圆角矩形 242">
              <a:extLst>
                <a:ext uri="{FF2B5EF4-FFF2-40B4-BE49-F238E27FC236}">
                  <a16:creationId xmlns:a16="http://schemas.microsoft.com/office/drawing/2014/main" id="{BCBF968B-0C61-3BE6-BE30-807005B76562}"/>
                </a:ext>
              </a:extLst>
            </p:cNvPr>
            <p:cNvSpPr/>
            <p:nvPr/>
          </p:nvSpPr>
          <p:spPr>
            <a:xfrm>
              <a:off x="6260584" y="1627106"/>
              <a:ext cx="5472778" cy="4351254"/>
            </a:xfrm>
            <a:prstGeom prst="roundRect">
              <a:avLst>
                <a:gd name="adj" fmla="val 8701"/>
              </a:avLst>
            </a:prstGeom>
            <a:noFill/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435" name="组合 434">
              <a:extLst>
                <a:ext uri="{FF2B5EF4-FFF2-40B4-BE49-F238E27FC236}">
                  <a16:creationId xmlns:a16="http://schemas.microsoft.com/office/drawing/2014/main" id="{D628C9ED-F09F-1343-3D01-FC9E9D0F94DC}"/>
                </a:ext>
              </a:extLst>
            </p:cNvPr>
            <p:cNvGrpSpPr/>
            <p:nvPr/>
          </p:nvGrpSpPr>
          <p:grpSpPr>
            <a:xfrm>
              <a:off x="7228600" y="1455446"/>
              <a:ext cx="3536747" cy="338554"/>
              <a:chOff x="1008803" y="1420685"/>
              <a:chExt cx="3536747" cy="338554"/>
            </a:xfrm>
          </p:grpSpPr>
          <p:sp>
            <p:nvSpPr>
              <p:cNvPr id="244" name="圆角矩形 243">
                <a:extLst>
                  <a:ext uri="{FF2B5EF4-FFF2-40B4-BE49-F238E27FC236}">
                    <a16:creationId xmlns:a16="http://schemas.microsoft.com/office/drawing/2014/main" id="{4AC61A71-04D6-142A-D1E5-7D248663C216}"/>
                  </a:ext>
                </a:extLst>
              </p:cNvPr>
              <p:cNvSpPr/>
              <p:nvPr/>
            </p:nvSpPr>
            <p:spPr>
              <a:xfrm>
                <a:off x="1008803" y="1427105"/>
                <a:ext cx="3536747" cy="318105"/>
              </a:xfrm>
              <a:prstGeom prst="roundRect">
                <a:avLst>
                  <a:gd name="adj" fmla="val 50000"/>
                </a:avLst>
              </a:prstGeom>
              <a:solidFill>
                <a:srgbClr val="1E47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45" name="文本框 244">
                <a:extLst>
                  <a:ext uri="{FF2B5EF4-FFF2-40B4-BE49-F238E27FC236}">
                    <a16:creationId xmlns:a16="http://schemas.microsoft.com/office/drawing/2014/main" id="{A5E8FB15-A807-B107-FE77-674371C9FDCF}"/>
                  </a:ext>
                </a:extLst>
              </p:cNvPr>
              <p:cNvSpPr txBox="1"/>
              <p:nvPr/>
            </p:nvSpPr>
            <p:spPr>
              <a:xfrm>
                <a:off x="1030255" y="1420685"/>
                <a:ext cx="3492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L</a:t>
                </a:r>
                <a:r>
                  <a:rPr lang="en-US" altLang="zh-CN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ossless buffer quota</a:t>
                </a:r>
                <a:r>
                  <a:rPr lang="zh-CN" altLang="en-US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</a:t>
                </a:r>
                <a:r>
                  <a:rPr lang="en-US" altLang="zh-CN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for</a:t>
                </a:r>
                <a:r>
                  <a:rPr lang="zh-CN" altLang="en-US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</a:t>
                </a:r>
                <a:r>
                  <a:rPr lang="en-US" altLang="zh-CN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each</a:t>
                </a:r>
                <a:r>
                  <a:rPr lang="zh-CN" altLang="en-US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</a:t>
                </a:r>
                <a:r>
                  <a:rPr lang="en-US" altLang="zh-CN" sz="1600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VC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8" name="文本框 437">
                  <a:extLst>
                    <a:ext uri="{FF2B5EF4-FFF2-40B4-BE49-F238E27FC236}">
                      <a16:creationId xmlns:a16="http://schemas.microsoft.com/office/drawing/2014/main" id="{E9713D1B-1353-03D5-89C2-A199C89CAB7E}"/>
                    </a:ext>
                  </a:extLst>
                </p:cNvPr>
                <p:cNvSpPr txBox="1"/>
                <p:nvPr/>
              </p:nvSpPr>
              <p:spPr>
                <a:xfrm>
                  <a:off x="8304462" y="2530365"/>
                  <a:ext cx="1321892" cy="618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altLang="zh-CN" b="1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zh-CN" altLang="zh-CN" b="1" i="1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altLang="zh-CN" b="1" i="1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den>
                        </m:f>
                      </m:oMath>
                    </m:oMathPara>
                  </a14:m>
                  <a:endParaRPr lang="zh-CN" altLang="en-US" b="1" dirty="0">
                    <a:solidFill>
                      <a:srgbClr val="1E475E"/>
                    </a:solidFill>
                  </a:endParaRPr>
                </a:p>
              </p:txBody>
            </p:sp>
          </mc:Choice>
          <mc:Fallback xmlns="">
            <p:sp>
              <p:nvSpPr>
                <p:cNvPr id="438" name="文本框 437">
                  <a:extLst>
                    <a:ext uri="{FF2B5EF4-FFF2-40B4-BE49-F238E27FC236}">
                      <a16:creationId xmlns:a16="http://schemas.microsoft.com/office/drawing/2014/main" id="{E9713D1B-1353-03D5-89C2-A199C89CAB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4462" y="2530365"/>
                  <a:ext cx="1321892" cy="61843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9" name="直线箭头连接符 438">
              <a:extLst>
                <a:ext uri="{FF2B5EF4-FFF2-40B4-BE49-F238E27FC236}">
                  <a16:creationId xmlns:a16="http://schemas.microsoft.com/office/drawing/2014/main" id="{FD807BEE-34D7-EDF3-5721-18A14B9F1B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62161" y="2447272"/>
              <a:ext cx="438219" cy="222983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文本框 439">
              <a:extLst>
                <a:ext uri="{FF2B5EF4-FFF2-40B4-BE49-F238E27FC236}">
                  <a16:creationId xmlns:a16="http://schemas.microsoft.com/office/drawing/2014/main" id="{2B0D4DD6-ED83-F65C-12DC-4BC8B4CE492D}"/>
                </a:ext>
              </a:extLst>
            </p:cNvPr>
            <p:cNvSpPr txBox="1"/>
            <p:nvPr/>
          </p:nvSpPr>
          <p:spPr>
            <a:xfrm>
              <a:off x="9596383" y="2097098"/>
              <a:ext cx="1261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a</a:t>
              </a:r>
              <a:r>
                <a:rPr lang="en-US" altLang="zh-CN" sz="1200" spc="0" baseline="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vailable</a:t>
              </a:r>
              <a:r>
                <a:rPr lang="zh-CN" altLang="en-US" sz="1200" spc="0" baseline="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 </a:t>
              </a:r>
              <a:r>
                <a:rPr lang="en-US" altLang="zh-CN" sz="1200" spc="0" baseline="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buffer</a:t>
              </a:r>
              <a:r>
                <a:rPr lang="zh-CN" altLang="en-US" sz="1200" spc="0" baseline="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 </a:t>
              </a:r>
              <a:r>
                <a:rPr lang="en-US" altLang="zh-CN" sz="1200" spc="0" baseline="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size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  <p:cxnSp>
          <p:nvCxnSpPr>
            <p:cNvPr id="442" name="直线箭头连接符 441">
              <a:extLst>
                <a:ext uri="{FF2B5EF4-FFF2-40B4-BE49-F238E27FC236}">
                  <a16:creationId xmlns:a16="http://schemas.microsoft.com/office/drawing/2014/main" id="{A5955061-E363-E991-CF02-9694208701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62161" y="3066474"/>
              <a:ext cx="403200" cy="25200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3" name="文本框 442">
              <a:extLst>
                <a:ext uri="{FF2B5EF4-FFF2-40B4-BE49-F238E27FC236}">
                  <a16:creationId xmlns:a16="http://schemas.microsoft.com/office/drawing/2014/main" id="{B8372FCD-6403-965C-D7CE-AA35420D8C51}"/>
                </a:ext>
              </a:extLst>
            </p:cNvPr>
            <p:cNvSpPr txBox="1"/>
            <p:nvPr/>
          </p:nvSpPr>
          <p:spPr>
            <a:xfrm>
              <a:off x="9626354" y="3188876"/>
              <a:ext cx="1261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per-hop RTT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  <p:cxnSp>
          <p:nvCxnSpPr>
            <p:cNvPr id="445" name="直线箭头连接符 444">
              <a:extLst>
                <a:ext uri="{FF2B5EF4-FFF2-40B4-BE49-F238E27FC236}">
                  <a16:creationId xmlns:a16="http://schemas.microsoft.com/office/drawing/2014/main" id="{6978911F-96BC-CBA8-32A0-3002CE70B699}"/>
                </a:ext>
              </a:extLst>
            </p:cNvPr>
            <p:cNvCxnSpPr>
              <a:cxnSpLocks/>
            </p:cNvCxnSpPr>
            <p:nvPr/>
          </p:nvCxnSpPr>
          <p:spPr>
            <a:xfrm>
              <a:off x="8029885" y="2837874"/>
              <a:ext cx="549153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文本框 446">
              <a:extLst>
                <a:ext uri="{FF2B5EF4-FFF2-40B4-BE49-F238E27FC236}">
                  <a16:creationId xmlns:a16="http://schemas.microsoft.com/office/drawing/2014/main" id="{C02D2907-7346-E6FF-5AFC-C64D0AD9A227}"/>
                </a:ext>
              </a:extLst>
            </p:cNvPr>
            <p:cNvSpPr txBox="1"/>
            <p:nvPr/>
          </p:nvSpPr>
          <p:spPr>
            <a:xfrm>
              <a:off x="6940768" y="2513597"/>
              <a:ext cx="12616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maximum achievable sending rate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</p:grpSp>
      <p:grpSp>
        <p:nvGrpSpPr>
          <p:cNvPr id="559" name="组合 558">
            <a:extLst>
              <a:ext uri="{FF2B5EF4-FFF2-40B4-BE49-F238E27FC236}">
                <a16:creationId xmlns:a16="http://schemas.microsoft.com/office/drawing/2014/main" id="{41568A29-B286-1AC8-EEEF-4BF9C872B638}"/>
              </a:ext>
            </a:extLst>
          </p:cNvPr>
          <p:cNvGrpSpPr/>
          <p:nvPr/>
        </p:nvGrpSpPr>
        <p:grpSpPr>
          <a:xfrm>
            <a:off x="8352727" y="3620921"/>
            <a:ext cx="2990948" cy="793139"/>
            <a:chOff x="8352727" y="3620921"/>
            <a:chExt cx="2990948" cy="793139"/>
          </a:xfrm>
        </p:grpSpPr>
        <p:sp>
          <p:nvSpPr>
            <p:cNvPr id="449" name="右箭头 448">
              <a:extLst>
                <a:ext uri="{FF2B5EF4-FFF2-40B4-BE49-F238E27FC236}">
                  <a16:creationId xmlns:a16="http://schemas.microsoft.com/office/drawing/2014/main" id="{D0DBE694-222F-9732-11F2-9A7DD3448E26}"/>
                </a:ext>
              </a:extLst>
            </p:cNvPr>
            <p:cNvSpPr/>
            <p:nvPr/>
          </p:nvSpPr>
          <p:spPr>
            <a:xfrm>
              <a:off x="8352727" y="3620921"/>
              <a:ext cx="431800" cy="580834"/>
            </a:xfrm>
            <a:prstGeom prst="rightArrow">
              <a:avLst/>
            </a:prstGeom>
            <a:gradFill>
              <a:gsLst>
                <a:gs pos="0">
                  <a:schemeClr val="bg1"/>
                </a:gs>
                <a:gs pos="8000">
                  <a:schemeClr val="bg1"/>
                </a:gs>
                <a:gs pos="83000">
                  <a:srgbClr val="1E475E"/>
                </a:gs>
                <a:gs pos="100000">
                  <a:srgbClr val="1E475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0" name="文本框 449">
                  <a:extLst>
                    <a:ext uri="{FF2B5EF4-FFF2-40B4-BE49-F238E27FC236}">
                      <a16:creationId xmlns:a16="http://schemas.microsoft.com/office/drawing/2014/main" id="{7889CFCF-D4A6-DBCF-93B3-C9095553F30C}"/>
                    </a:ext>
                  </a:extLst>
                </p:cNvPr>
                <p:cNvSpPr txBox="1"/>
                <p:nvPr/>
              </p:nvSpPr>
              <p:spPr>
                <a:xfrm>
                  <a:off x="8893261" y="3720726"/>
                  <a:ext cx="235023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altLang="zh-CN" b="1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𝑯𝑩𝑷𝑫</m:t>
                        </m:r>
                      </m:oMath>
                    </m:oMathPara>
                  </a14:m>
                  <a:endParaRPr lang="zh-CN" altLang="en-US" b="1" i="1" dirty="0">
                    <a:solidFill>
                      <a:srgbClr val="1E475E"/>
                    </a:solidFill>
                  </a:endParaRPr>
                </a:p>
              </p:txBody>
            </p:sp>
          </mc:Choice>
          <mc:Fallback xmlns="">
            <p:sp>
              <p:nvSpPr>
                <p:cNvPr id="450" name="文本框 449">
                  <a:extLst>
                    <a:ext uri="{FF2B5EF4-FFF2-40B4-BE49-F238E27FC236}">
                      <a16:creationId xmlns:a16="http://schemas.microsoft.com/office/drawing/2014/main" id="{7889CFCF-D4A6-DBCF-93B3-C9095553F3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3261" y="3720726"/>
                  <a:ext cx="2350233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0" name="直线箭头连接符 619">
              <a:extLst>
                <a:ext uri="{FF2B5EF4-FFF2-40B4-BE49-F238E27FC236}">
                  <a16:creationId xmlns:a16="http://schemas.microsoft.com/office/drawing/2014/main" id="{59B183CA-1767-93D9-D489-1EEB5E211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2827" y="4023366"/>
              <a:ext cx="0" cy="18000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1" name="文本框 620">
              <a:extLst>
                <a:ext uri="{FF2B5EF4-FFF2-40B4-BE49-F238E27FC236}">
                  <a16:creationId xmlns:a16="http://schemas.microsoft.com/office/drawing/2014/main" id="{56A3EB70-90F3-AD4D-AC26-B164E139F50A}"/>
                </a:ext>
              </a:extLst>
            </p:cNvPr>
            <p:cNvSpPr txBox="1"/>
            <p:nvPr/>
          </p:nvSpPr>
          <p:spPr>
            <a:xfrm>
              <a:off x="10081979" y="4137061"/>
              <a:ext cx="1261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per-hop BDP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</p:grpSp>
      <p:sp>
        <p:nvSpPr>
          <p:cNvPr id="432" name="圆角矩形 431">
            <a:extLst>
              <a:ext uri="{FF2B5EF4-FFF2-40B4-BE49-F238E27FC236}">
                <a16:creationId xmlns:a16="http://schemas.microsoft.com/office/drawing/2014/main" id="{5EDF9B04-7108-0E85-377C-26351DCE14F7}"/>
              </a:ext>
            </a:extLst>
          </p:cNvPr>
          <p:cNvSpPr/>
          <p:nvPr/>
        </p:nvSpPr>
        <p:spPr>
          <a:xfrm>
            <a:off x="391603" y="1627106"/>
            <a:ext cx="5472778" cy="4351254"/>
          </a:xfrm>
          <a:prstGeom prst="roundRect">
            <a:avLst>
              <a:gd name="adj" fmla="val 8701"/>
            </a:avLst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36" name="组合 435">
            <a:extLst>
              <a:ext uri="{FF2B5EF4-FFF2-40B4-BE49-F238E27FC236}">
                <a16:creationId xmlns:a16="http://schemas.microsoft.com/office/drawing/2014/main" id="{7287AC97-456A-5170-F647-3EB0984D723A}"/>
              </a:ext>
            </a:extLst>
          </p:cNvPr>
          <p:cNvGrpSpPr/>
          <p:nvPr/>
        </p:nvGrpSpPr>
        <p:grpSpPr>
          <a:xfrm>
            <a:off x="1085330" y="1447826"/>
            <a:ext cx="3990358" cy="338554"/>
            <a:chOff x="6747981" y="1413066"/>
            <a:chExt cx="3990358" cy="338554"/>
          </a:xfrm>
        </p:grpSpPr>
        <p:sp>
          <p:nvSpPr>
            <p:cNvPr id="433" name="圆角矩形 432">
              <a:extLst>
                <a:ext uri="{FF2B5EF4-FFF2-40B4-BE49-F238E27FC236}">
                  <a16:creationId xmlns:a16="http://schemas.microsoft.com/office/drawing/2014/main" id="{26FF6A1D-47C1-34C1-E9DC-04BD496D5E09}"/>
                </a:ext>
              </a:extLst>
            </p:cNvPr>
            <p:cNvSpPr/>
            <p:nvPr/>
          </p:nvSpPr>
          <p:spPr>
            <a:xfrm>
              <a:off x="6760887" y="1427105"/>
              <a:ext cx="3968227" cy="318105"/>
            </a:xfrm>
            <a:prstGeom prst="roundRect">
              <a:avLst>
                <a:gd name="adj" fmla="val 50000"/>
              </a:avLst>
            </a:prstGeom>
            <a:solidFill>
              <a:srgbClr val="1E4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4" name="文本框 433">
              <a:extLst>
                <a:ext uri="{FF2B5EF4-FFF2-40B4-BE49-F238E27FC236}">
                  <a16:creationId xmlns:a16="http://schemas.microsoft.com/office/drawing/2014/main" id="{F8A7CEFC-E825-37E9-BD75-6CDAA482F59F}"/>
                </a:ext>
              </a:extLst>
            </p:cNvPr>
            <p:cNvSpPr txBox="1"/>
            <p:nvPr/>
          </p:nvSpPr>
          <p:spPr>
            <a:xfrm>
              <a:off x="6747981" y="1413066"/>
              <a:ext cx="39903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Static allocation for lossless buffer</a:t>
              </a:r>
              <a:endParaRPr lang="en-US" altLang="zh-CN" sz="1600" b="1" spc="0" baseline="0" dirty="0">
                <a:ln/>
                <a:solidFill>
                  <a:srgbClr val="FFFFFF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9" name="文本框 628">
                <a:extLst>
                  <a:ext uri="{FF2B5EF4-FFF2-40B4-BE49-F238E27FC236}">
                    <a16:creationId xmlns:a16="http://schemas.microsoft.com/office/drawing/2014/main" id="{2E79AD92-5325-F175-1D95-AFB199DD4654}"/>
                  </a:ext>
                </a:extLst>
              </p:cNvPr>
              <p:cNvSpPr txBox="1"/>
              <p:nvPr/>
            </p:nvSpPr>
            <p:spPr>
              <a:xfrm>
                <a:off x="1714359" y="4938866"/>
                <a:ext cx="2870294" cy="877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b="1" i="1" smtClean="0">
                                  <a:solidFill>
                                    <a:srgbClr val="1E47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 smtClean="0">
                                  <a:solidFill>
                                    <a:srgbClr val="1E475E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altLang="zh-CN" b="1" i="1">
                                  <a:solidFill>
                                    <a:srgbClr val="1E475E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US" altLang="zh-CN" b="1" i="0" smtClean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b="1" i="1" smtClean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altLang="zh-CN" b="1" i="1" smtClean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1E47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𝑽𝑪</m:t>
                          </m:r>
                        </m:sub>
                      </m:sSub>
                    </m:oMath>
                  </m:oMathPara>
                </a14:m>
                <a:endParaRPr lang="zh-CN" altLang="en-US" b="1" i="1" dirty="0">
                  <a:solidFill>
                    <a:srgbClr val="1E475E"/>
                  </a:solidFill>
                </a:endParaRPr>
              </a:p>
            </p:txBody>
          </p:sp>
        </mc:Choice>
        <mc:Fallback xmlns="">
          <p:sp>
            <p:nvSpPr>
              <p:cNvPr id="629" name="文本框 628">
                <a:extLst>
                  <a:ext uri="{FF2B5EF4-FFF2-40B4-BE49-F238E27FC236}">
                    <a16:creationId xmlns:a16="http://schemas.microsoft.com/office/drawing/2014/main" id="{2E79AD92-5325-F175-1D95-AFB199DD4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359" y="4938866"/>
                <a:ext cx="2870294" cy="877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1" name="组合 540">
            <a:extLst>
              <a:ext uri="{FF2B5EF4-FFF2-40B4-BE49-F238E27FC236}">
                <a16:creationId xmlns:a16="http://schemas.microsoft.com/office/drawing/2014/main" id="{6790EB3F-6B20-9E3F-2162-C624EBBEC727}"/>
              </a:ext>
            </a:extLst>
          </p:cNvPr>
          <p:cNvGrpSpPr/>
          <p:nvPr/>
        </p:nvGrpSpPr>
        <p:grpSpPr>
          <a:xfrm>
            <a:off x="838200" y="5066181"/>
            <a:ext cx="1311453" cy="646331"/>
            <a:chOff x="838200" y="5066181"/>
            <a:chExt cx="1311453" cy="646331"/>
          </a:xfrm>
        </p:grpSpPr>
        <p:cxnSp>
          <p:nvCxnSpPr>
            <p:cNvPr id="630" name="直线箭头连接符 629">
              <a:extLst>
                <a:ext uri="{FF2B5EF4-FFF2-40B4-BE49-F238E27FC236}">
                  <a16:creationId xmlns:a16="http://schemas.microsoft.com/office/drawing/2014/main" id="{D637F432-4EFC-E56D-FF6D-0A9566FDA7BE}"/>
                </a:ext>
              </a:extLst>
            </p:cNvPr>
            <p:cNvCxnSpPr>
              <a:cxnSpLocks/>
            </p:cNvCxnSpPr>
            <p:nvPr/>
          </p:nvCxnSpPr>
          <p:spPr>
            <a:xfrm>
              <a:off x="1789653" y="5389347"/>
              <a:ext cx="360000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1" name="文本框 630">
              <a:extLst>
                <a:ext uri="{FF2B5EF4-FFF2-40B4-BE49-F238E27FC236}">
                  <a16:creationId xmlns:a16="http://schemas.microsoft.com/office/drawing/2014/main" id="{5132196F-48EC-1A08-5CE4-4C74D2CC5C34}"/>
                </a:ext>
              </a:extLst>
            </p:cNvPr>
            <p:cNvSpPr txBox="1"/>
            <p:nvPr/>
          </p:nvSpPr>
          <p:spPr>
            <a:xfrm>
              <a:off x="838200" y="5066181"/>
              <a:ext cx="12616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per-port buffer requirement 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</p:grpSp>
      <p:grpSp>
        <p:nvGrpSpPr>
          <p:cNvPr id="546" name="组合 545">
            <a:extLst>
              <a:ext uri="{FF2B5EF4-FFF2-40B4-BE49-F238E27FC236}">
                <a16:creationId xmlns:a16="http://schemas.microsoft.com/office/drawing/2014/main" id="{1C40089C-D414-5352-E996-33070AC1FCC4}"/>
              </a:ext>
            </a:extLst>
          </p:cNvPr>
          <p:cNvGrpSpPr/>
          <p:nvPr/>
        </p:nvGrpSpPr>
        <p:grpSpPr>
          <a:xfrm>
            <a:off x="4128429" y="5268693"/>
            <a:ext cx="1483568" cy="461665"/>
            <a:chOff x="4128429" y="5268693"/>
            <a:chExt cx="1483568" cy="461665"/>
          </a:xfrm>
        </p:grpSpPr>
        <p:cxnSp>
          <p:nvCxnSpPr>
            <p:cNvPr id="632" name="直线箭头连接符 631">
              <a:extLst>
                <a:ext uri="{FF2B5EF4-FFF2-40B4-BE49-F238E27FC236}">
                  <a16:creationId xmlns:a16="http://schemas.microsoft.com/office/drawing/2014/main" id="{077EB7CF-6779-9478-169F-B27645DA97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28429" y="5441803"/>
              <a:ext cx="44379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3" name="文本框 632">
              <a:extLst>
                <a:ext uri="{FF2B5EF4-FFF2-40B4-BE49-F238E27FC236}">
                  <a16:creationId xmlns:a16="http://schemas.microsoft.com/office/drawing/2014/main" id="{52F50995-AC4D-3704-7BA8-A105909BE5C2}"/>
                </a:ext>
              </a:extLst>
            </p:cNvPr>
            <p:cNvSpPr txBox="1"/>
            <p:nvPr/>
          </p:nvSpPr>
          <p:spPr>
            <a:xfrm>
              <a:off x="4524632" y="5268693"/>
              <a:ext cx="10873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the number of VCs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</p:grpSp>
      <p:grpSp>
        <p:nvGrpSpPr>
          <p:cNvPr id="635" name="组合 634">
            <a:extLst>
              <a:ext uri="{FF2B5EF4-FFF2-40B4-BE49-F238E27FC236}">
                <a16:creationId xmlns:a16="http://schemas.microsoft.com/office/drawing/2014/main" id="{F1329005-AA7A-AAB7-3457-D696534B4EA7}"/>
              </a:ext>
            </a:extLst>
          </p:cNvPr>
          <p:cNvGrpSpPr/>
          <p:nvPr/>
        </p:nvGrpSpPr>
        <p:grpSpPr>
          <a:xfrm>
            <a:off x="1856006" y="6199678"/>
            <a:ext cx="9038602" cy="430887"/>
            <a:chOff x="2430066" y="6238308"/>
            <a:chExt cx="8949473" cy="430887"/>
          </a:xfrm>
        </p:grpSpPr>
        <p:sp>
          <p:nvSpPr>
            <p:cNvPr id="636" name="文本框 635">
              <a:extLst>
                <a:ext uri="{FF2B5EF4-FFF2-40B4-BE49-F238E27FC236}">
                  <a16:creationId xmlns:a16="http://schemas.microsoft.com/office/drawing/2014/main" id="{FD1327C9-F7F0-8636-8A3D-BDEB202E9678}"/>
                </a:ext>
              </a:extLst>
            </p:cNvPr>
            <p:cNvSpPr txBox="1"/>
            <p:nvPr/>
          </p:nvSpPr>
          <p:spPr>
            <a:xfrm>
              <a:off x="2573739" y="6238308"/>
              <a:ext cx="880580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Packet</a:t>
              </a:r>
              <a:r>
                <a:rPr lang="zh-CN" altLang="en-US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 </a:t>
              </a:r>
              <a:r>
                <a:rPr lang="en-US" altLang="zh-CN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buffer</a:t>
              </a:r>
              <a:r>
                <a:rPr lang="zh-CN" altLang="en-US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 </a:t>
              </a:r>
              <a:r>
                <a:rPr lang="en-US" altLang="zh-CN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space</a:t>
              </a:r>
              <a:r>
                <a:rPr lang="zh-CN" altLang="en-US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 </a:t>
              </a:r>
              <a:r>
                <a:rPr lang="en-US" altLang="zh-CN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is</a:t>
              </a:r>
              <a:r>
                <a:rPr lang="zh-CN" altLang="en-US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 </a:t>
              </a:r>
              <a:r>
                <a:rPr lang="en-US" altLang="zh-CN" sz="2200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the key barrier to supporting more VCs.</a:t>
              </a:r>
              <a:endParaRPr lang="zh-CN" altLang="en-US" sz="220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7" name="right-arrow-circle_36848">
              <a:extLst>
                <a:ext uri="{FF2B5EF4-FFF2-40B4-BE49-F238E27FC236}">
                  <a16:creationId xmlns:a16="http://schemas.microsoft.com/office/drawing/2014/main" id="{B64C4477-2EBA-F2C6-D9FB-C1C6E4A2E363}"/>
                </a:ext>
              </a:extLst>
            </p:cNvPr>
            <p:cNvSpPr/>
            <p:nvPr/>
          </p:nvSpPr>
          <p:spPr>
            <a:xfrm>
              <a:off x="2430066" y="6252567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66219F7-AE2B-D497-951A-030B7244911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13</a:t>
            </a:fld>
            <a:endParaRPr kumimoji="1"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46E76DC-550D-0345-FA92-B19D33A9AADB}"/>
              </a:ext>
            </a:extLst>
          </p:cNvPr>
          <p:cNvSpPr/>
          <p:nvPr/>
        </p:nvSpPr>
        <p:spPr>
          <a:xfrm>
            <a:off x="3598454" y="3356060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C0DE1B-D158-6FF5-A153-A08FF1C69B32}"/>
              </a:ext>
            </a:extLst>
          </p:cNvPr>
          <p:cNvSpPr/>
          <p:nvPr/>
        </p:nvSpPr>
        <p:spPr>
          <a:xfrm>
            <a:off x="3598454" y="3469576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4B9623F-494A-082E-83C0-8BBF1ED83701}"/>
              </a:ext>
            </a:extLst>
          </p:cNvPr>
          <p:cNvSpPr/>
          <p:nvPr/>
        </p:nvSpPr>
        <p:spPr>
          <a:xfrm>
            <a:off x="3598454" y="3583093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63F9F2A-2D93-FDD4-CCC7-9E2824775FE8}"/>
              </a:ext>
            </a:extLst>
          </p:cNvPr>
          <p:cNvSpPr/>
          <p:nvPr/>
        </p:nvSpPr>
        <p:spPr>
          <a:xfrm>
            <a:off x="3598454" y="3696609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4400009-F858-F9BD-7639-86C528704721}"/>
              </a:ext>
            </a:extLst>
          </p:cNvPr>
          <p:cNvSpPr/>
          <p:nvPr/>
        </p:nvSpPr>
        <p:spPr>
          <a:xfrm>
            <a:off x="2315590" y="3351557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94F4689-A060-EA6E-6D20-6E0B1C47D80A}"/>
              </a:ext>
            </a:extLst>
          </p:cNvPr>
          <p:cNvSpPr/>
          <p:nvPr/>
        </p:nvSpPr>
        <p:spPr>
          <a:xfrm>
            <a:off x="2315590" y="3465074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96E0B26-4331-4F4A-C83A-D9CC68F406EE}"/>
              </a:ext>
            </a:extLst>
          </p:cNvPr>
          <p:cNvSpPr/>
          <p:nvPr/>
        </p:nvSpPr>
        <p:spPr>
          <a:xfrm>
            <a:off x="2315590" y="3578590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5E33065-CC15-D0A6-6D76-CBD134ECAC59}"/>
              </a:ext>
            </a:extLst>
          </p:cNvPr>
          <p:cNvSpPr/>
          <p:nvPr/>
        </p:nvSpPr>
        <p:spPr>
          <a:xfrm>
            <a:off x="2315590" y="3692106"/>
            <a:ext cx="348851" cy="10301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cxnSp>
        <p:nvCxnSpPr>
          <p:cNvPr id="14" name="直接连接符 120">
            <a:extLst>
              <a:ext uri="{FF2B5EF4-FFF2-40B4-BE49-F238E27FC236}">
                <a16:creationId xmlns:a16="http://schemas.microsoft.com/office/drawing/2014/main" id="{16A5E56A-80C5-6000-729E-F6A33B264E11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687854" y="2488825"/>
            <a:ext cx="1340745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图形 14">
            <a:extLst>
              <a:ext uri="{FF2B5EF4-FFF2-40B4-BE49-F238E27FC236}">
                <a16:creationId xmlns:a16="http://schemas.microsoft.com/office/drawing/2014/main" id="{145BB300-FFC8-C4A7-887C-7547B6015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0005" y="2300912"/>
            <a:ext cx="444373" cy="375826"/>
          </a:xfrm>
          <a:prstGeom prst="rect">
            <a:avLst/>
          </a:prstGeom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0E389148-98B8-4B9B-7FF8-61527BB58D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46517" y="2304190"/>
            <a:ext cx="444373" cy="375826"/>
          </a:xfrm>
          <a:prstGeom prst="rect">
            <a:avLst/>
          </a:prstGeom>
        </p:spPr>
      </p:pic>
      <p:cxnSp>
        <p:nvCxnSpPr>
          <p:cNvPr id="17" name="直接连接符 120">
            <a:extLst>
              <a:ext uri="{FF2B5EF4-FFF2-40B4-BE49-F238E27FC236}">
                <a16:creationId xmlns:a16="http://schemas.microsoft.com/office/drawing/2014/main" id="{5204F612-C462-F4BC-C6C4-7BEB817E0ECE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294378" y="2488825"/>
            <a:ext cx="1452139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20">
            <a:extLst>
              <a:ext uri="{FF2B5EF4-FFF2-40B4-BE49-F238E27FC236}">
                <a16:creationId xmlns:a16="http://schemas.microsoft.com/office/drawing/2014/main" id="{65BFA5F9-73D0-374A-58C8-A6C3CC38C7C9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190889" y="2492103"/>
            <a:ext cx="1340745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79ADC726-9DB1-8A31-AE23-4CF43CE635B0}"/>
              </a:ext>
            </a:extLst>
          </p:cNvPr>
          <p:cNvSpPr txBox="1"/>
          <p:nvPr/>
        </p:nvSpPr>
        <p:spPr>
          <a:xfrm>
            <a:off x="1303950" y="2020154"/>
            <a:ext cx="1591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n/>
                <a:latin typeface="+mj-ea"/>
                <a:ea typeface="+mj-ea"/>
                <a:rtl val="0"/>
              </a:rPr>
              <a:t>upstream switch</a:t>
            </a:r>
            <a:endParaRPr lang="zh-CN" altLang="en-US" sz="1400" dirty="0">
              <a:ln/>
              <a:latin typeface="+mj-ea"/>
              <a:ea typeface="+mj-ea"/>
              <a:rtl val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D7D56D7-1F1E-F8FA-FBE6-92F866C9112F}"/>
              </a:ext>
            </a:extLst>
          </p:cNvPr>
          <p:cNvSpPr txBox="1"/>
          <p:nvPr/>
        </p:nvSpPr>
        <p:spPr>
          <a:xfrm>
            <a:off x="3034325" y="2020154"/>
            <a:ext cx="19048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600">
                <a:ln/>
                <a:solidFill>
                  <a:srgbClr val="1E475E"/>
                </a:solidFill>
                <a:latin typeface="微软雅黑"/>
                <a:ea typeface="微软雅黑"/>
                <a:rtl val="0"/>
              </a:defRPr>
            </a:lvl1pPr>
          </a:lstStyle>
          <a:p>
            <a:r>
              <a:rPr lang="en-US" altLang="zh-CN" sz="1400" dirty="0">
                <a:solidFill>
                  <a:schemeClr val="tx1"/>
                </a:solidFill>
                <a:latin typeface="+mj-ea"/>
                <a:ea typeface="+mj-ea"/>
              </a:rPr>
              <a:t>downstream switch</a:t>
            </a:r>
            <a:endParaRPr lang="zh-CN" altLang="en-US" sz="1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7B2A72B-4F23-4E5B-030D-73B1E2793626}"/>
              </a:ext>
            </a:extLst>
          </p:cNvPr>
          <p:cNvSpPr/>
          <p:nvPr/>
        </p:nvSpPr>
        <p:spPr>
          <a:xfrm>
            <a:off x="3959934" y="3381054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70A8003-1D85-3B74-ABAE-C21BF2F38564}"/>
              </a:ext>
            </a:extLst>
          </p:cNvPr>
          <p:cNvSpPr/>
          <p:nvPr/>
        </p:nvSpPr>
        <p:spPr>
          <a:xfrm>
            <a:off x="3959934" y="3440369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C28D61A-4FC5-F4DB-8087-D8751003EE76}"/>
              </a:ext>
            </a:extLst>
          </p:cNvPr>
          <p:cNvSpPr/>
          <p:nvPr/>
        </p:nvSpPr>
        <p:spPr>
          <a:xfrm>
            <a:off x="3959934" y="3548727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15A6621-C150-B9F5-C99A-312CB787B0AF}"/>
              </a:ext>
            </a:extLst>
          </p:cNvPr>
          <p:cNvSpPr/>
          <p:nvPr/>
        </p:nvSpPr>
        <p:spPr>
          <a:xfrm>
            <a:off x="2599481" y="2861072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D0C12E0-ED96-F3CF-530D-49E0D21F3C72}"/>
              </a:ext>
            </a:extLst>
          </p:cNvPr>
          <p:cNvSpPr/>
          <p:nvPr/>
        </p:nvSpPr>
        <p:spPr>
          <a:xfrm>
            <a:off x="2558441" y="2920388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169AA57-4707-427D-8FBE-9BFF279A7E4B}"/>
              </a:ext>
            </a:extLst>
          </p:cNvPr>
          <p:cNvSpPr/>
          <p:nvPr/>
        </p:nvSpPr>
        <p:spPr>
          <a:xfrm>
            <a:off x="2558441" y="3001041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B9ACE95-0CE4-3889-E657-293E5BEEDD12}"/>
              </a:ext>
            </a:extLst>
          </p:cNvPr>
          <p:cNvSpPr/>
          <p:nvPr/>
        </p:nvSpPr>
        <p:spPr>
          <a:xfrm>
            <a:off x="2558441" y="3028746"/>
            <a:ext cx="115038" cy="1786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9A5C939-9BFB-B591-C7B9-10141D651017}"/>
              </a:ext>
            </a:extLst>
          </p:cNvPr>
          <p:cNvSpPr/>
          <p:nvPr/>
        </p:nvSpPr>
        <p:spPr>
          <a:xfrm>
            <a:off x="2298192" y="3289990"/>
            <a:ext cx="1703672" cy="575101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29" name="矩形: 圆角 3">
            <a:extLst>
              <a:ext uri="{FF2B5EF4-FFF2-40B4-BE49-F238E27FC236}">
                <a16:creationId xmlns:a16="http://schemas.microsoft.com/office/drawing/2014/main" id="{A1A63092-4E0D-DEE1-A151-767D9246607C}"/>
              </a:ext>
            </a:extLst>
          </p:cNvPr>
          <p:cNvSpPr/>
          <p:nvPr/>
        </p:nvSpPr>
        <p:spPr>
          <a:xfrm>
            <a:off x="810905" y="2843784"/>
            <a:ext cx="1501634" cy="1555264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30" name="矩形: 圆角 14">
            <a:extLst>
              <a:ext uri="{FF2B5EF4-FFF2-40B4-BE49-F238E27FC236}">
                <a16:creationId xmlns:a16="http://schemas.microsoft.com/office/drawing/2014/main" id="{45D91DBB-1277-FFB6-3E5F-94929229DD54}"/>
              </a:ext>
            </a:extLst>
          </p:cNvPr>
          <p:cNvSpPr/>
          <p:nvPr/>
        </p:nvSpPr>
        <p:spPr>
          <a:xfrm>
            <a:off x="3950357" y="2843784"/>
            <a:ext cx="1501634" cy="1555264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3BBD93E-FD91-AE0D-008B-82C5950A9111}"/>
              </a:ext>
            </a:extLst>
          </p:cNvPr>
          <p:cNvSpPr txBox="1"/>
          <p:nvPr/>
        </p:nvSpPr>
        <p:spPr>
          <a:xfrm>
            <a:off x="919930" y="3753596"/>
            <a:ext cx="524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Q1</a:t>
            </a:r>
            <a:endParaRPr lang="zh-CN" altLang="en-US" sz="1400" baseline="-25000" dirty="0">
              <a:latin typeface="+mj-ea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38695E30-14B9-2E1B-0C74-1AF5BA87281C}"/>
              </a:ext>
            </a:extLst>
          </p:cNvPr>
          <p:cNvGrpSpPr/>
          <p:nvPr/>
        </p:nvGrpSpPr>
        <p:grpSpPr>
          <a:xfrm>
            <a:off x="1434630" y="3186670"/>
            <a:ext cx="577863" cy="203237"/>
            <a:chOff x="1889176" y="4762999"/>
            <a:chExt cx="485581" cy="183437"/>
          </a:xfrm>
        </p:grpSpPr>
        <p:sp>
          <p:nvSpPr>
            <p:cNvPr id="530" name="矩形 529">
              <a:extLst>
                <a:ext uri="{FF2B5EF4-FFF2-40B4-BE49-F238E27FC236}">
                  <a16:creationId xmlns:a16="http://schemas.microsoft.com/office/drawing/2014/main" id="{0FBFE153-DA6C-95DB-9F16-AD75FA884E38}"/>
                </a:ext>
              </a:extLst>
            </p:cNvPr>
            <p:cNvSpPr/>
            <p:nvPr/>
          </p:nvSpPr>
          <p:spPr>
            <a:xfrm>
              <a:off x="1919337" y="4784930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31" name="矩形 530">
              <a:extLst>
                <a:ext uri="{FF2B5EF4-FFF2-40B4-BE49-F238E27FC236}">
                  <a16:creationId xmlns:a16="http://schemas.microsoft.com/office/drawing/2014/main" id="{0F95FD8D-B233-DB52-FC6F-7926DBDFF287}"/>
                </a:ext>
              </a:extLst>
            </p:cNvPr>
            <p:cNvSpPr/>
            <p:nvPr/>
          </p:nvSpPr>
          <p:spPr>
            <a:xfrm flipH="1">
              <a:off x="1889176" y="4762999"/>
              <a:ext cx="45719" cy="183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32" name="矩形 531">
              <a:extLst>
                <a:ext uri="{FF2B5EF4-FFF2-40B4-BE49-F238E27FC236}">
                  <a16:creationId xmlns:a16="http://schemas.microsoft.com/office/drawing/2014/main" id="{7770B858-81F6-DA1E-05FD-E7100FFBA619}"/>
                </a:ext>
              </a:extLst>
            </p:cNvPr>
            <p:cNvSpPr/>
            <p:nvPr/>
          </p:nvSpPr>
          <p:spPr>
            <a:xfrm>
              <a:off x="2278090" y="4784930"/>
              <a:ext cx="96667" cy="16122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33" name="矩形 532">
              <a:extLst>
                <a:ext uri="{FF2B5EF4-FFF2-40B4-BE49-F238E27FC236}">
                  <a16:creationId xmlns:a16="http://schemas.microsoft.com/office/drawing/2014/main" id="{C490AE2C-B43B-E05A-A48F-B5D6A2B1A5C3}"/>
                </a:ext>
              </a:extLst>
            </p:cNvPr>
            <p:cNvSpPr/>
            <p:nvPr/>
          </p:nvSpPr>
          <p:spPr>
            <a:xfrm>
              <a:off x="2183637" y="4784930"/>
              <a:ext cx="96667" cy="16122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51516255-B19F-F2DD-2894-00CDB0EF6DFA}"/>
              </a:ext>
            </a:extLst>
          </p:cNvPr>
          <p:cNvSpPr/>
          <p:nvPr/>
        </p:nvSpPr>
        <p:spPr>
          <a:xfrm flipH="1">
            <a:off x="1437172" y="3951405"/>
            <a:ext cx="54407" cy="228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A58B08B-DBBE-6F40-49C9-0AD0B6C9A1BA}"/>
              </a:ext>
            </a:extLst>
          </p:cNvPr>
          <p:cNvSpPr txBox="1"/>
          <p:nvPr/>
        </p:nvSpPr>
        <p:spPr>
          <a:xfrm>
            <a:off x="819852" y="4402441"/>
            <a:ext cx="151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upstream port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911344AE-872B-A089-F7BA-A576372E2BCD}"/>
              </a:ext>
            </a:extLst>
          </p:cNvPr>
          <p:cNvSpPr txBox="1"/>
          <p:nvPr/>
        </p:nvSpPr>
        <p:spPr>
          <a:xfrm>
            <a:off x="3884332" y="4402441"/>
            <a:ext cx="1683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downstream port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F63F536-D9ED-DB7B-C9C9-AE6875300C66}"/>
              </a:ext>
            </a:extLst>
          </p:cNvPr>
          <p:cNvSpPr txBox="1"/>
          <p:nvPr/>
        </p:nvSpPr>
        <p:spPr>
          <a:xfrm>
            <a:off x="1146926" y="2871004"/>
            <a:ext cx="11312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n/>
                <a:latin typeface="+mj-ea"/>
                <a:ea typeface="+mj-ea"/>
                <a:rtl val="0"/>
              </a:rPr>
              <a:t>VC</a:t>
            </a:r>
            <a:r>
              <a:rPr lang="zh-CN" altLang="en-US" sz="1400" dirty="0">
                <a:ln/>
                <a:latin typeface="+mj-ea"/>
                <a:ea typeface="+mj-ea"/>
                <a:rtl val="0"/>
              </a:rPr>
              <a:t> </a:t>
            </a:r>
            <a:r>
              <a:rPr lang="en-US" altLang="zh-CN" sz="1400" dirty="0">
                <a:ln/>
                <a:latin typeface="+mj-ea"/>
                <a:ea typeface="+mj-ea"/>
                <a:rtl val="0"/>
              </a:rPr>
              <a:t>Queues</a:t>
            </a:r>
            <a:endParaRPr lang="zh-CN" altLang="en-US" sz="1400" dirty="0">
              <a:ln/>
              <a:latin typeface="+mj-ea"/>
              <a:ea typeface="+mj-ea"/>
              <a:rtl val="0"/>
            </a:endParaRPr>
          </a:p>
        </p:txBody>
      </p:sp>
      <p:cxnSp>
        <p:nvCxnSpPr>
          <p:cNvPr id="39" name="连接符: 曲线 38">
            <a:extLst>
              <a:ext uri="{FF2B5EF4-FFF2-40B4-BE49-F238E27FC236}">
                <a16:creationId xmlns:a16="http://schemas.microsoft.com/office/drawing/2014/main" id="{E9195833-1011-4358-3D00-51639260958B}"/>
              </a:ext>
            </a:extLst>
          </p:cNvPr>
          <p:cNvCxnSpPr>
            <a:cxnSpLocks/>
            <a:stCxn id="532" idx="3"/>
            <a:endCxn id="10" idx="1"/>
          </p:cNvCxnSpPr>
          <p:nvPr/>
        </p:nvCxnSpPr>
        <p:spPr>
          <a:xfrm>
            <a:off x="2012493" y="3300283"/>
            <a:ext cx="303097" cy="102782"/>
          </a:xfrm>
          <a:prstGeom prst="curvedConnector3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1A647E86-C238-FF10-B531-521C8E54794F}"/>
              </a:ext>
            </a:extLst>
          </p:cNvPr>
          <p:cNvSpPr txBox="1"/>
          <p:nvPr/>
        </p:nvSpPr>
        <p:spPr>
          <a:xfrm>
            <a:off x="2368653" y="2996657"/>
            <a:ext cx="151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n/>
                <a:latin typeface="+mj-ea"/>
                <a:ea typeface="+mj-ea"/>
                <a:rtl val="0"/>
              </a:rPr>
              <a:t>physical link</a:t>
            </a: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717ADC4-1DE8-FB4D-AAC3-DEED34CC9A79}"/>
              </a:ext>
            </a:extLst>
          </p:cNvPr>
          <p:cNvGrpSpPr/>
          <p:nvPr/>
        </p:nvGrpSpPr>
        <p:grpSpPr>
          <a:xfrm>
            <a:off x="1434630" y="3475470"/>
            <a:ext cx="577863" cy="203237"/>
            <a:chOff x="1889176" y="4762999"/>
            <a:chExt cx="485581" cy="183437"/>
          </a:xfrm>
        </p:grpSpPr>
        <p:sp>
          <p:nvSpPr>
            <p:cNvPr id="526" name="矩形 525">
              <a:extLst>
                <a:ext uri="{FF2B5EF4-FFF2-40B4-BE49-F238E27FC236}">
                  <a16:creationId xmlns:a16="http://schemas.microsoft.com/office/drawing/2014/main" id="{8BC92220-35E1-9787-9E70-CA3226BE337E}"/>
                </a:ext>
              </a:extLst>
            </p:cNvPr>
            <p:cNvSpPr/>
            <p:nvPr/>
          </p:nvSpPr>
          <p:spPr>
            <a:xfrm>
              <a:off x="1919337" y="4784930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7" name="矩形 526">
              <a:extLst>
                <a:ext uri="{FF2B5EF4-FFF2-40B4-BE49-F238E27FC236}">
                  <a16:creationId xmlns:a16="http://schemas.microsoft.com/office/drawing/2014/main" id="{1EECD6A7-6127-5535-6DC0-7424CD02F493}"/>
                </a:ext>
              </a:extLst>
            </p:cNvPr>
            <p:cNvSpPr/>
            <p:nvPr/>
          </p:nvSpPr>
          <p:spPr>
            <a:xfrm flipH="1">
              <a:off x="1889176" y="4762999"/>
              <a:ext cx="45719" cy="183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8" name="矩形 527">
              <a:extLst>
                <a:ext uri="{FF2B5EF4-FFF2-40B4-BE49-F238E27FC236}">
                  <a16:creationId xmlns:a16="http://schemas.microsoft.com/office/drawing/2014/main" id="{D53E947B-506F-7BA8-6D8E-3A000D00EF8F}"/>
                </a:ext>
              </a:extLst>
            </p:cNvPr>
            <p:cNvSpPr/>
            <p:nvPr/>
          </p:nvSpPr>
          <p:spPr>
            <a:xfrm>
              <a:off x="2278090" y="4784930"/>
              <a:ext cx="96667" cy="16122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9" name="矩形 528">
              <a:extLst>
                <a:ext uri="{FF2B5EF4-FFF2-40B4-BE49-F238E27FC236}">
                  <a16:creationId xmlns:a16="http://schemas.microsoft.com/office/drawing/2014/main" id="{7F19FAFB-8E99-0367-FEEF-E8B7D3FE5D7A}"/>
                </a:ext>
              </a:extLst>
            </p:cNvPr>
            <p:cNvSpPr/>
            <p:nvPr/>
          </p:nvSpPr>
          <p:spPr>
            <a:xfrm>
              <a:off x="2183637" y="4784930"/>
              <a:ext cx="96667" cy="16122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190778C8-30D3-1A19-9862-482CA2C2C261}"/>
              </a:ext>
            </a:extLst>
          </p:cNvPr>
          <p:cNvGrpSpPr/>
          <p:nvPr/>
        </p:nvGrpSpPr>
        <p:grpSpPr>
          <a:xfrm>
            <a:off x="1434630" y="3764269"/>
            <a:ext cx="577863" cy="203237"/>
            <a:chOff x="1889176" y="4762999"/>
            <a:chExt cx="485581" cy="183437"/>
          </a:xfrm>
        </p:grpSpPr>
        <p:sp>
          <p:nvSpPr>
            <p:cNvPr id="522" name="矩形 521">
              <a:extLst>
                <a:ext uri="{FF2B5EF4-FFF2-40B4-BE49-F238E27FC236}">
                  <a16:creationId xmlns:a16="http://schemas.microsoft.com/office/drawing/2014/main" id="{71E8C233-E5E4-7FB5-E7B1-605E87C1599E}"/>
                </a:ext>
              </a:extLst>
            </p:cNvPr>
            <p:cNvSpPr/>
            <p:nvPr/>
          </p:nvSpPr>
          <p:spPr>
            <a:xfrm>
              <a:off x="1919337" y="4784930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3" name="矩形 522">
              <a:extLst>
                <a:ext uri="{FF2B5EF4-FFF2-40B4-BE49-F238E27FC236}">
                  <a16:creationId xmlns:a16="http://schemas.microsoft.com/office/drawing/2014/main" id="{43746982-F54B-2822-9D81-A20BA1A00686}"/>
                </a:ext>
              </a:extLst>
            </p:cNvPr>
            <p:cNvSpPr/>
            <p:nvPr/>
          </p:nvSpPr>
          <p:spPr>
            <a:xfrm flipH="1">
              <a:off x="1889176" y="4762999"/>
              <a:ext cx="45719" cy="183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4" name="矩形 523">
              <a:extLst>
                <a:ext uri="{FF2B5EF4-FFF2-40B4-BE49-F238E27FC236}">
                  <a16:creationId xmlns:a16="http://schemas.microsoft.com/office/drawing/2014/main" id="{B1B30673-FF8C-FD31-9E3D-4482234F5763}"/>
                </a:ext>
              </a:extLst>
            </p:cNvPr>
            <p:cNvSpPr/>
            <p:nvPr/>
          </p:nvSpPr>
          <p:spPr>
            <a:xfrm>
              <a:off x="2278090" y="4784930"/>
              <a:ext cx="96667" cy="16122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5" name="矩形 524">
              <a:extLst>
                <a:ext uri="{FF2B5EF4-FFF2-40B4-BE49-F238E27FC236}">
                  <a16:creationId xmlns:a16="http://schemas.microsoft.com/office/drawing/2014/main" id="{C6C3C257-FAAB-D299-33BB-1DAA6BA503C0}"/>
                </a:ext>
              </a:extLst>
            </p:cNvPr>
            <p:cNvSpPr/>
            <p:nvPr/>
          </p:nvSpPr>
          <p:spPr>
            <a:xfrm>
              <a:off x="2183637" y="4784930"/>
              <a:ext cx="96667" cy="16122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94DC96E8-F7F7-2B38-2CA9-427E2F1FF30E}"/>
              </a:ext>
            </a:extLst>
          </p:cNvPr>
          <p:cNvGrpSpPr/>
          <p:nvPr/>
        </p:nvGrpSpPr>
        <p:grpSpPr>
          <a:xfrm>
            <a:off x="1434630" y="4053068"/>
            <a:ext cx="577863" cy="203237"/>
            <a:chOff x="1889176" y="4762999"/>
            <a:chExt cx="485581" cy="183437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2AC9DDC8-8E6C-D5CE-22F9-7BBC0A47CEAA}"/>
                </a:ext>
              </a:extLst>
            </p:cNvPr>
            <p:cNvSpPr/>
            <p:nvPr/>
          </p:nvSpPr>
          <p:spPr>
            <a:xfrm>
              <a:off x="1919337" y="4784930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19" name="矩形 518">
              <a:extLst>
                <a:ext uri="{FF2B5EF4-FFF2-40B4-BE49-F238E27FC236}">
                  <a16:creationId xmlns:a16="http://schemas.microsoft.com/office/drawing/2014/main" id="{A7268E54-B1ED-AD8A-C5AF-C9F3646D142D}"/>
                </a:ext>
              </a:extLst>
            </p:cNvPr>
            <p:cNvSpPr/>
            <p:nvPr/>
          </p:nvSpPr>
          <p:spPr>
            <a:xfrm flipH="1">
              <a:off x="1889176" y="4762999"/>
              <a:ext cx="45719" cy="1834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0" name="矩形 519">
              <a:extLst>
                <a:ext uri="{FF2B5EF4-FFF2-40B4-BE49-F238E27FC236}">
                  <a16:creationId xmlns:a16="http://schemas.microsoft.com/office/drawing/2014/main" id="{7DE427FF-8B10-29AD-5226-4814A6757402}"/>
                </a:ext>
              </a:extLst>
            </p:cNvPr>
            <p:cNvSpPr/>
            <p:nvPr/>
          </p:nvSpPr>
          <p:spPr>
            <a:xfrm>
              <a:off x="2278090" y="4784930"/>
              <a:ext cx="96667" cy="161227"/>
            </a:xfrm>
            <a:prstGeom prst="rect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521" name="矩形 520">
              <a:extLst>
                <a:ext uri="{FF2B5EF4-FFF2-40B4-BE49-F238E27FC236}">
                  <a16:creationId xmlns:a16="http://schemas.microsoft.com/office/drawing/2014/main" id="{34FFF531-055C-B436-2379-1575A3A1B02C}"/>
                </a:ext>
              </a:extLst>
            </p:cNvPr>
            <p:cNvSpPr/>
            <p:nvPr/>
          </p:nvSpPr>
          <p:spPr>
            <a:xfrm>
              <a:off x="2183637" y="4784930"/>
              <a:ext cx="96667" cy="161227"/>
            </a:xfrm>
            <a:prstGeom prst="rect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73B27845-A854-9C40-6EFC-97E8BE9902CE}"/>
              </a:ext>
            </a:extLst>
          </p:cNvPr>
          <p:cNvSpPr txBox="1"/>
          <p:nvPr/>
        </p:nvSpPr>
        <p:spPr>
          <a:xfrm>
            <a:off x="948506" y="4059123"/>
            <a:ext cx="495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Q0</a:t>
            </a:r>
            <a:endParaRPr lang="zh-CN" altLang="en-US" sz="1400" baseline="-25000" dirty="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B37B311-262F-AC0D-293D-88496CE611BB}"/>
              </a:ext>
            </a:extLst>
          </p:cNvPr>
          <p:cNvSpPr txBox="1"/>
          <p:nvPr/>
        </p:nvSpPr>
        <p:spPr>
          <a:xfrm>
            <a:off x="977080" y="3172038"/>
            <a:ext cx="467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Q3</a:t>
            </a:r>
            <a:endParaRPr lang="zh-CN" altLang="en-US" sz="1400" baseline="-25000" dirty="0"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1608DD77-8ED5-BE1D-8B42-CE843C2ED7B3}"/>
              </a:ext>
            </a:extLst>
          </p:cNvPr>
          <p:cNvSpPr txBox="1"/>
          <p:nvPr/>
        </p:nvSpPr>
        <p:spPr>
          <a:xfrm>
            <a:off x="938980" y="3462817"/>
            <a:ext cx="505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dirty="0">
                <a:latin typeface="+mj-ea"/>
                <a:ea typeface="+mj-ea"/>
                <a:cs typeface="Calibri" panose="020F0502020204030204" pitchFamily="34" charset="0"/>
              </a:rPr>
              <a:t>Q2</a:t>
            </a:r>
            <a:endParaRPr lang="zh-CN" altLang="en-US" sz="1400" baseline="-25000" dirty="0">
              <a:latin typeface="+mj-ea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539" name="组合 538">
            <a:extLst>
              <a:ext uri="{FF2B5EF4-FFF2-40B4-BE49-F238E27FC236}">
                <a16:creationId xmlns:a16="http://schemas.microsoft.com/office/drawing/2014/main" id="{0F8AF113-FACF-4BCA-8572-E52B72BDFE9C}"/>
              </a:ext>
            </a:extLst>
          </p:cNvPr>
          <p:cNvGrpSpPr/>
          <p:nvPr/>
        </p:nvGrpSpPr>
        <p:grpSpPr>
          <a:xfrm>
            <a:off x="4171211" y="2870587"/>
            <a:ext cx="1079655" cy="1428277"/>
            <a:chOff x="4171211" y="2870587"/>
            <a:chExt cx="1079655" cy="1428277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6A476404-FC32-EABC-B0B7-8C0F8D6BD08B}"/>
                </a:ext>
              </a:extLst>
            </p:cNvPr>
            <p:cNvSpPr txBox="1"/>
            <p:nvPr/>
          </p:nvSpPr>
          <p:spPr>
            <a:xfrm>
              <a:off x="4171211" y="2870587"/>
              <a:ext cx="10796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VC</a:t>
              </a:r>
              <a:r>
                <a:rPr lang="zh-CN" altLang="en-US" sz="1400" dirty="0">
                  <a:ln/>
                  <a:latin typeface="+mj-ea"/>
                  <a:ea typeface="+mj-ea"/>
                  <a:rtl val="0"/>
                </a:rPr>
                <a:t> </a:t>
              </a:r>
              <a:r>
                <a:rPr lang="en-US" altLang="zh-CN" sz="1400" dirty="0">
                  <a:ln/>
                  <a:latin typeface="+mj-ea"/>
                  <a:ea typeface="+mj-ea"/>
                  <a:rtl val="0"/>
                </a:rPr>
                <a:t>Buffers</a:t>
              </a:r>
              <a:endParaRPr lang="zh-CN" altLang="en-US" sz="1400" dirty="0">
                <a:ln/>
                <a:latin typeface="+mj-ea"/>
                <a:ea typeface="+mj-ea"/>
                <a:rtl val="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FDE1EA18-EFB4-79DC-20D0-2D19690F5B8C}"/>
                </a:ext>
              </a:extLst>
            </p:cNvPr>
            <p:cNvSpPr/>
            <p:nvPr/>
          </p:nvSpPr>
          <p:spPr>
            <a:xfrm>
              <a:off x="4226580" y="3197762"/>
              <a:ext cx="908264" cy="23249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B3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6858A62D-363D-B5A7-7286-E2F326AEE0AA}"/>
                </a:ext>
              </a:extLst>
            </p:cNvPr>
            <p:cNvSpPr/>
            <p:nvPr/>
          </p:nvSpPr>
          <p:spPr>
            <a:xfrm>
              <a:off x="4226580" y="3458583"/>
              <a:ext cx="908264" cy="261211"/>
            </a:xfrm>
            <a:prstGeom prst="rect">
              <a:avLst/>
            </a:prstGeom>
            <a:solidFill>
              <a:srgbClr val="548235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B2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0A57715-7F7C-5306-BCB6-BCF7A0651C27}"/>
                </a:ext>
              </a:extLst>
            </p:cNvPr>
            <p:cNvSpPr/>
            <p:nvPr/>
          </p:nvSpPr>
          <p:spPr>
            <a:xfrm>
              <a:off x="4226580" y="3748118"/>
              <a:ext cx="908264" cy="26121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B1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41851152-10C1-F4F7-CE3D-6E5265CCF144}"/>
                </a:ext>
              </a:extLst>
            </p:cNvPr>
            <p:cNvSpPr/>
            <p:nvPr/>
          </p:nvSpPr>
          <p:spPr>
            <a:xfrm>
              <a:off x="4226580" y="4037653"/>
              <a:ext cx="908264" cy="261211"/>
            </a:xfrm>
            <a:prstGeom prst="rect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latin typeface="+mj-ea"/>
                  <a:ea typeface="+mj-ea"/>
                  <a:cs typeface="Calibri" panose="020F0502020204030204" pitchFamily="34" charset="0"/>
                </a:rPr>
                <a:t>B0</a:t>
              </a:r>
              <a:endParaRPr lang="zh-CN" altLang="en-US" sz="1400" dirty="0">
                <a:latin typeface="+mj-ea"/>
                <a:ea typeface="+mj-ea"/>
                <a:cs typeface="Calibri" panose="020F0502020204030204" pitchFamily="34" charset="0"/>
              </a:endParaRPr>
            </a:p>
          </p:txBody>
        </p:sp>
      </p:grpSp>
      <p:cxnSp>
        <p:nvCxnSpPr>
          <p:cNvPr id="50" name="连接符: 曲线 49">
            <a:extLst>
              <a:ext uri="{FF2B5EF4-FFF2-40B4-BE49-F238E27FC236}">
                <a16:creationId xmlns:a16="http://schemas.microsoft.com/office/drawing/2014/main" id="{900004D4-172B-F551-7F65-E2338737EA9B}"/>
              </a:ext>
            </a:extLst>
          </p:cNvPr>
          <p:cNvCxnSpPr>
            <a:cxnSpLocks/>
            <a:stCxn id="528" idx="3"/>
            <a:endCxn id="11" idx="1"/>
          </p:cNvCxnSpPr>
          <p:nvPr/>
        </p:nvCxnSpPr>
        <p:spPr>
          <a:xfrm flipV="1">
            <a:off x="2012493" y="3516582"/>
            <a:ext cx="303097" cy="72501"/>
          </a:xfrm>
          <a:prstGeom prst="curvedConnector3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连接符: 曲线 50">
            <a:extLst>
              <a:ext uri="{FF2B5EF4-FFF2-40B4-BE49-F238E27FC236}">
                <a16:creationId xmlns:a16="http://schemas.microsoft.com/office/drawing/2014/main" id="{142158F1-86DB-2E0C-2D7F-722834566600}"/>
              </a:ext>
            </a:extLst>
          </p:cNvPr>
          <p:cNvCxnSpPr>
            <a:cxnSpLocks/>
            <a:stCxn id="524" idx="3"/>
            <a:endCxn id="12" idx="1"/>
          </p:cNvCxnSpPr>
          <p:nvPr/>
        </p:nvCxnSpPr>
        <p:spPr>
          <a:xfrm flipV="1">
            <a:off x="2012493" y="3630098"/>
            <a:ext cx="303097" cy="247784"/>
          </a:xfrm>
          <a:prstGeom prst="curvedConnector3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连接符: 曲线 51">
            <a:extLst>
              <a:ext uri="{FF2B5EF4-FFF2-40B4-BE49-F238E27FC236}">
                <a16:creationId xmlns:a16="http://schemas.microsoft.com/office/drawing/2014/main" id="{2BBDEE07-4D45-9184-DD12-C2ED86C9A87D}"/>
              </a:ext>
            </a:extLst>
          </p:cNvPr>
          <p:cNvCxnSpPr>
            <a:cxnSpLocks/>
            <a:stCxn id="520" idx="3"/>
            <a:endCxn id="13" idx="1"/>
          </p:cNvCxnSpPr>
          <p:nvPr/>
        </p:nvCxnSpPr>
        <p:spPr>
          <a:xfrm flipV="1">
            <a:off x="2012493" y="3743615"/>
            <a:ext cx="303097" cy="423067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连接符: 曲线 52">
            <a:extLst>
              <a:ext uri="{FF2B5EF4-FFF2-40B4-BE49-F238E27FC236}">
                <a16:creationId xmlns:a16="http://schemas.microsoft.com/office/drawing/2014/main" id="{B419B6EA-FFE2-E5C4-CF89-0F4402F01301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3953409" y="3314011"/>
            <a:ext cx="273171" cy="88561"/>
          </a:xfrm>
          <a:prstGeom prst="curvedConnector3">
            <a:avLst/>
          </a:prstGeom>
          <a:ln w="28575">
            <a:solidFill>
              <a:schemeClr val="accent1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连接符: 曲线 53">
            <a:extLst>
              <a:ext uri="{FF2B5EF4-FFF2-40B4-BE49-F238E27FC236}">
                <a16:creationId xmlns:a16="http://schemas.microsoft.com/office/drawing/2014/main" id="{BCEBF078-5394-BC3A-6A26-0CB5B1E4EFAE}"/>
              </a:ext>
            </a:extLst>
          </p:cNvPr>
          <p:cNvCxnSpPr>
            <a:cxnSpLocks/>
            <a:stCxn id="7" idx="3"/>
            <a:endCxn id="47" idx="1"/>
          </p:cNvCxnSpPr>
          <p:nvPr/>
        </p:nvCxnSpPr>
        <p:spPr>
          <a:xfrm>
            <a:off x="3947305" y="3521085"/>
            <a:ext cx="279275" cy="68104"/>
          </a:xfrm>
          <a:prstGeom prst="curvedConnector3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连接符: 曲线 54">
            <a:extLst>
              <a:ext uri="{FF2B5EF4-FFF2-40B4-BE49-F238E27FC236}">
                <a16:creationId xmlns:a16="http://schemas.microsoft.com/office/drawing/2014/main" id="{F0E97533-3056-09DF-4AAE-88EE7D4FA3FC}"/>
              </a:ext>
            </a:extLst>
          </p:cNvPr>
          <p:cNvCxnSpPr>
            <a:cxnSpLocks/>
            <a:stCxn id="30" idx="1"/>
            <a:endCxn id="48" idx="1"/>
          </p:cNvCxnSpPr>
          <p:nvPr/>
        </p:nvCxnSpPr>
        <p:spPr>
          <a:xfrm rot="10800000" flipH="1" flipV="1">
            <a:off x="3950357" y="3621415"/>
            <a:ext cx="276223" cy="257308"/>
          </a:xfrm>
          <a:prstGeom prst="curvedConnector3">
            <a:avLst>
              <a:gd name="adj1" fmla="val 60359"/>
            </a:avLst>
          </a:prstGeom>
          <a:ln w="28575">
            <a:solidFill>
              <a:schemeClr val="accent4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连接符: 曲线 55">
            <a:extLst>
              <a:ext uri="{FF2B5EF4-FFF2-40B4-BE49-F238E27FC236}">
                <a16:creationId xmlns:a16="http://schemas.microsoft.com/office/drawing/2014/main" id="{94A61725-A9B2-0BBF-259F-7E18A441EEFC}"/>
              </a:ext>
            </a:extLst>
          </p:cNvPr>
          <p:cNvCxnSpPr>
            <a:cxnSpLocks/>
            <a:stCxn id="9" idx="3"/>
            <a:endCxn id="49" idx="1"/>
          </p:cNvCxnSpPr>
          <p:nvPr/>
        </p:nvCxnSpPr>
        <p:spPr>
          <a:xfrm>
            <a:off x="3947305" y="3748118"/>
            <a:ext cx="279275" cy="420141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120">
            <a:extLst>
              <a:ext uri="{FF2B5EF4-FFF2-40B4-BE49-F238E27FC236}">
                <a16:creationId xmlns:a16="http://schemas.microsoft.com/office/drawing/2014/main" id="{AE776152-A82A-BF61-63AC-AC3F92A276E4}"/>
              </a:ext>
            </a:extLst>
          </p:cNvPr>
          <p:cNvCxnSpPr>
            <a:cxnSpLocks/>
            <a:stCxn id="10" idx="1"/>
          </p:cNvCxnSpPr>
          <p:nvPr/>
        </p:nvCxnSpPr>
        <p:spPr>
          <a:xfrm flipV="1">
            <a:off x="2315590" y="3402573"/>
            <a:ext cx="1637818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120">
            <a:extLst>
              <a:ext uri="{FF2B5EF4-FFF2-40B4-BE49-F238E27FC236}">
                <a16:creationId xmlns:a16="http://schemas.microsoft.com/office/drawing/2014/main" id="{EB6946AA-201A-8BFA-2660-ED6525C7BFD7}"/>
              </a:ext>
            </a:extLst>
          </p:cNvPr>
          <p:cNvCxnSpPr>
            <a:cxnSpLocks/>
            <a:stCxn id="11" idx="1"/>
            <a:endCxn id="7" idx="3"/>
          </p:cNvCxnSpPr>
          <p:nvPr/>
        </p:nvCxnSpPr>
        <p:spPr>
          <a:xfrm>
            <a:off x="2315590" y="3516582"/>
            <a:ext cx="1631715" cy="4503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120">
            <a:extLst>
              <a:ext uri="{FF2B5EF4-FFF2-40B4-BE49-F238E27FC236}">
                <a16:creationId xmlns:a16="http://schemas.microsoft.com/office/drawing/2014/main" id="{314982A7-8D2A-CC1E-34CA-9597E0CBC870}"/>
              </a:ext>
            </a:extLst>
          </p:cNvPr>
          <p:cNvCxnSpPr>
            <a:cxnSpLocks/>
            <a:stCxn id="12" idx="1"/>
            <a:endCxn id="30" idx="1"/>
          </p:cNvCxnSpPr>
          <p:nvPr/>
        </p:nvCxnSpPr>
        <p:spPr>
          <a:xfrm flipV="1">
            <a:off x="2315590" y="3621416"/>
            <a:ext cx="1634767" cy="8683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120">
            <a:extLst>
              <a:ext uri="{FF2B5EF4-FFF2-40B4-BE49-F238E27FC236}">
                <a16:creationId xmlns:a16="http://schemas.microsoft.com/office/drawing/2014/main" id="{85842E99-76AD-2D77-65FE-250890BC5397}"/>
              </a:ext>
            </a:extLst>
          </p:cNvPr>
          <p:cNvCxnSpPr>
            <a:cxnSpLocks/>
            <a:stCxn id="13" idx="1"/>
            <a:endCxn id="9" idx="3"/>
          </p:cNvCxnSpPr>
          <p:nvPr/>
        </p:nvCxnSpPr>
        <p:spPr>
          <a:xfrm>
            <a:off x="2315590" y="3743615"/>
            <a:ext cx="1631715" cy="450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C3C8E616-E93F-98B6-B3E7-C176B34340AB}"/>
              </a:ext>
            </a:extLst>
          </p:cNvPr>
          <p:cNvCxnSpPr>
            <a:cxnSpLocks/>
          </p:cNvCxnSpPr>
          <p:nvPr/>
        </p:nvCxnSpPr>
        <p:spPr>
          <a:xfrm flipH="1">
            <a:off x="860943" y="2488825"/>
            <a:ext cx="1433435" cy="372247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5F19F28D-D789-9192-DB4C-97693871B45C}"/>
              </a:ext>
            </a:extLst>
          </p:cNvPr>
          <p:cNvCxnSpPr>
            <a:cxnSpLocks/>
            <a:stCxn id="16" idx="1"/>
          </p:cNvCxnSpPr>
          <p:nvPr/>
        </p:nvCxnSpPr>
        <p:spPr>
          <a:xfrm>
            <a:off x="3746517" y="2492103"/>
            <a:ext cx="1646451" cy="368968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40" name="组合 539">
            <a:extLst>
              <a:ext uri="{FF2B5EF4-FFF2-40B4-BE49-F238E27FC236}">
                <a16:creationId xmlns:a16="http://schemas.microsoft.com/office/drawing/2014/main" id="{04D690D3-CE50-307A-325A-CB47A1A8A778}"/>
              </a:ext>
            </a:extLst>
          </p:cNvPr>
          <p:cNvGrpSpPr/>
          <p:nvPr/>
        </p:nvGrpSpPr>
        <p:grpSpPr>
          <a:xfrm>
            <a:off x="2731168" y="4591060"/>
            <a:ext cx="1153101" cy="672969"/>
            <a:chOff x="2731168" y="4591060"/>
            <a:chExt cx="1153101" cy="672969"/>
          </a:xfrm>
        </p:grpSpPr>
        <p:sp>
          <p:nvSpPr>
            <p:cNvPr id="535" name="文本框 534">
              <a:extLst>
                <a:ext uri="{FF2B5EF4-FFF2-40B4-BE49-F238E27FC236}">
                  <a16:creationId xmlns:a16="http://schemas.microsoft.com/office/drawing/2014/main" id="{C766F28B-D382-2AF4-2AA6-669783F0B8E0}"/>
                </a:ext>
              </a:extLst>
            </p:cNvPr>
            <p:cNvSpPr txBox="1"/>
            <p:nvPr/>
          </p:nvSpPr>
          <p:spPr>
            <a:xfrm>
              <a:off x="2731168" y="4591060"/>
              <a:ext cx="11531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Fixed quota </a:t>
              </a:r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for each VC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  <p:cxnSp>
          <p:nvCxnSpPr>
            <p:cNvPr id="536" name="直线箭头连接符 631">
              <a:extLst>
                <a:ext uri="{FF2B5EF4-FFF2-40B4-BE49-F238E27FC236}">
                  <a16:creationId xmlns:a16="http://schemas.microsoft.com/office/drawing/2014/main" id="{8E3F5ACA-5F76-2B2B-7CA5-3E3482BA23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7411" y="5012029"/>
              <a:ext cx="0" cy="25200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0" name="组合 559">
            <a:extLst>
              <a:ext uri="{FF2B5EF4-FFF2-40B4-BE49-F238E27FC236}">
                <a16:creationId xmlns:a16="http://schemas.microsoft.com/office/drawing/2014/main" id="{6B23E107-2AA8-ACB2-9F61-2A50D74810E2}"/>
              </a:ext>
            </a:extLst>
          </p:cNvPr>
          <p:cNvGrpSpPr/>
          <p:nvPr/>
        </p:nvGrpSpPr>
        <p:grpSpPr>
          <a:xfrm>
            <a:off x="7269800" y="4752188"/>
            <a:ext cx="3550600" cy="949521"/>
            <a:chOff x="7269800" y="4752188"/>
            <a:chExt cx="3550600" cy="949521"/>
          </a:xfrm>
        </p:grpSpPr>
        <p:sp>
          <p:nvSpPr>
            <p:cNvPr id="549" name="矩形 548">
              <a:extLst>
                <a:ext uri="{FF2B5EF4-FFF2-40B4-BE49-F238E27FC236}">
                  <a16:creationId xmlns:a16="http://schemas.microsoft.com/office/drawing/2014/main" id="{9574A871-4616-D226-FE7C-B94CE7C5EA15}"/>
                </a:ext>
              </a:extLst>
            </p:cNvPr>
            <p:cNvSpPr/>
            <p:nvPr/>
          </p:nvSpPr>
          <p:spPr>
            <a:xfrm>
              <a:off x="7286625" y="4752188"/>
              <a:ext cx="3533775" cy="9495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8" name="文本框 547">
                  <a:extLst>
                    <a:ext uri="{FF2B5EF4-FFF2-40B4-BE49-F238E27FC236}">
                      <a16:creationId xmlns:a16="http://schemas.microsoft.com/office/drawing/2014/main" id="{BC636148-A763-7550-889C-B2ABF1A10807}"/>
                    </a:ext>
                  </a:extLst>
                </p:cNvPr>
                <p:cNvSpPr txBox="1"/>
                <p:nvPr/>
              </p:nvSpPr>
              <p:spPr>
                <a:xfrm>
                  <a:off x="7269800" y="4791895"/>
                  <a:ext cx="3526770" cy="877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altLang="zh-CN" sz="18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  <m:r>
                          <a:rPr lang="en-US" altLang="zh-CN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𝑯𝑩𝑷𝑫</m:t>
                        </m:r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× </m:t>
                        </m:r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𝑽𝑪</m:t>
                            </m:r>
                          </m:sub>
                        </m:sSub>
                      </m:oMath>
                    </m:oMathPara>
                  </a14:m>
                  <a:endParaRPr lang="zh-CN" altLang="en-US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48" name="文本框 547">
                  <a:extLst>
                    <a:ext uri="{FF2B5EF4-FFF2-40B4-BE49-F238E27FC236}">
                      <a16:creationId xmlns:a16="http://schemas.microsoft.com/office/drawing/2014/main" id="{BC636148-A763-7550-889C-B2ABF1A108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9800" y="4791895"/>
                  <a:ext cx="3526770" cy="87799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8" name="组合 557">
            <a:extLst>
              <a:ext uri="{FF2B5EF4-FFF2-40B4-BE49-F238E27FC236}">
                <a16:creationId xmlns:a16="http://schemas.microsoft.com/office/drawing/2014/main" id="{AB9468AE-5891-F348-B52A-3DBE18C418C9}"/>
              </a:ext>
            </a:extLst>
          </p:cNvPr>
          <p:cNvGrpSpPr/>
          <p:nvPr/>
        </p:nvGrpSpPr>
        <p:grpSpPr>
          <a:xfrm>
            <a:off x="6903520" y="3720726"/>
            <a:ext cx="1531733" cy="697784"/>
            <a:chOff x="6903520" y="3720726"/>
            <a:chExt cx="1531733" cy="6977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8" name="文本框 447">
                  <a:extLst>
                    <a:ext uri="{FF2B5EF4-FFF2-40B4-BE49-F238E27FC236}">
                      <a16:creationId xmlns:a16="http://schemas.microsoft.com/office/drawing/2014/main" id="{96D8A78D-CEC7-F3BB-8F0F-FE4BB2B64782}"/>
                    </a:ext>
                  </a:extLst>
                </p:cNvPr>
                <p:cNvSpPr txBox="1"/>
                <p:nvPr/>
              </p:nvSpPr>
              <p:spPr>
                <a:xfrm>
                  <a:off x="6903520" y="3720726"/>
                  <a:ext cx="1321892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altLang="zh-CN" b="1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zh-CN" altLang="en-US" b="1" i="1" dirty="0">
                    <a:solidFill>
                      <a:srgbClr val="1E475E"/>
                    </a:solidFill>
                  </a:endParaRPr>
                </a:p>
              </p:txBody>
            </p:sp>
          </mc:Choice>
          <mc:Fallback xmlns="">
            <p:sp>
              <p:nvSpPr>
                <p:cNvPr id="448" name="文本框 447">
                  <a:extLst>
                    <a:ext uri="{FF2B5EF4-FFF2-40B4-BE49-F238E27FC236}">
                      <a16:creationId xmlns:a16="http://schemas.microsoft.com/office/drawing/2014/main" id="{96D8A78D-CEC7-F3BB-8F0F-FE4BB2B647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3520" y="3720726"/>
                  <a:ext cx="132189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4" name="文本框 553">
              <a:extLst>
                <a:ext uri="{FF2B5EF4-FFF2-40B4-BE49-F238E27FC236}">
                  <a16:creationId xmlns:a16="http://schemas.microsoft.com/office/drawing/2014/main" id="{E6DA683D-4EF8-0639-0DBD-EC98BC7F5DE9}"/>
                </a:ext>
              </a:extLst>
            </p:cNvPr>
            <p:cNvSpPr txBox="1"/>
            <p:nvPr/>
          </p:nvSpPr>
          <p:spPr>
            <a:xfrm>
              <a:off x="7173557" y="4141511"/>
              <a:ext cx="1261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n/>
                  <a:solidFill>
                    <a:srgbClr val="C00000"/>
                  </a:solidFill>
                  <a:latin typeface="微软雅黑"/>
                  <a:ea typeface="微软雅黑"/>
                  <a:sym typeface="微软雅黑"/>
                  <a:rtl val="0"/>
                </a:rPr>
                <a:t>line-rate</a:t>
              </a:r>
              <a:endParaRPr lang="zh-CN" altLang="en-US" sz="1200" spc="0" baseline="0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endParaRPr>
            </a:p>
          </p:txBody>
        </p:sp>
        <p:cxnSp>
          <p:nvCxnSpPr>
            <p:cNvPr id="555" name="直线箭头连接符 619">
              <a:extLst>
                <a:ext uri="{FF2B5EF4-FFF2-40B4-BE49-F238E27FC236}">
                  <a16:creationId xmlns:a16="http://schemas.microsoft.com/office/drawing/2014/main" id="{4EA36A69-4191-0B53-0ED1-3ECF51468B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79127" y="4021755"/>
              <a:ext cx="0" cy="18000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1EA596D-3F99-0DBA-E92C-08750657AE5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3090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EAAFD4AA-F571-88E2-DFF1-E1DEF7899005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E86C70A9-3B6E-4B07-01CE-9D0891396D1E}"/>
              </a:ext>
            </a:extLst>
          </p:cNvPr>
          <p:cNvSpPr/>
          <p:nvPr/>
        </p:nvSpPr>
        <p:spPr>
          <a:xfrm>
            <a:off x="6960097" y="2213086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矩形: 圆角 49">
            <a:extLst>
              <a:ext uri="{FF2B5EF4-FFF2-40B4-BE49-F238E27FC236}">
                <a16:creationId xmlns:a16="http://schemas.microsoft.com/office/drawing/2014/main" id="{4E54BAAC-406A-93C0-A805-E28ABE13DEF1}"/>
              </a:ext>
            </a:extLst>
          </p:cNvPr>
          <p:cNvSpPr/>
          <p:nvPr/>
        </p:nvSpPr>
        <p:spPr>
          <a:xfrm>
            <a:off x="959749" y="2216377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梯形 188">
            <a:extLst>
              <a:ext uri="{FF2B5EF4-FFF2-40B4-BE49-F238E27FC236}">
                <a16:creationId xmlns:a16="http://schemas.microsoft.com/office/drawing/2014/main" id="{7F95C6F0-0558-A7B4-818F-C8DBF2B97798}"/>
              </a:ext>
            </a:extLst>
          </p:cNvPr>
          <p:cNvSpPr/>
          <p:nvPr/>
        </p:nvSpPr>
        <p:spPr>
          <a:xfrm rot="5400000">
            <a:off x="3049982" y="3230476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0" name="直接箭头连接符 43">
            <a:extLst>
              <a:ext uri="{FF2B5EF4-FFF2-40B4-BE49-F238E27FC236}">
                <a16:creationId xmlns:a16="http://schemas.microsoft.com/office/drawing/2014/main" id="{05482925-4684-4701-28A4-A928FB8FBA6B}"/>
              </a:ext>
            </a:extLst>
          </p:cNvPr>
          <p:cNvCxnSpPr>
            <a:cxnSpLocks/>
          </p:cNvCxnSpPr>
          <p:nvPr/>
        </p:nvCxnSpPr>
        <p:spPr>
          <a:xfrm flipV="1">
            <a:off x="3340709" y="2851326"/>
            <a:ext cx="38517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1" name="直接箭头连接符 44">
            <a:extLst>
              <a:ext uri="{FF2B5EF4-FFF2-40B4-BE49-F238E27FC236}">
                <a16:creationId xmlns:a16="http://schemas.microsoft.com/office/drawing/2014/main" id="{722CA3DF-293C-23C6-E0D4-CBBC7F266449}"/>
              </a:ext>
            </a:extLst>
          </p:cNvPr>
          <p:cNvCxnSpPr/>
          <p:nvPr/>
        </p:nvCxnSpPr>
        <p:spPr>
          <a:xfrm flipV="1">
            <a:off x="3339177" y="3502259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直接箭头连接符 46">
            <a:extLst>
              <a:ext uri="{FF2B5EF4-FFF2-40B4-BE49-F238E27FC236}">
                <a16:creationId xmlns:a16="http://schemas.microsoft.com/office/drawing/2014/main" id="{450F08A1-927B-B5F1-E147-ED9C374313E7}"/>
              </a:ext>
            </a:extLst>
          </p:cNvPr>
          <p:cNvCxnSpPr/>
          <p:nvPr/>
        </p:nvCxnSpPr>
        <p:spPr>
          <a:xfrm flipV="1">
            <a:off x="3330803" y="4156763"/>
            <a:ext cx="390720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4" name="文本框 193">
            <a:extLst>
              <a:ext uri="{FF2B5EF4-FFF2-40B4-BE49-F238E27FC236}">
                <a16:creationId xmlns:a16="http://schemas.microsoft.com/office/drawing/2014/main" id="{F5755FB2-FFA8-D883-8741-C653251640DE}"/>
              </a:ext>
            </a:extLst>
          </p:cNvPr>
          <p:cNvSpPr txBox="1"/>
          <p:nvPr/>
        </p:nvSpPr>
        <p:spPr>
          <a:xfrm rot="5400000">
            <a:off x="3230998" y="3329967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2D24E52C-6486-16FE-3D62-3D8591065A27}"/>
              </a:ext>
            </a:extLst>
          </p:cNvPr>
          <p:cNvSpPr/>
          <p:nvPr/>
        </p:nvSpPr>
        <p:spPr>
          <a:xfrm>
            <a:off x="1945252" y="3972097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48026B47-398B-BDD8-8EA2-2534A0763C9E}"/>
              </a:ext>
            </a:extLst>
          </p:cNvPr>
          <p:cNvSpPr txBox="1"/>
          <p:nvPr/>
        </p:nvSpPr>
        <p:spPr>
          <a:xfrm>
            <a:off x="1273873" y="40027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0" name="矩形 199">
            <a:extLst>
              <a:ext uri="{FF2B5EF4-FFF2-40B4-BE49-F238E27FC236}">
                <a16:creationId xmlns:a16="http://schemas.microsoft.com/office/drawing/2014/main" id="{4E59D964-2046-59B5-A22D-F4937897F4BC}"/>
              </a:ext>
            </a:extLst>
          </p:cNvPr>
          <p:cNvSpPr/>
          <p:nvPr/>
        </p:nvSpPr>
        <p:spPr>
          <a:xfrm>
            <a:off x="1945252" y="3322752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DCD9F20B-884E-3769-2765-C0A7F36C8897}"/>
              </a:ext>
            </a:extLst>
          </p:cNvPr>
          <p:cNvSpPr txBox="1"/>
          <p:nvPr/>
        </p:nvSpPr>
        <p:spPr>
          <a:xfrm>
            <a:off x="1273873" y="33175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B77DF889-0FDF-2980-D29C-E455E0C6B5DD}"/>
              </a:ext>
            </a:extLst>
          </p:cNvPr>
          <p:cNvSpPr/>
          <p:nvPr/>
        </p:nvSpPr>
        <p:spPr>
          <a:xfrm>
            <a:off x="1945252" y="2666660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B3370E67-25A7-A578-BE58-E3A32819767E}"/>
              </a:ext>
            </a:extLst>
          </p:cNvPr>
          <p:cNvSpPr txBox="1"/>
          <p:nvPr/>
        </p:nvSpPr>
        <p:spPr>
          <a:xfrm>
            <a:off x="1273873" y="266666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71FD10C3-9983-6B53-9615-F77240B4DE64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0C9A2E8C-17AF-4E5F-0EC3-A4912C6BF165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83D1F4F1-9FF9-0D9D-0BDB-1F7551624424}"/>
              </a:ext>
            </a:extLst>
          </p:cNvPr>
          <p:cNvSpPr txBox="1"/>
          <p:nvPr/>
        </p:nvSpPr>
        <p:spPr>
          <a:xfrm>
            <a:off x="1811605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>
            <a:extLst>
              <a:ext uri="{FF2B5EF4-FFF2-40B4-BE49-F238E27FC236}">
                <a16:creationId xmlns:a16="http://schemas.microsoft.com/office/drawing/2014/main" id="{A394E0F6-0B87-50D1-1303-CA91C68D723A}"/>
              </a:ext>
            </a:extLst>
          </p:cNvPr>
          <p:cNvSpPr txBox="1"/>
          <p:nvPr/>
        </p:nvSpPr>
        <p:spPr>
          <a:xfrm>
            <a:off x="8096855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8802F29F-36C1-0951-20E3-7E5DA793A3DF}"/>
              </a:ext>
            </a:extLst>
          </p:cNvPr>
          <p:cNvSpPr/>
          <p:nvPr/>
        </p:nvSpPr>
        <p:spPr>
          <a:xfrm>
            <a:off x="7436661" y="2550216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3A33B8B9-21FD-A79E-35E3-16ACC91AD18C}"/>
              </a:ext>
            </a:extLst>
          </p:cNvPr>
          <p:cNvCxnSpPr>
            <a:cxnSpLocks/>
          </p:cNvCxnSpPr>
          <p:nvPr/>
        </p:nvCxnSpPr>
        <p:spPr>
          <a:xfrm flipV="1">
            <a:off x="8040216" y="3500512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CE4D499A-2AED-2A4C-3CE0-74F95A1DD9A4}"/>
              </a:ext>
            </a:extLst>
          </p:cNvPr>
          <p:cNvSpPr txBox="1"/>
          <p:nvPr/>
        </p:nvSpPr>
        <p:spPr>
          <a:xfrm rot="5400000">
            <a:off x="6780854" y="3366095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矩形 296">
            <a:extLst>
              <a:ext uri="{FF2B5EF4-FFF2-40B4-BE49-F238E27FC236}">
                <a16:creationId xmlns:a16="http://schemas.microsoft.com/office/drawing/2014/main" id="{718E5B17-40B5-A493-EB30-D42A2339C82E}"/>
              </a:ext>
            </a:extLst>
          </p:cNvPr>
          <p:cNvSpPr/>
          <p:nvPr/>
        </p:nvSpPr>
        <p:spPr>
          <a:xfrm>
            <a:off x="923259" y="5776897"/>
            <a:ext cx="196058" cy="2491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BE5D8865-837F-DD8E-9A74-496D38A88AFE}"/>
              </a:ext>
            </a:extLst>
          </p:cNvPr>
          <p:cNvSpPr/>
          <p:nvPr/>
        </p:nvSpPr>
        <p:spPr>
          <a:xfrm>
            <a:off x="1367432" y="5776897"/>
            <a:ext cx="196058" cy="2491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矩形 298">
            <a:extLst>
              <a:ext uri="{FF2B5EF4-FFF2-40B4-BE49-F238E27FC236}">
                <a16:creationId xmlns:a16="http://schemas.microsoft.com/office/drawing/2014/main" id="{9E265763-38F0-09C3-E910-8622A53D2AF5}"/>
              </a:ext>
            </a:extLst>
          </p:cNvPr>
          <p:cNvSpPr/>
          <p:nvPr/>
        </p:nvSpPr>
        <p:spPr>
          <a:xfrm>
            <a:off x="1811605" y="5776897"/>
            <a:ext cx="196058" cy="2491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文本框 303">
            <a:extLst>
              <a:ext uri="{FF2B5EF4-FFF2-40B4-BE49-F238E27FC236}">
                <a16:creationId xmlns:a16="http://schemas.microsoft.com/office/drawing/2014/main" id="{5FEC4F33-CCBA-14BF-3EDD-8EB31117378D}"/>
              </a:ext>
            </a:extLst>
          </p:cNvPr>
          <p:cNvSpPr txBox="1"/>
          <p:nvPr/>
        </p:nvSpPr>
        <p:spPr>
          <a:xfrm>
            <a:off x="6231474" y="572048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5" name="矩形 304">
            <a:extLst>
              <a:ext uri="{FF2B5EF4-FFF2-40B4-BE49-F238E27FC236}">
                <a16:creationId xmlns:a16="http://schemas.microsoft.com/office/drawing/2014/main" id="{127414E1-88B2-AED9-9F8A-00B56379B187}"/>
              </a:ext>
            </a:extLst>
          </p:cNvPr>
          <p:cNvSpPr/>
          <p:nvPr/>
        </p:nvSpPr>
        <p:spPr>
          <a:xfrm>
            <a:off x="8962535" y="5776897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E621E85A-F5A0-8A39-2747-7D7CF014CEA5}"/>
              </a:ext>
            </a:extLst>
          </p:cNvPr>
          <p:cNvSpPr txBox="1"/>
          <p:nvPr/>
        </p:nvSpPr>
        <p:spPr>
          <a:xfrm>
            <a:off x="8898369" y="572511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26733069-AC86-9A81-0F79-A67089E7EE18}"/>
              </a:ext>
            </a:extLst>
          </p:cNvPr>
          <p:cNvSpPr/>
          <p:nvPr/>
        </p:nvSpPr>
        <p:spPr>
          <a:xfrm>
            <a:off x="5046946" y="5776897"/>
            <a:ext cx="196058" cy="249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矩形 307">
            <a:extLst>
              <a:ext uri="{FF2B5EF4-FFF2-40B4-BE49-F238E27FC236}">
                <a16:creationId xmlns:a16="http://schemas.microsoft.com/office/drawing/2014/main" id="{4D4B8DDE-C644-6F64-FFC7-22E055EF23B0}"/>
              </a:ext>
            </a:extLst>
          </p:cNvPr>
          <p:cNvSpPr/>
          <p:nvPr/>
        </p:nvSpPr>
        <p:spPr>
          <a:xfrm>
            <a:off x="5491119" y="5776897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矩形 308">
            <a:extLst>
              <a:ext uri="{FF2B5EF4-FFF2-40B4-BE49-F238E27FC236}">
                <a16:creationId xmlns:a16="http://schemas.microsoft.com/office/drawing/2014/main" id="{AC9147BC-94DB-D952-2176-3C1149C5FC02}"/>
              </a:ext>
            </a:extLst>
          </p:cNvPr>
          <p:cNvSpPr/>
          <p:nvPr/>
        </p:nvSpPr>
        <p:spPr>
          <a:xfrm>
            <a:off x="5935292" y="5776897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文本框 309">
            <a:extLst>
              <a:ext uri="{FF2B5EF4-FFF2-40B4-BE49-F238E27FC236}">
                <a16:creationId xmlns:a16="http://schemas.microsoft.com/office/drawing/2014/main" id="{E8375B8F-B950-EB75-14A4-6C3F3F935A67}"/>
              </a:ext>
            </a:extLst>
          </p:cNvPr>
          <p:cNvSpPr txBox="1"/>
          <p:nvPr/>
        </p:nvSpPr>
        <p:spPr>
          <a:xfrm>
            <a:off x="777276" y="1315680"/>
            <a:ext cx="792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in CBFC: </a:t>
            </a:r>
            <a:r>
              <a:rPr lang="en-US" altLang="zh-CN" b="1" i="1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r>
              <a:rPr lang="en-US" altLang="zh-CN" b="1" i="1" baseline="-25000" dirty="0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is active alone.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5" name="文本框 314">
            <a:extLst>
              <a:ext uri="{FF2B5EF4-FFF2-40B4-BE49-F238E27FC236}">
                <a16:creationId xmlns:a16="http://schemas.microsoft.com/office/drawing/2014/main" id="{AEF5AED0-D90C-6B4B-3F02-030EC4AB5B6A}"/>
              </a:ext>
            </a:extLst>
          </p:cNvPr>
          <p:cNvSpPr txBox="1"/>
          <p:nvPr/>
        </p:nvSpPr>
        <p:spPr>
          <a:xfrm>
            <a:off x="2249507" y="5616389"/>
            <a:ext cx="218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21226CA-82B1-1A25-0FF8-B19AC5562F8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14</a:t>
            </a:fld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3AF794B-2812-B7FD-3631-FEDCAC0DE819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FAEB2AA9-384B-944F-4722-34ACF39FF20D}"/>
              </a:ext>
            </a:extLst>
          </p:cNvPr>
          <p:cNvCxnSpPr>
            <a:stCxn id="188" idx="3"/>
            <a:endCxn id="187" idx="1"/>
          </p:cNvCxnSpPr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AABD53D-63E1-C89E-CB63-360D05007713}"/>
              </a:ext>
            </a:extLst>
          </p:cNvPr>
          <p:cNvGrpSpPr/>
          <p:nvPr/>
        </p:nvGrpSpPr>
        <p:grpSpPr>
          <a:xfrm>
            <a:off x="7014747" y="1448422"/>
            <a:ext cx="3895576" cy="2996568"/>
            <a:chOff x="7014747" y="1448422"/>
            <a:chExt cx="3895576" cy="2996568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3A556A08-E67D-B5C4-1C51-DC9DA57A92BD}"/>
                </a:ext>
              </a:extLst>
            </p:cNvPr>
            <p:cNvGrpSpPr/>
            <p:nvPr/>
          </p:nvGrpSpPr>
          <p:grpSpPr>
            <a:xfrm>
              <a:off x="8428711" y="2666660"/>
              <a:ext cx="971802" cy="249162"/>
              <a:chOff x="8428711" y="2666660"/>
              <a:chExt cx="971802" cy="249162"/>
            </a:xfrm>
          </p:grpSpPr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5DAE8531-6434-4C1B-330A-84B9ECC2DA7C}"/>
                  </a:ext>
                </a:extLst>
              </p:cNvPr>
              <p:cNvSpPr/>
              <p:nvPr/>
            </p:nvSpPr>
            <p:spPr>
              <a:xfrm>
                <a:off x="8428711" y="2666660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A290DAEE-D0AC-7CC4-333A-E9284C96D941}"/>
                  </a:ext>
                </a:extLst>
              </p:cNvPr>
              <p:cNvSpPr/>
              <p:nvPr/>
            </p:nvSpPr>
            <p:spPr>
              <a:xfrm>
                <a:off x="8622647" y="2666660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A573CB6C-E92D-0A4C-2075-C0F8717DD037}"/>
                  </a:ext>
                </a:extLst>
              </p:cNvPr>
              <p:cNvSpPr/>
              <p:nvPr/>
            </p:nvSpPr>
            <p:spPr>
              <a:xfrm>
                <a:off x="8816583" y="2666660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F55DE71D-11ED-BACF-C836-50AE3553B4DC}"/>
                  </a:ext>
                </a:extLst>
              </p:cNvPr>
              <p:cNvSpPr/>
              <p:nvPr/>
            </p:nvSpPr>
            <p:spPr>
              <a:xfrm>
                <a:off x="9010519" y="2666660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53D85818-1155-3109-7D7A-E1A3B331535D}"/>
                  </a:ext>
                </a:extLst>
              </p:cNvPr>
              <p:cNvSpPr/>
              <p:nvPr/>
            </p:nvSpPr>
            <p:spPr>
              <a:xfrm>
                <a:off x="9204455" y="2666660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FE8DC719-C1B1-BC63-D7EF-B0B8504A7FA2}"/>
                </a:ext>
              </a:extLst>
            </p:cNvPr>
            <p:cNvGrpSpPr/>
            <p:nvPr/>
          </p:nvGrpSpPr>
          <p:grpSpPr>
            <a:xfrm>
              <a:off x="8428711" y="4195828"/>
              <a:ext cx="971802" cy="249162"/>
              <a:chOff x="8428711" y="4195828"/>
              <a:chExt cx="971802" cy="249162"/>
            </a:xfrm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CD1B770D-BCC1-B429-7A2E-6F8C82DC5793}"/>
                  </a:ext>
                </a:extLst>
              </p:cNvPr>
              <p:cNvSpPr/>
              <p:nvPr/>
            </p:nvSpPr>
            <p:spPr>
              <a:xfrm>
                <a:off x="8428711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C49A428-228C-B451-E52F-5C2574E99BCC}"/>
                  </a:ext>
                </a:extLst>
              </p:cNvPr>
              <p:cNvSpPr/>
              <p:nvPr/>
            </p:nvSpPr>
            <p:spPr>
              <a:xfrm>
                <a:off x="8622647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627B079D-69F1-B45B-935D-BAE6EBC4BEEE}"/>
                  </a:ext>
                </a:extLst>
              </p:cNvPr>
              <p:cNvSpPr/>
              <p:nvPr/>
            </p:nvSpPr>
            <p:spPr>
              <a:xfrm>
                <a:off x="8816583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E7D1D7-0DC9-5E8C-C4F8-4F95AC0C4A44}"/>
                  </a:ext>
                </a:extLst>
              </p:cNvPr>
              <p:cNvSpPr/>
              <p:nvPr/>
            </p:nvSpPr>
            <p:spPr>
              <a:xfrm>
                <a:off x="9010519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438559DF-3CB1-FD5A-7AD9-DFF823769B49}"/>
                  </a:ext>
                </a:extLst>
              </p:cNvPr>
              <p:cNvSpPr/>
              <p:nvPr/>
            </p:nvSpPr>
            <p:spPr>
              <a:xfrm>
                <a:off x="9204455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DC36034-8824-0C3A-2866-CEFCCE3E295B}"/>
                </a:ext>
              </a:extLst>
            </p:cNvPr>
            <p:cNvSpPr txBox="1"/>
            <p:nvPr/>
          </p:nvSpPr>
          <p:spPr>
            <a:xfrm>
              <a:off x="7014747" y="1448422"/>
              <a:ext cx="38955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800" b="1" dirty="0">
                  <a:ln/>
                  <a:solidFill>
                    <a:srgbClr val="1E475E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rtl val="0"/>
                </a:rPr>
                <a:t>per-VC buffer quota is </a:t>
              </a:r>
              <a:r>
                <a:rPr lang="en-US" altLang="zh-CN" sz="1800" b="1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rtl val="0"/>
                </a:rPr>
                <a:t>5 </a:t>
              </a:r>
              <a:r>
                <a:rPr lang="en-US" altLang="zh-CN" b="1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rtl val="0"/>
                </a:rPr>
                <a:t>packets.</a:t>
              </a:r>
              <a:endParaRPr lang="zh-CN" altLang="en-US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CF7A681C-A9B2-DFC2-9F4F-F6B43CC52E58}"/>
                </a:ext>
              </a:extLst>
            </p:cNvPr>
            <p:cNvGrpSpPr/>
            <p:nvPr/>
          </p:nvGrpSpPr>
          <p:grpSpPr>
            <a:xfrm>
              <a:off x="8428711" y="3382836"/>
              <a:ext cx="971802" cy="249162"/>
              <a:chOff x="8428711" y="4195828"/>
              <a:chExt cx="971802" cy="249162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0F8196F-3F38-E150-64F2-91414241B3A7}"/>
                  </a:ext>
                </a:extLst>
              </p:cNvPr>
              <p:cNvSpPr/>
              <p:nvPr/>
            </p:nvSpPr>
            <p:spPr>
              <a:xfrm>
                <a:off x="8428711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F3B855DB-6C9A-1891-4463-71C6B78B3AED}"/>
                  </a:ext>
                </a:extLst>
              </p:cNvPr>
              <p:cNvSpPr/>
              <p:nvPr/>
            </p:nvSpPr>
            <p:spPr>
              <a:xfrm>
                <a:off x="8622647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717B99ED-6079-D497-4237-F2AC0DCB434F}"/>
                  </a:ext>
                </a:extLst>
              </p:cNvPr>
              <p:cNvSpPr/>
              <p:nvPr/>
            </p:nvSpPr>
            <p:spPr>
              <a:xfrm>
                <a:off x="8816583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67DC96B7-9087-DFAD-4EC6-CA2EA1E1F2F3}"/>
                  </a:ext>
                </a:extLst>
              </p:cNvPr>
              <p:cNvSpPr/>
              <p:nvPr/>
            </p:nvSpPr>
            <p:spPr>
              <a:xfrm>
                <a:off x="9010519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D02676F7-E958-09ED-EFE9-0205DDCC58B1}"/>
                  </a:ext>
                </a:extLst>
              </p:cNvPr>
              <p:cNvSpPr/>
              <p:nvPr/>
            </p:nvSpPr>
            <p:spPr>
              <a:xfrm>
                <a:off x="9204455" y="4195828"/>
                <a:ext cx="196058" cy="2491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30" name="直接箭头连接符 596">
            <a:extLst>
              <a:ext uri="{FF2B5EF4-FFF2-40B4-BE49-F238E27FC236}">
                <a16:creationId xmlns:a16="http://schemas.microsoft.com/office/drawing/2014/main" id="{83760D78-1822-62A0-D41A-B54AC5ADB419}"/>
              </a:ext>
            </a:extLst>
          </p:cNvPr>
          <p:cNvCxnSpPr>
            <a:cxnSpLocks/>
          </p:cNvCxnSpPr>
          <p:nvPr/>
        </p:nvCxnSpPr>
        <p:spPr>
          <a:xfrm flipV="1">
            <a:off x="8040216" y="2791241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直接箭头连接符 596">
            <a:extLst>
              <a:ext uri="{FF2B5EF4-FFF2-40B4-BE49-F238E27FC236}">
                <a16:creationId xmlns:a16="http://schemas.microsoft.com/office/drawing/2014/main" id="{408FE40F-462F-F0F4-86C7-956CE0BA89A5}"/>
              </a:ext>
            </a:extLst>
          </p:cNvPr>
          <p:cNvCxnSpPr>
            <a:cxnSpLocks/>
          </p:cNvCxnSpPr>
          <p:nvPr/>
        </p:nvCxnSpPr>
        <p:spPr>
          <a:xfrm flipV="1">
            <a:off x="8040216" y="4320408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CC542C16-4BC2-258A-252D-DC9050B2DED0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05690B2-7B21-6824-67C9-F278DA1BB91D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9DC0D8B-3C9F-FC6C-9CDF-3136AFE6D539}"/>
              </a:ext>
            </a:extLst>
          </p:cNvPr>
          <p:cNvSpPr txBox="1"/>
          <p:nvPr/>
        </p:nvSpPr>
        <p:spPr>
          <a:xfrm>
            <a:off x="8680297" y="3678629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0C587D70-51CE-52DC-78A4-24AC8D593EFD}"/>
              </a:ext>
            </a:extLst>
          </p:cNvPr>
          <p:cNvSpPr txBox="1"/>
          <p:nvPr/>
        </p:nvSpPr>
        <p:spPr>
          <a:xfrm>
            <a:off x="86854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0B568E3-BC1D-25B2-9D02-F2848FBB30E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906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4D426-8F5E-B56B-7E52-5574C4384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54B66408-A7FF-9B74-CB55-BE20B7241075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B0927782-3FFD-A259-A1AB-87AC38CF5C2A}"/>
              </a:ext>
            </a:extLst>
          </p:cNvPr>
          <p:cNvSpPr/>
          <p:nvPr/>
        </p:nvSpPr>
        <p:spPr>
          <a:xfrm>
            <a:off x="6960097" y="2213086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矩形: 圆角 49">
            <a:extLst>
              <a:ext uri="{FF2B5EF4-FFF2-40B4-BE49-F238E27FC236}">
                <a16:creationId xmlns:a16="http://schemas.microsoft.com/office/drawing/2014/main" id="{404A9E6F-9955-F6BF-DD52-AEBD2E8E930C}"/>
              </a:ext>
            </a:extLst>
          </p:cNvPr>
          <p:cNvSpPr/>
          <p:nvPr/>
        </p:nvSpPr>
        <p:spPr>
          <a:xfrm>
            <a:off x="959749" y="2216377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梯形 188">
            <a:extLst>
              <a:ext uri="{FF2B5EF4-FFF2-40B4-BE49-F238E27FC236}">
                <a16:creationId xmlns:a16="http://schemas.microsoft.com/office/drawing/2014/main" id="{86DAD183-D83D-C0A8-6EDF-CCAC33250CF1}"/>
              </a:ext>
            </a:extLst>
          </p:cNvPr>
          <p:cNvSpPr/>
          <p:nvPr/>
        </p:nvSpPr>
        <p:spPr>
          <a:xfrm rot="5400000">
            <a:off x="3049982" y="3230476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0" name="直接箭头连接符 43">
            <a:extLst>
              <a:ext uri="{FF2B5EF4-FFF2-40B4-BE49-F238E27FC236}">
                <a16:creationId xmlns:a16="http://schemas.microsoft.com/office/drawing/2014/main" id="{AE0BAB2B-499A-20D9-8AD2-3854F7979627}"/>
              </a:ext>
            </a:extLst>
          </p:cNvPr>
          <p:cNvCxnSpPr>
            <a:cxnSpLocks/>
          </p:cNvCxnSpPr>
          <p:nvPr/>
        </p:nvCxnSpPr>
        <p:spPr>
          <a:xfrm flipV="1">
            <a:off x="3340709" y="2851326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1" name="直接箭头连接符 44">
            <a:extLst>
              <a:ext uri="{FF2B5EF4-FFF2-40B4-BE49-F238E27FC236}">
                <a16:creationId xmlns:a16="http://schemas.microsoft.com/office/drawing/2014/main" id="{032FB08E-EF80-6259-D84D-04D6AADADE6A}"/>
              </a:ext>
            </a:extLst>
          </p:cNvPr>
          <p:cNvCxnSpPr/>
          <p:nvPr/>
        </p:nvCxnSpPr>
        <p:spPr>
          <a:xfrm flipV="1">
            <a:off x="3339177" y="3502259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直接箭头连接符 46">
            <a:extLst>
              <a:ext uri="{FF2B5EF4-FFF2-40B4-BE49-F238E27FC236}">
                <a16:creationId xmlns:a16="http://schemas.microsoft.com/office/drawing/2014/main" id="{E28B8F36-B39A-56AD-3D65-A32C70508F61}"/>
              </a:ext>
            </a:extLst>
          </p:cNvPr>
          <p:cNvCxnSpPr/>
          <p:nvPr/>
        </p:nvCxnSpPr>
        <p:spPr>
          <a:xfrm flipV="1">
            <a:off x="3330803" y="4156763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4" name="文本框 193">
            <a:extLst>
              <a:ext uri="{FF2B5EF4-FFF2-40B4-BE49-F238E27FC236}">
                <a16:creationId xmlns:a16="http://schemas.microsoft.com/office/drawing/2014/main" id="{BEEAD7D1-A3DA-AEEF-A635-ED1D7684F975}"/>
              </a:ext>
            </a:extLst>
          </p:cNvPr>
          <p:cNvSpPr txBox="1"/>
          <p:nvPr/>
        </p:nvSpPr>
        <p:spPr>
          <a:xfrm rot="5400000">
            <a:off x="3230998" y="3329967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C941F1AD-1977-3B7C-F836-3B7BE002A231}"/>
              </a:ext>
            </a:extLst>
          </p:cNvPr>
          <p:cNvSpPr/>
          <p:nvPr/>
        </p:nvSpPr>
        <p:spPr>
          <a:xfrm>
            <a:off x="1945252" y="3972097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5F437D96-BB25-6CCD-5E73-F6405BDDA9CC}"/>
              </a:ext>
            </a:extLst>
          </p:cNvPr>
          <p:cNvSpPr txBox="1"/>
          <p:nvPr/>
        </p:nvSpPr>
        <p:spPr>
          <a:xfrm>
            <a:off x="1273873" y="40027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0" name="矩形 199">
            <a:extLst>
              <a:ext uri="{FF2B5EF4-FFF2-40B4-BE49-F238E27FC236}">
                <a16:creationId xmlns:a16="http://schemas.microsoft.com/office/drawing/2014/main" id="{9BE503EF-5416-2070-9144-0953206036FB}"/>
              </a:ext>
            </a:extLst>
          </p:cNvPr>
          <p:cNvSpPr/>
          <p:nvPr/>
        </p:nvSpPr>
        <p:spPr>
          <a:xfrm>
            <a:off x="1945252" y="3322752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D3021C30-CC43-FEF9-79C0-0158C18AB01B}"/>
              </a:ext>
            </a:extLst>
          </p:cNvPr>
          <p:cNvSpPr txBox="1"/>
          <p:nvPr/>
        </p:nvSpPr>
        <p:spPr>
          <a:xfrm>
            <a:off x="1273873" y="33175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D57FC151-4171-EA51-FED1-F82E32A7198D}"/>
              </a:ext>
            </a:extLst>
          </p:cNvPr>
          <p:cNvSpPr/>
          <p:nvPr/>
        </p:nvSpPr>
        <p:spPr>
          <a:xfrm>
            <a:off x="1945252" y="2666660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D0471A95-FF1F-F269-2D28-29900A472F5B}"/>
              </a:ext>
            </a:extLst>
          </p:cNvPr>
          <p:cNvSpPr txBox="1"/>
          <p:nvPr/>
        </p:nvSpPr>
        <p:spPr>
          <a:xfrm>
            <a:off x="1273873" y="266666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188DECDE-035C-954F-F56D-DA40600584F0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15916593-1B84-3E90-C5D1-7173726D289B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31E69367-D23E-7D6E-EA74-49BA5778DAC3}"/>
              </a:ext>
            </a:extLst>
          </p:cNvPr>
          <p:cNvSpPr txBox="1"/>
          <p:nvPr/>
        </p:nvSpPr>
        <p:spPr>
          <a:xfrm>
            <a:off x="1680565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箭头: 右 2">
            <a:extLst>
              <a:ext uri="{FF2B5EF4-FFF2-40B4-BE49-F238E27FC236}">
                <a16:creationId xmlns:a16="http://schemas.microsoft.com/office/drawing/2014/main" id="{B6101561-9E1E-7C75-5693-A2BE846371C9}"/>
              </a:ext>
            </a:extLst>
          </p:cNvPr>
          <p:cNvSpPr/>
          <p:nvPr/>
        </p:nvSpPr>
        <p:spPr>
          <a:xfrm>
            <a:off x="9889967" y="3224568"/>
            <a:ext cx="170462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>
            <a:extLst>
              <a:ext uri="{FF2B5EF4-FFF2-40B4-BE49-F238E27FC236}">
                <a16:creationId xmlns:a16="http://schemas.microsoft.com/office/drawing/2014/main" id="{6840C35B-FBA2-C83A-00C5-A4EE094BA120}"/>
              </a:ext>
            </a:extLst>
          </p:cNvPr>
          <p:cNvSpPr txBox="1"/>
          <p:nvPr/>
        </p:nvSpPr>
        <p:spPr>
          <a:xfrm>
            <a:off x="8211127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4252F80C-063C-4B4A-6C08-A5E34963DD30}"/>
              </a:ext>
            </a:extLst>
          </p:cNvPr>
          <p:cNvSpPr/>
          <p:nvPr/>
        </p:nvSpPr>
        <p:spPr>
          <a:xfrm>
            <a:off x="7436661" y="2550216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D126432B-9152-750C-E2B8-805A2A4A2F01}"/>
              </a:ext>
            </a:extLst>
          </p:cNvPr>
          <p:cNvCxnSpPr>
            <a:cxnSpLocks/>
          </p:cNvCxnSpPr>
          <p:nvPr/>
        </p:nvCxnSpPr>
        <p:spPr>
          <a:xfrm flipV="1">
            <a:off x="8040216" y="3500512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2C057DBC-1B85-D91C-DF8D-520634671D1E}"/>
              </a:ext>
            </a:extLst>
          </p:cNvPr>
          <p:cNvSpPr txBox="1"/>
          <p:nvPr/>
        </p:nvSpPr>
        <p:spPr>
          <a:xfrm rot="5400000">
            <a:off x="6780854" y="3366095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箭头: 右 2">
            <a:extLst>
              <a:ext uri="{FF2B5EF4-FFF2-40B4-BE49-F238E27FC236}">
                <a16:creationId xmlns:a16="http://schemas.microsoft.com/office/drawing/2014/main" id="{B9A716C2-5721-791C-3D37-8E40C5E56588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1E3F38A-E509-68B9-31CD-50DE9D5D00E4}"/>
              </a:ext>
            </a:extLst>
          </p:cNvPr>
          <p:cNvGrpSpPr/>
          <p:nvPr/>
        </p:nvGrpSpPr>
        <p:grpSpPr>
          <a:xfrm>
            <a:off x="8428711" y="2666660"/>
            <a:ext cx="971802" cy="249162"/>
            <a:chOff x="8428711" y="2666660"/>
            <a:chExt cx="971802" cy="249162"/>
          </a:xfrm>
        </p:grpSpPr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B9029F5B-6000-57AE-F2AA-39BB9DE9BA37}"/>
                </a:ext>
              </a:extLst>
            </p:cNvPr>
            <p:cNvSpPr/>
            <p:nvPr/>
          </p:nvSpPr>
          <p:spPr>
            <a:xfrm>
              <a:off x="8428711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6B599BF9-75AA-5507-499D-481DBFEF212F}"/>
                </a:ext>
              </a:extLst>
            </p:cNvPr>
            <p:cNvSpPr/>
            <p:nvPr/>
          </p:nvSpPr>
          <p:spPr>
            <a:xfrm>
              <a:off x="8622647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矩形 220">
              <a:extLst>
                <a:ext uri="{FF2B5EF4-FFF2-40B4-BE49-F238E27FC236}">
                  <a16:creationId xmlns:a16="http://schemas.microsoft.com/office/drawing/2014/main" id="{124A83F6-C22B-BEFC-1151-24C2C5FDC192}"/>
                </a:ext>
              </a:extLst>
            </p:cNvPr>
            <p:cNvSpPr/>
            <p:nvPr/>
          </p:nvSpPr>
          <p:spPr>
            <a:xfrm>
              <a:off x="8816583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矩形 221">
              <a:extLst>
                <a:ext uri="{FF2B5EF4-FFF2-40B4-BE49-F238E27FC236}">
                  <a16:creationId xmlns:a16="http://schemas.microsoft.com/office/drawing/2014/main" id="{E039AB24-B0AC-E08A-84A6-896561AB90E3}"/>
                </a:ext>
              </a:extLst>
            </p:cNvPr>
            <p:cNvSpPr/>
            <p:nvPr/>
          </p:nvSpPr>
          <p:spPr>
            <a:xfrm>
              <a:off x="9010519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矩形 222">
              <a:extLst>
                <a:ext uri="{FF2B5EF4-FFF2-40B4-BE49-F238E27FC236}">
                  <a16:creationId xmlns:a16="http://schemas.microsoft.com/office/drawing/2014/main" id="{95EF306A-090C-A093-24AE-0B975E4201D4}"/>
                </a:ext>
              </a:extLst>
            </p:cNvPr>
            <p:cNvSpPr/>
            <p:nvPr/>
          </p:nvSpPr>
          <p:spPr>
            <a:xfrm>
              <a:off x="9204455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7" name="矩形 296">
            <a:extLst>
              <a:ext uri="{FF2B5EF4-FFF2-40B4-BE49-F238E27FC236}">
                <a16:creationId xmlns:a16="http://schemas.microsoft.com/office/drawing/2014/main" id="{EC982507-5DA6-B221-A613-1BA1EB73A7CF}"/>
              </a:ext>
            </a:extLst>
          </p:cNvPr>
          <p:cNvSpPr/>
          <p:nvPr/>
        </p:nvSpPr>
        <p:spPr>
          <a:xfrm>
            <a:off x="923259" y="5776897"/>
            <a:ext cx="196058" cy="2491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C072D9F4-95B4-3556-4E17-E60DA2C334DD}"/>
              </a:ext>
            </a:extLst>
          </p:cNvPr>
          <p:cNvSpPr/>
          <p:nvPr/>
        </p:nvSpPr>
        <p:spPr>
          <a:xfrm>
            <a:off x="1367432" y="5776897"/>
            <a:ext cx="196058" cy="2491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矩形 298">
            <a:extLst>
              <a:ext uri="{FF2B5EF4-FFF2-40B4-BE49-F238E27FC236}">
                <a16:creationId xmlns:a16="http://schemas.microsoft.com/office/drawing/2014/main" id="{D56B0DC6-826C-BF11-0726-C15D9C954F5B}"/>
              </a:ext>
            </a:extLst>
          </p:cNvPr>
          <p:cNvSpPr/>
          <p:nvPr/>
        </p:nvSpPr>
        <p:spPr>
          <a:xfrm>
            <a:off x="1811605" y="5776897"/>
            <a:ext cx="196058" cy="2491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文本框 303">
            <a:extLst>
              <a:ext uri="{FF2B5EF4-FFF2-40B4-BE49-F238E27FC236}">
                <a16:creationId xmlns:a16="http://schemas.microsoft.com/office/drawing/2014/main" id="{62B4A16B-13A7-CFD3-23E1-ACCDA255D640}"/>
              </a:ext>
            </a:extLst>
          </p:cNvPr>
          <p:cNvSpPr txBox="1"/>
          <p:nvPr/>
        </p:nvSpPr>
        <p:spPr>
          <a:xfrm>
            <a:off x="6231474" y="572048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5" name="矩形 304">
            <a:extLst>
              <a:ext uri="{FF2B5EF4-FFF2-40B4-BE49-F238E27FC236}">
                <a16:creationId xmlns:a16="http://schemas.microsoft.com/office/drawing/2014/main" id="{DCB6118E-F5B5-8B98-D5AE-6AADBAB9ABE6}"/>
              </a:ext>
            </a:extLst>
          </p:cNvPr>
          <p:cNvSpPr/>
          <p:nvPr/>
        </p:nvSpPr>
        <p:spPr>
          <a:xfrm>
            <a:off x="8962535" y="5776897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A4F56919-7CFC-0E1F-1A14-DDB34471383D}"/>
              </a:ext>
            </a:extLst>
          </p:cNvPr>
          <p:cNvSpPr txBox="1"/>
          <p:nvPr/>
        </p:nvSpPr>
        <p:spPr>
          <a:xfrm>
            <a:off x="8898369" y="572511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CCA37609-0C79-00B0-E09B-D7258AD0676D}"/>
              </a:ext>
            </a:extLst>
          </p:cNvPr>
          <p:cNvSpPr/>
          <p:nvPr/>
        </p:nvSpPr>
        <p:spPr>
          <a:xfrm>
            <a:off x="5046946" y="5776897"/>
            <a:ext cx="196058" cy="249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矩形 307">
            <a:extLst>
              <a:ext uri="{FF2B5EF4-FFF2-40B4-BE49-F238E27FC236}">
                <a16:creationId xmlns:a16="http://schemas.microsoft.com/office/drawing/2014/main" id="{E07469CA-196B-ABCC-7AF7-8882FBC1F124}"/>
              </a:ext>
            </a:extLst>
          </p:cNvPr>
          <p:cNvSpPr/>
          <p:nvPr/>
        </p:nvSpPr>
        <p:spPr>
          <a:xfrm>
            <a:off x="5491119" y="5776897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矩形 308">
            <a:extLst>
              <a:ext uri="{FF2B5EF4-FFF2-40B4-BE49-F238E27FC236}">
                <a16:creationId xmlns:a16="http://schemas.microsoft.com/office/drawing/2014/main" id="{6CA41DEC-8E2D-57AE-1755-ED4F4C10A1F3}"/>
              </a:ext>
            </a:extLst>
          </p:cNvPr>
          <p:cNvSpPr/>
          <p:nvPr/>
        </p:nvSpPr>
        <p:spPr>
          <a:xfrm>
            <a:off x="5935292" y="5776897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文本框 309">
            <a:extLst>
              <a:ext uri="{FF2B5EF4-FFF2-40B4-BE49-F238E27FC236}">
                <a16:creationId xmlns:a16="http://schemas.microsoft.com/office/drawing/2014/main" id="{5C2EEE9B-11F3-6429-028B-306531C749BE}"/>
              </a:ext>
            </a:extLst>
          </p:cNvPr>
          <p:cNvSpPr txBox="1"/>
          <p:nvPr/>
        </p:nvSpPr>
        <p:spPr>
          <a:xfrm>
            <a:off x="777276" y="1315680"/>
            <a:ext cx="792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in CBFC: </a:t>
            </a:r>
            <a:r>
              <a:rPr lang="en-US" altLang="zh-CN" b="1" i="1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r>
              <a:rPr lang="en-US" altLang="zh-CN" b="1" i="1" baseline="-25000" dirty="0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is active alone.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5" name="文本框 314">
            <a:extLst>
              <a:ext uri="{FF2B5EF4-FFF2-40B4-BE49-F238E27FC236}">
                <a16:creationId xmlns:a16="http://schemas.microsoft.com/office/drawing/2014/main" id="{6E960741-9053-A249-2238-AA9FACA40E8F}"/>
              </a:ext>
            </a:extLst>
          </p:cNvPr>
          <p:cNvSpPr txBox="1"/>
          <p:nvPr/>
        </p:nvSpPr>
        <p:spPr>
          <a:xfrm>
            <a:off x="2249507" y="5616389"/>
            <a:ext cx="218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DC9DF87-6C53-492F-E8D8-DCEC4022145B}"/>
              </a:ext>
            </a:extLst>
          </p:cNvPr>
          <p:cNvSpPr txBox="1"/>
          <p:nvPr/>
        </p:nvSpPr>
        <p:spPr>
          <a:xfrm>
            <a:off x="10013588" y="3346623"/>
            <a:ext cx="15377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egress port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C787B4C-275F-48E9-A6F1-742897E45E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15</a:t>
            </a:fld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FB1B58-713A-2657-44CE-0455A779C2D3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E423DEF-88FA-A001-D015-42C35F837BE5}"/>
              </a:ext>
            </a:extLst>
          </p:cNvPr>
          <p:cNvGrpSpPr/>
          <p:nvPr/>
        </p:nvGrpSpPr>
        <p:grpSpPr>
          <a:xfrm>
            <a:off x="8428711" y="4195828"/>
            <a:ext cx="971802" cy="249162"/>
            <a:chOff x="8428711" y="4195828"/>
            <a:chExt cx="971802" cy="249162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0302DBC-9822-136B-3205-D03A816435C5}"/>
                </a:ext>
              </a:extLst>
            </p:cNvPr>
            <p:cNvSpPr/>
            <p:nvPr/>
          </p:nvSpPr>
          <p:spPr>
            <a:xfrm>
              <a:off x="8428711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07B1BD0-117F-901E-C47F-002DBDD46DEB}"/>
                </a:ext>
              </a:extLst>
            </p:cNvPr>
            <p:cNvSpPr/>
            <p:nvPr/>
          </p:nvSpPr>
          <p:spPr>
            <a:xfrm>
              <a:off x="8622647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3D1EA6AB-A75C-66C0-9548-9A9A0F14F03B}"/>
                </a:ext>
              </a:extLst>
            </p:cNvPr>
            <p:cNvSpPr/>
            <p:nvPr/>
          </p:nvSpPr>
          <p:spPr>
            <a:xfrm>
              <a:off x="8816583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0A58063-94AD-E81B-D156-EDF3A87CD12F}"/>
                </a:ext>
              </a:extLst>
            </p:cNvPr>
            <p:cNvSpPr/>
            <p:nvPr/>
          </p:nvSpPr>
          <p:spPr>
            <a:xfrm>
              <a:off x="9010519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F339CB78-618A-E86E-C64D-90E1AB2CB413}"/>
                </a:ext>
              </a:extLst>
            </p:cNvPr>
            <p:cNvSpPr/>
            <p:nvPr/>
          </p:nvSpPr>
          <p:spPr>
            <a:xfrm>
              <a:off x="9204455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B8E0D68E-E838-63D3-23B5-47616F6774F1}"/>
              </a:ext>
            </a:extLst>
          </p:cNvPr>
          <p:cNvGrpSpPr/>
          <p:nvPr/>
        </p:nvGrpSpPr>
        <p:grpSpPr>
          <a:xfrm>
            <a:off x="8211127" y="2340515"/>
            <a:ext cx="1424873" cy="1898500"/>
            <a:chOff x="8211127" y="2340515"/>
            <a:chExt cx="1424873" cy="1898500"/>
          </a:xfrm>
        </p:grpSpPr>
        <p:sp>
          <p:nvSpPr>
            <p:cNvPr id="290" name="文本框 289">
              <a:extLst>
                <a:ext uri="{FF2B5EF4-FFF2-40B4-BE49-F238E27FC236}">
                  <a16:creationId xmlns:a16="http://schemas.microsoft.com/office/drawing/2014/main" id="{521166F7-AFFB-0720-FC36-8F1278EC0931}"/>
                </a:ext>
              </a:extLst>
            </p:cNvPr>
            <p:cNvSpPr txBox="1"/>
            <p:nvPr/>
          </p:nvSpPr>
          <p:spPr>
            <a:xfrm>
              <a:off x="8211127" y="2340515"/>
              <a:ext cx="14248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wasted!</a:t>
              </a:r>
              <a:endParaRPr lang="zh-CN" altLang="en-US" sz="200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3F8AEB1-F316-E697-10A3-DF244D2C1582}"/>
                </a:ext>
              </a:extLst>
            </p:cNvPr>
            <p:cNvSpPr txBox="1"/>
            <p:nvPr/>
          </p:nvSpPr>
          <p:spPr>
            <a:xfrm>
              <a:off x="8211127" y="3869683"/>
              <a:ext cx="14248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C00000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wasted!</a:t>
              </a:r>
              <a:endParaRPr lang="zh-CN" altLang="en-US" sz="200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4B73369D-23F9-8DEF-1C7A-1A1C728E5F28}"/>
              </a:ext>
            </a:extLst>
          </p:cNvPr>
          <p:cNvSpPr txBox="1"/>
          <p:nvPr/>
        </p:nvSpPr>
        <p:spPr>
          <a:xfrm>
            <a:off x="7014747" y="1448422"/>
            <a:ext cx="3895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per-VC buffer quota is </a:t>
            </a:r>
            <a:r>
              <a:rPr lang="en-US" altLang="zh-CN" sz="1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5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packets.</a:t>
            </a:r>
            <a:endParaRPr lang="zh-CN" altLang="en-US" b="1" dirty="0">
              <a:ln/>
              <a:solidFill>
                <a:srgbClr val="C00000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D5ED1D-41A4-87EA-1171-B57EC5BC0447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FAE77F7-7137-79B0-92AE-4CB8F20C9E06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F6D7426-23AD-AE10-01E5-9CC89092A488}"/>
              </a:ext>
            </a:extLst>
          </p:cNvPr>
          <p:cNvSpPr txBox="1"/>
          <p:nvPr/>
        </p:nvSpPr>
        <p:spPr>
          <a:xfrm>
            <a:off x="8680297" y="3678629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39EAC7B-8A26-4051-4D20-15BFF31ACB39}"/>
              </a:ext>
            </a:extLst>
          </p:cNvPr>
          <p:cNvSpPr txBox="1"/>
          <p:nvPr/>
        </p:nvSpPr>
        <p:spPr>
          <a:xfrm>
            <a:off x="86854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E24451A6-02AF-A4B6-66A0-A9A300855DAA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FC5C54C-C12E-C4A3-AFA3-6B6D10B6ECE3}"/>
              </a:ext>
            </a:extLst>
          </p:cNvPr>
          <p:cNvGrpSpPr/>
          <p:nvPr/>
        </p:nvGrpSpPr>
        <p:grpSpPr>
          <a:xfrm>
            <a:off x="2342471" y="3366381"/>
            <a:ext cx="945652" cy="288000"/>
            <a:chOff x="2342471" y="3366381"/>
            <a:chExt cx="945652" cy="288000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5E2301D-D20C-F274-4783-AA4BD39F4AD2}"/>
                </a:ext>
              </a:extLst>
            </p:cNvPr>
            <p:cNvSpPr/>
            <p:nvPr/>
          </p:nvSpPr>
          <p:spPr>
            <a:xfrm>
              <a:off x="3000123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4BD4693-B1D0-89A6-7B77-810B5E946A50}"/>
                </a:ext>
              </a:extLst>
            </p:cNvPr>
            <p:cNvSpPr/>
            <p:nvPr/>
          </p:nvSpPr>
          <p:spPr>
            <a:xfrm>
              <a:off x="2342471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40580C72-0752-2419-232C-8BDE393E49EC}"/>
                </a:ext>
              </a:extLst>
            </p:cNvPr>
            <p:cNvSpPr/>
            <p:nvPr/>
          </p:nvSpPr>
          <p:spPr>
            <a:xfrm>
              <a:off x="2671297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022793C-C9B4-BD03-4760-38DFB15DBB89}"/>
              </a:ext>
            </a:extLst>
          </p:cNvPr>
          <p:cNvGrpSpPr/>
          <p:nvPr/>
        </p:nvGrpSpPr>
        <p:grpSpPr>
          <a:xfrm>
            <a:off x="8428711" y="3382836"/>
            <a:ext cx="971802" cy="249162"/>
            <a:chOff x="8428711" y="4195828"/>
            <a:chExt cx="971802" cy="249162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B18065A-E0DE-C1ED-CBED-28E84B67142B}"/>
                </a:ext>
              </a:extLst>
            </p:cNvPr>
            <p:cNvSpPr/>
            <p:nvPr/>
          </p:nvSpPr>
          <p:spPr>
            <a:xfrm>
              <a:off x="8428711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F9A613FD-E23B-F726-29C2-E89D981F98D3}"/>
                </a:ext>
              </a:extLst>
            </p:cNvPr>
            <p:cNvSpPr/>
            <p:nvPr/>
          </p:nvSpPr>
          <p:spPr>
            <a:xfrm>
              <a:off x="8622647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3A525ADD-75EC-1760-B797-0FB7596911EC}"/>
                </a:ext>
              </a:extLst>
            </p:cNvPr>
            <p:cNvSpPr/>
            <p:nvPr/>
          </p:nvSpPr>
          <p:spPr>
            <a:xfrm>
              <a:off x="8816583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67B82B5C-7B4C-C49F-A4FA-E9C0ABE4A783}"/>
                </a:ext>
              </a:extLst>
            </p:cNvPr>
            <p:cNvSpPr/>
            <p:nvPr/>
          </p:nvSpPr>
          <p:spPr>
            <a:xfrm>
              <a:off x="9010519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78BFF65A-7EC6-F6D4-9F80-2322275099F2}"/>
                </a:ext>
              </a:extLst>
            </p:cNvPr>
            <p:cNvSpPr/>
            <p:nvPr/>
          </p:nvSpPr>
          <p:spPr>
            <a:xfrm>
              <a:off x="9204455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6022E85-2B6B-E6E0-5582-1284F4D69016}"/>
              </a:ext>
            </a:extLst>
          </p:cNvPr>
          <p:cNvGrpSpPr/>
          <p:nvPr/>
        </p:nvGrpSpPr>
        <p:grpSpPr>
          <a:xfrm>
            <a:off x="8433852" y="3376725"/>
            <a:ext cx="971802" cy="249162"/>
            <a:chOff x="8433852" y="3376725"/>
            <a:chExt cx="971802" cy="249162"/>
          </a:xfrm>
        </p:grpSpPr>
        <p:sp>
          <p:nvSpPr>
            <p:cNvPr id="233" name="矩形 232">
              <a:extLst>
                <a:ext uri="{FF2B5EF4-FFF2-40B4-BE49-F238E27FC236}">
                  <a16:creationId xmlns:a16="http://schemas.microsoft.com/office/drawing/2014/main" id="{A09A021D-D7A6-B9B6-D6A4-050F56E069B6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35CB196B-ACAB-7827-3891-CFDD5F162882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4A35424F-970F-EC17-A851-57D8371CDBD2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DD807B8B-1EA0-051D-4640-3BEB83DE745D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150D855C-034C-57E6-E533-3AF7AAE38675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54E4903B-1CF4-D9D0-9E04-AE734B6E7A8E}"/>
              </a:ext>
            </a:extLst>
          </p:cNvPr>
          <p:cNvGrpSpPr/>
          <p:nvPr/>
        </p:nvGrpSpPr>
        <p:grpSpPr>
          <a:xfrm>
            <a:off x="4962870" y="3837929"/>
            <a:ext cx="1547670" cy="1203482"/>
            <a:chOff x="4962870" y="3837929"/>
            <a:chExt cx="1547670" cy="1203482"/>
          </a:xfrm>
        </p:grpSpPr>
        <p:sp>
          <p:nvSpPr>
            <p:cNvPr id="216" name="箭头: 右 2">
              <a:extLst>
                <a:ext uri="{FF2B5EF4-FFF2-40B4-BE49-F238E27FC236}">
                  <a16:creationId xmlns:a16="http://schemas.microsoft.com/office/drawing/2014/main" id="{AC9DAD9A-009B-16DB-C71C-C6427CABC8E5}"/>
                </a:ext>
              </a:extLst>
            </p:cNvPr>
            <p:cNvSpPr/>
            <p:nvPr/>
          </p:nvSpPr>
          <p:spPr>
            <a:xfrm>
              <a:off x="5231904" y="3837929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CFE2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B50945FF-9E21-0D8E-1A16-B8D7761F440A}"/>
                    </a:ext>
                  </a:extLst>
                </p:cNvPr>
                <p:cNvSpPr txBox="1"/>
                <p:nvPr/>
              </p:nvSpPr>
              <p:spPr>
                <a:xfrm>
                  <a:off x="4962870" y="4301272"/>
                  <a:ext cx="1547670" cy="7401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</m:ctrlPr>
                        </m:fPr>
                        <m:num>
                          <m: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b="1" spc="0" baseline="0" dirty="0">
                      <a:ln/>
                      <a:solidFill>
                        <a:srgbClr val="548235"/>
                      </a:solidFill>
                      <a:latin typeface="Arial" panose="020B0604020202020204" pitchFamily="34" charset="0"/>
                      <a:ea typeface="微软雅黑"/>
                      <a:cs typeface="Arial" panose="020B0604020202020204" pitchFamily="34" charset="0"/>
                      <a:sym typeface="微软雅黑"/>
                      <a:rtl val="0"/>
                    </a:rPr>
                    <a:t> line-rate</a:t>
                  </a:r>
                  <a:endParaRPr lang="zh-CN" altLang="en-US" sz="2000" baseline="30000" dirty="0">
                    <a:solidFill>
                      <a:srgbClr val="54823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B50945FF-9E21-0D8E-1A16-B8D7761F44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2870" y="4301272"/>
                  <a:ext cx="1547670" cy="74013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直接箭头连接符 596">
            <a:extLst>
              <a:ext uri="{FF2B5EF4-FFF2-40B4-BE49-F238E27FC236}">
                <a16:creationId xmlns:a16="http://schemas.microsoft.com/office/drawing/2014/main" id="{3FDBC8B3-FE15-479F-EE7C-FAC5E1E27821}"/>
              </a:ext>
            </a:extLst>
          </p:cNvPr>
          <p:cNvCxnSpPr>
            <a:cxnSpLocks/>
          </p:cNvCxnSpPr>
          <p:nvPr/>
        </p:nvCxnSpPr>
        <p:spPr>
          <a:xfrm flipV="1">
            <a:off x="8040216" y="2791241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96">
            <a:extLst>
              <a:ext uri="{FF2B5EF4-FFF2-40B4-BE49-F238E27FC236}">
                <a16:creationId xmlns:a16="http://schemas.microsoft.com/office/drawing/2014/main" id="{B0ADBC50-A570-9626-E906-A73C59B0BF49}"/>
              </a:ext>
            </a:extLst>
          </p:cNvPr>
          <p:cNvCxnSpPr>
            <a:cxnSpLocks/>
          </p:cNvCxnSpPr>
          <p:nvPr/>
        </p:nvCxnSpPr>
        <p:spPr>
          <a:xfrm flipV="1">
            <a:off x="8040216" y="4320408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AF2B645-5520-B7DF-AA5C-3C6E97A7F13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092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29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2B79-4ACD-F396-CA89-ECED833B4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C33058F6-FBAE-95B9-E539-AA8B0F49AE39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CEF7F2C6-48C4-C90A-F588-07B8DD8630A0}"/>
              </a:ext>
            </a:extLst>
          </p:cNvPr>
          <p:cNvSpPr/>
          <p:nvPr/>
        </p:nvSpPr>
        <p:spPr>
          <a:xfrm>
            <a:off x="6960097" y="2213086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矩形: 圆角 49">
            <a:extLst>
              <a:ext uri="{FF2B5EF4-FFF2-40B4-BE49-F238E27FC236}">
                <a16:creationId xmlns:a16="http://schemas.microsoft.com/office/drawing/2014/main" id="{D7067FA2-F98C-72C8-0775-EAB9F093F082}"/>
              </a:ext>
            </a:extLst>
          </p:cNvPr>
          <p:cNvSpPr/>
          <p:nvPr/>
        </p:nvSpPr>
        <p:spPr>
          <a:xfrm>
            <a:off x="959749" y="2216377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梯形 188">
            <a:extLst>
              <a:ext uri="{FF2B5EF4-FFF2-40B4-BE49-F238E27FC236}">
                <a16:creationId xmlns:a16="http://schemas.microsoft.com/office/drawing/2014/main" id="{6D3DE948-85D8-297A-F65B-9E6D6901E9EF}"/>
              </a:ext>
            </a:extLst>
          </p:cNvPr>
          <p:cNvSpPr/>
          <p:nvPr/>
        </p:nvSpPr>
        <p:spPr>
          <a:xfrm rot="5400000">
            <a:off x="3049982" y="3230476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0" name="直接箭头连接符 43">
            <a:extLst>
              <a:ext uri="{FF2B5EF4-FFF2-40B4-BE49-F238E27FC236}">
                <a16:creationId xmlns:a16="http://schemas.microsoft.com/office/drawing/2014/main" id="{FEC59D5B-1506-BD2B-B300-A6C0620D6442}"/>
              </a:ext>
            </a:extLst>
          </p:cNvPr>
          <p:cNvCxnSpPr>
            <a:cxnSpLocks/>
          </p:cNvCxnSpPr>
          <p:nvPr/>
        </p:nvCxnSpPr>
        <p:spPr>
          <a:xfrm flipV="1">
            <a:off x="3340709" y="2851326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1" name="直接箭头连接符 44">
            <a:extLst>
              <a:ext uri="{FF2B5EF4-FFF2-40B4-BE49-F238E27FC236}">
                <a16:creationId xmlns:a16="http://schemas.microsoft.com/office/drawing/2014/main" id="{261F7D19-3672-2ECD-FDF1-149914AE7961}"/>
              </a:ext>
            </a:extLst>
          </p:cNvPr>
          <p:cNvCxnSpPr/>
          <p:nvPr/>
        </p:nvCxnSpPr>
        <p:spPr>
          <a:xfrm flipV="1">
            <a:off x="3339177" y="3502259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直接箭头连接符 46">
            <a:extLst>
              <a:ext uri="{FF2B5EF4-FFF2-40B4-BE49-F238E27FC236}">
                <a16:creationId xmlns:a16="http://schemas.microsoft.com/office/drawing/2014/main" id="{3A7145DE-D521-467D-8E6B-E79289E66BA4}"/>
              </a:ext>
            </a:extLst>
          </p:cNvPr>
          <p:cNvCxnSpPr/>
          <p:nvPr/>
        </p:nvCxnSpPr>
        <p:spPr>
          <a:xfrm flipV="1">
            <a:off x="3330803" y="4156763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4" name="文本框 193">
            <a:extLst>
              <a:ext uri="{FF2B5EF4-FFF2-40B4-BE49-F238E27FC236}">
                <a16:creationId xmlns:a16="http://schemas.microsoft.com/office/drawing/2014/main" id="{F4C48288-2464-1730-A68D-AB30598DF1AF}"/>
              </a:ext>
            </a:extLst>
          </p:cNvPr>
          <p:cNvSpPr txBox="1"/>
          <p:nvPr/>
        </p:nvSpPr>
        <p:spPr>
          <a:xfrm rot="5400000">
            <a:off x="3230998" y="3329967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2BBC4D24-4881-E936-8A78-498B14F402AC}"/>
              </a:ext>
            </a:extLst>
          </p:cNvPr>
          <p:cNvSpPr/>
          <p:nvPr/>
        </p:nvSpPr>
        <p:spPr>
          <a:xfrm>
            <a:off x="1945252" y="3972097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52714C25-48D6-8652-B0EB-A709698A45E5}"/>
              </a:ext>
            </a:extLst>
          </p:cNvPr>
          <p:cNvSpPr txBox="1"/>
          <p:nvPr/>
        </p:nvSpPr>
        <p:spPr>
          <a:xfrm>
            <a:off x="1273873" y="40027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0" name="矩形 199">
            <a:extLst>
              <a:ext uri="{FF2B5EF4-FFF2-40B4-BE49-F238E27FC236}">
                <a16:creationId xmlns:a16="http://schemas.microsoft.com/office/drawing/2014/main" id="{18C7C4DC-48C4-F624-C215-C278C6DCAF3E}"/>
              </a:ext>
            </a:extLst>
          </p:cNvPr>
          <p:cNvSpPr/>
          <p:nvPr/>
        </p:nvSpPr>
        <p:spPr>
          <a:xfrm>
            <a:off x="1945252" y="3322752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C2466558-BEAB-DDAC-CF56-155C25B047F8}"/>
              </a:ext>
            </a:extLst>
          </p:cNvPr>
          <p:cNvSpPr txBox="1"/>
          <p:nvPr/>
        </p:nvSpPr>
        <p:spPr>
          <a:xfrm>
            <a:off x="1273873" y="33175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D43DDC73-320C-55B4-CD38-803B07BFB542}"/>
              </a:ext>
            </a:extLst>
          </p:cNvPr>
          <p:cNvSpPr/>
          <p:nvPr/>
        </p:nvSpPr>
        <p:spPr>
          <a:xfrm>
            <a:off x="1945252" y="2666660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91C6947A-A000-1D32-788E-9728335D703B}"/>
              </a:ext>
            </a:extLst>
          </p:cNvPr>
          <p:cNvSpPr txBox="1"/>
          <p:nvPr/>
        </p:nvSpPr>
        <p:spPr>
          <a:xfrm>
            <a:off x="1273873" y="266666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3B5D002F-1962-ACA9-8294-958CB3D8F326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95D8432E-89DD-322D-0C03-0A02A6614851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DB8D6452-FA82-52CE-85F5-86AB714C9BD8}"/>
              </a:ext>
            </a:extLst>
          </p:cNvPr>
          <p:cNvSpPr txBox="1"/>
          <p:nvPr/>
        </p:nvSpPr>
        <p:spPr>
          <a:xfrm>
            <a:off x="1680565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箭头: 右 2">
            <a:extLst>
              <a:ext uri="{FF2B5EF4-FFF2-40B4-BE49-F238E27FC236}">
                <a16:creationId xmlns:a16="http://schemas.microsoft.com/office/drawing/2014/main" id="{E27F740A-DDDD-F2E4-4091-A70FD95382E9}"/>
              </a:ext>
            </a:extLst>
          </p:cNvPr>
          <p:cNvSpPr/>
          <p:nvPr/>
        </p:nvSpPr>
        <p:spPr>
          <a:xfrm>
            <a:off x="9889967" y="3224568"/>
            <a:ext cx="170462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>
            <a:extLst>
              <a:ext uri="{FF2B5EF4-FFF2-40B4-BE49-F238E27FC236}">
                <a16:creationId xmlns:a16="http://schemas.microsoft.com/office/drawing/2014/main" id="{2680FC13-9D84-88CE-4230-C736F5915372}"/>
              </a:ext>
            </a:extLst>
          </p:cNvPr>
          <p:cNvSpPr txBox="1"/>
          <p:nvPr/>
        </p:nvSpPr>
        <p:spPr>
          <a:xfrm>
            <a:off x="8211127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0FCA5609-C888-40F9-F333-D970DB51ECE4}"/>
              </a:ext>
            </a:extLst>
          </p:cNvPr>
          <p:cNvSpPr/>
          <p:nvPr/>
        </p:nvSpPr>
        <p:spPr>
          <a:xfrm>
            <a:off x="7436661" y="2550216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25D6F30B-2D04-B1E9-1361-E9DF6C973E49}"/>
              </a:ext>
            </a:extLst>
          </p:cNvPr>
          <p:cNvCxnSpPr>
            <a:cxnSpLocks/>
          </p:cNvCxnSpPr>
          <p:nvPr/>
        </p:nvCxnSpPr>
        <p:spPr>
          <a:xfrm flipV="1">
            <a:off x="8040216" y="3500512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F69D1389-E124-21A5-6DDC-8BF4987B31B3}"/>
              </a:ext>
            </a:extLst>
          </p:cNvPr>
          <p:cNvSpPr txBox="1"/>
          <p:nvPr/>
        </p:nvSpPr>
        <p:spPr>
          <a:xfrm rot="5400000">
            <a:off x="6780854" y="3366095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箭头: 右 2">
            <a:extLst>
              <a:ext uri="{FF2B5EF4-FFF2-40B4-BE49-F238E27FC236}">
                <a16:creationId xmlns:a16="http://schemas.microsoft.com/office/drawing/2014/main" id="{F724DD2F-B432-D1FB-D307-0A680C826FC6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BD4C25D9-25AF-8C85-FCF7-79D0295202D3}"/>
              </a:ext>
            </a:extLst>
          </p:cNvPr>
          <p:cNvGrpSpPr/>
          <p:nvPr/>
        </p:nvGrpSpPr>
        <p:grpSpPr>
          <a:xfrm>
            <a:off x="8428711" y="2666660"/>
            <a:ext cx="971802" cy="249162"/>
            <a:chOff x="8428711" y="2666660"/>
            <a:chExt cx="971802" cy="249162"/>
          </a:xfrm>
        </p:grpSpPr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FE39D9FE-4C69-9231-6F97-0077A27EB3C7}"/>
                </a:ext>
              </a:extLst>
            </p:cNvPr>
            <p:cNvSpPr/>
            <p:nvPr/>
          </p:nvSpPr>
          <p:spPr>
            <a:xfrm>
              <a:off x="8428711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65D84BA8-2478-B18E-F267-1BC0D6D51984}"/>
                </a:ext>
              </a:extLst>
            </p:cNvPr>
            <p:cNvSpPr/>
            <p:nvPr/>
          </p:nvSpPr>
          <p:spPr>
            <a:xfrm>
              <a:off x="8622647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矩形 220">
              <a:extLst>
                <a:ext uri="{FF2B5EF4-FFF2-40B4-BE49-F238E27FC236}">
                  <a16:creationId xmlns:a16="http://schemas.microsoft.com/office/drawing/2014/main" id="{C3BA2D41-9A6D-CED3-29FA-0B8A54921BCA}"/>
                </a:ext>
              </a:extLst>
            </p:cNvPr>
            <p:cNvSpPr/>
            <p:nvPr/>
          </p:nvSpPr>
          <p:spPr>
            <a:xfrm>
              <a:off x="8816583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矩形 221">
              <a:extLst>
                <a:ext uri="{FF2B5EF4-FFF2-40B4-BE49-F238E27FC236}">
                  <a16:creationId xmlns:a16="http://schemas.microsoft.com/office/drawing/2014/main" id="{1A701D1C-63B2-F387-7FE3-30447BE002C8}"/>
                </a:ext>
              </a:extLst>
            </p:cNvPr>
            <p:cNvSpPr/>
            <p:nvPr/>
          </p:nvSpPr>
          <p:spPr>
            <a:xfrm>
              <a:off x="9010519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矩形 222">
              <a:extLst>
                <a:ext uri="{FF2B5EF4-FFF2-40B4-BE49-F238E27FC236}">
                  <a16:creationId xmlns:a16="http://schemas.microsoft.com/office/drawing/2014/main" id="{98A80832-18CE-4A8B-3749-EC832837A5D5}"/>
                </a:ext>
              </a:extLst>
            </p:cNvPr>
            <p:cNvSpPr/>
            <p:nvPr/>
          </p:nvSpPr>
          <p:spPr>
            <a:xfrm>
              <a:off x="9204455" y="2666660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7" name="矩形 296">
            <a:extLst>
              <a:ext uri="{FF2B5EF4-FFF2-40B4-BE49-F238E27FC236}">
                <a16:creationId xmlns:a16="http://schemas.microsoft.com/office/drawing/2014/main" id="{9B232C65-2909-3DAA-1B52-C26293F419A0}"/>
              </a:ext>
            </a:extLst>
          </p:cNvPr>
          <p:cNvSpPr/>
          <p:nvPr/>
        </p:nvSpPr>
        <p:spPr>
          <a:xfrm>
            <a:off x="923259" y="5776897"/>
            <a:ext cx="196058" cy="2491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BD7E5396-0497-7966-8C21-EBEFECD6C268}"/>
              </a:ext>
            </a:extLst>
          </p:cNvPr>
          <p:cNvSpPr/>
          <p:nvPr/>
        </p:nvSpPr>
        <p:spPr>
          <a:xfrm>
            <a:off x="1367432" y="5776897"/>
            <a:ext cx="196058" cy="2491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矩形 298">
            <a:extLst>
              <a:ext uri="{FF2B5EF4-FFF2-40B4-BE49-F238E27FC236}">
                <a16:creationId xmlns:a16="http://schemas.microsoft.com/office/drawing/2014/main" id="{55169C46-B4DE-A381-4B38-BE5B81003A22}"/>
              </a:ext>
            </a:extLst>
          </p:cNvPr>
          <p:cNvSpPr/>
          <p:nvPr/>
        </p:nvSpPr>
        <p:spPr>
          <a:xfrm>
            <a:off x="1811605" y="5776897"/>
            <a:ext cx="196058" cy="2491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文本框 303">
            <a:extLst>
              <a:ext uri="{FF2B5EF4-FFF2-40B4-BE49-F238E27FC236}">
                <a16:creationId xmlns:a16="http://schemas.microsoft.com/office/drawing/2014/main" id="{B6AF75A0-1561-A0F1-DD7E-FE45E6192085}"/>
              </a:ext>
            </a:extLst>
          </p:cNvPr>
          <p:cNvSpPr txBox="1"/>
          <p:nvPr/>
        </p:nvSpPr>
        <p:spPr>
          <a:xfrm>
            <a:off x="6231474" y="572048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5" name="矩形 304">
            <a:extLst>
              <a:ext uri="{FF2B5EF4-FFF2-40B4-BE49-F238E27FC236}">
                <a16:creationId xmlns:a16="http://schemas.microsoft.com/office/drawing/2014/main" id="{D05A6846-ECA3-E513-8C1F-6BB18B4B236E}"/>
              </a:ext>
            </a:extLst>
          </p:cNvPr>
          <p:cNvSpPr/>
          <p:nvPr/>
        </p:nvSpPr>
        <p:spPr>
          <a:xfrm>
            <a:off x="8962535" y="5776897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D4E06170-CFEE-D1CB-585C-A1A6ABC11A69}"/>
              </a:ext>
            </a:extLst>
          </p:cNvPr>
          <p:cNvSpPr txBox="1"/>
          <p:nvPr/>
        </p:nvSpPr>
        <p:spPr>
          <a:xfrm>
            <a:off x="8898369" y="572511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0609F202-DD22-0C64-6036-438C5BE39DF3}"/>
              </a:ext>
            </a:extLst>
          </p:cNvPr>
          <p:cNvSpPr/>
          <p:nvPr/>
        </p:nvSpPr>
        <p:spPr>
          <a:xfrm>
            <a:off x="5046946" y="5776897"/>
            <a:ext cx="196058" cy="249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矩形 307">
            <a:extLst>
              <a:ext uri="{FF2B5EF4-FFF2-40B4-BE49-F238E27FC236}">
                <a16:creationId xmlns:a16="http://schemas.microsoft.com/office/drawing/2014/main" id="{D9281141-22F9-811F-1486-8A5C5E3E7A18}"/>
              </a:ext>
            </a:extLst>
          </p:cNvPr>
          <p:cNvSpPr/>
          <p:nvPr/>
        </p:nvSpPr>
        <p:spPr>
          <a:xfrm>
            <a:off x="5491119" y="5776897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矩形 308">
            <a:extLst>
              <a:ext uri="{FF2B5EF4-FFF2-40B4-BE49-F238E27FC236}">
                <a16:creationId xmlns:a16="http://schemas.microsoft.com/office/drawing/2014/main" id="{72946B93-F5EE-8007-8491-99082DBC7ED8}"/>
              </a:ext>
            </a:extLst>
          </p:cNvPr>
          <p:cNvSpPr/>
          <p:nvPr/>
        </p:nvSpPr>
        <p:spPr>
          <a:xfrm>
            <a:off x="5935292" y="5776897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文本框 309">
            <a:extLst>
              <a:ext uri="{FF2B5EF4-FFF2-40B4-BE49-F238E27FC236}">
                <a16:creationId xmlns:a16="http://schemas.microsoft.com/office/drawing/2014/main" id="{981FFCA2-FFEF-AC99-FC9F-10A59231419E}"/>
              </a:ext>
            </a:extLst>
          </p:cNvPr>
          <p:cNvSpPr txBox="1"/>
          <p:nvPr/>
        </p:nvSpPr>
        <p:spPr>
          <a:xfrm>
            <a:off x="777276" y="1315680"/>
            <a:ext cx="792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in CBFC: </a:t>
            </a:r>
            <a:r>
              <a:rPr lang="en-US" altLang="zh-CN" b="1" i="1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r>
              <a:rPr lang="en-US" altLang="zh-CN" b="1" i="1" baseline="-25000" dirty="0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is active alone.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5" name="文本框 314">
            <a:extLst>
              <a:ext uri="{FF2B5EF4-FFF2-40B4-BE49-F238E27FC236}">
                <a16:creationId xmlns:a16="http://schemas.microsoft.com/office/drawing/2014/main" id="{BF64817B-471F-E525-DAD9-F036B3DDFE08}"/>
              </a:ext>
            </a:extLst>
          </p:cNvPr>
          <p:cNvSpPr txBox="1"/>
          <p:nvPr/>
        </p:nvSpPr>
        <p:spPr>
          <a:xfrm>
            <a:off x="2249507" y="5616389"/>
            <a:ext cx="218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9AFFACD-6C26-1E58-F970-DCD52E9FB835}"/>
              </a:ext>
            </a:extLst>
          </p:cNvPr>
          <p:cNvSpPr txBox="1"/>
          <p:nvPr/>
        </p:nvSpPr>
        <p:spPr>
          <a:xfrm>
            <a:off x="10013588" y="3346623"/>
            <a:ext cx="15377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egress port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E374628-2EEE-905A-7705-3A97421A18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16</a:t>
            </a:fld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039C570-5655-25CD-C894-D15AC42BF98F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92E9F468-4964-3559-F0FC-BFFF6619CFB5}"/>
              </a:ext>
            </a:extLst>
          </p:cNvPr>
          <p:cNvGrpSpPr/>
          <p:nvPr/>
        </p:nvGrpSpPr>
        <p:grpSpPr>
          <a:xfrm>
            <a:off x="8428711" y="4195828"/>
            <a:ext cx="971802" cy="249162"/>
            <a:chOff x="8428711" y="4195828"/>
            <a:chExt cx="971802" cy="249162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C0390DA-37F5-F1A2-5CA2-A7B1DB551A94}"/>
                </a:ext>
              </a:extLst>
            </p:cNvPr>
            <p:cNvSpPr/>
            <p:nvPr/>
          </p:nvSpPr>
          <p:spPr>
            <a:xfrm>
              <a:off x="8428711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E7E0FAA-8030-E1C9-A5F2-689FEEAF83F9}"/>
                </a:ext>
              </a:extLst>
            </p:cNvPr>
            <p:cNvSpPr/>
            <p:nvPr/>
          </p:nvSpPr>
          <p:spPr>
            <a:xfrm>
              <a:off x="8622647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F40234D-1FAF-DADE-AB5D-C4D1CC4B1833}"/>
                </a:ext>
              </a:extLst>
            </p:cNvPr>
            <p:cNvSpPr/>
            <p:nvPr/>
          </p:nvSpPr>
          <p:spPr>
            <a:xfrm>
              <a:off x="8816583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167DEB8-726F-806E-A919-661EAC532AB3}"/>
                </a:ext>
              </a:extLst>
            </p:cNvPr>
            <p:cNvSpPr/>
            <p:nvPr/>
          </p:nvSpPr>
          <p:spPr>
            <a:xfrm>
              <a:off x="9010519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C2B6296-14A5-2814-1483-A8D977D6173A}"/>
                </a:ext>
              </a:extLst>
            </p:cNvPr>
            <p:cNvSpPr/>
            <p:nvPr/>
          </p:nvSpPr>
          <p:spPr>
            <a:xfrm>
              <a:off x="9204455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DACA52E7-9A39-82BE-6160-503D106593CA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080EEE1-055E-3D8D-09DB-7DAE35DC630B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9977A02C-B382-8052-6E9A-9F058B2BACA6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334DDA22-6A8F-43A7-DE7E-D604789F8E1E}"/>
              </a:ext>
            </a:extLst>
          </p:cNvPr>
          <p:cNvGrpSpPr/>
          <p:nvPr/>
        </p:nvGrpSpPr>
        <p:grpSpPr>
          <a:xfrm>
            <a:off x="2342471" y="3366381"/>
            <a:ext cx="945652" cy="288000"/>
            <a:chOff x="2342471" y="3366381"/>
            <a:chExt cx="945652" cy="288000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0CCE23F-84BD-8F02-D23A-B7C8AE323C24}"/>
                </a:ext>
              </a:extLst>
            </p:cNvPr>
            <p:cNvSpPr/>
            <p:nvPr/>
          </p:nvSpPr>
          <p:spPr>
            <a:xfrm>
              <a:off x="3000123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DCED5EE1-449C-127A-DB64-C2B743AFC138}"/>
                </a:ext>
              </a:extLst>
            </p:cNvPr>
            <p:cNvSpPr/>
            <p:nvPr/>
          </p:nvSpPr>
          <p:spPr>
            <a:xfrm>
              <a:off x="2342471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81AC7051-453A-F04F-4273-31EA07346B3A}"/>
                </a:ext>
              </a:extLst>
            </p:cNvPr>
            <p:cNvSpPr/>
            <p:nvPr/>
          </p:nvSpPr>
          <p:spPr>
            <a:xfrm>
              <a:off x="2671297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E669A87-45D5-B6E3-5AEC-F5752754AEAE}"/>
              </a:ext>
            </a:extLst>
          </p:cNvPr>
          <p:cNvGrpSpPr/>
          <p:nvPr/>
        </p:nvGrpSpPr>
        <p:grpSpPr>
          <a:xfrm>
            <a:off x="8428711" y="3382836"/>
            <a:ext cx="971802" cy="249162"/>
            <a:chOff x="8428711" y="4195828"/>
            <a:chExt cx="971802" cy="249162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DA79797F-CA11-B688-0883-9341B65DECCC}"/>
                </a:ext>
              </a:extLst>
            </p:cNvPr>
            <p:cNvSpPr/>
            <p:nvPr/>
          </p:nvSpPr>
          <p:spPr>
            <a:xfrm>
              <a:off x="8428711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9AA14623-9630-0B44-77AE-387B76F259BE}"/>
                </a:ext>
              </a:extLst>
            </p:cNvPr>
            <p:cNvSpPr/>
            <p:nvPr/>
          </p:nvSpPr>
          <p:spPr>
            <a:xfrm>
              <a:off x="8622647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5811EE80-D0E5-43CF-FCB0-DE3AD8317904}"/>
                </a:ext>
              </a:extLst>
            </p:cNvPr>
            <p:cNvSpPr/>
            <p:nvPr/>
          </p:nvSpPr>
          <p:spPr>
            <a:xfrm>
              <a:off x="8816583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1313FB93-B687-0544-A1E4-786819AE837C}"/>
                </a:ext>
              </a:extLst>
            </p:cNvPr>
            <p:cNvSpPr/>
            <p:nvPr/>
          </p:nvSpPr>
          <p:spPr>
            <a:xfrm>
              <a:off x="9010519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58F24D7B-99E8-1284-1299-D1BC9A3F3147}"/>
                </a:ext>
              </a:extLst>
            </p:cNvPr>
            <p:cNvSpPr/>
            <p:nvPr/>
          </p:nvSpPr>
          <p:spPr>
            <a:xfrm>
              <a:off x="9204455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FC3D25E-8367-0B23-B804-629E339D1BA0}"/>
              </a:ext>
            </a:extLst>
          </p:cNvPr>
          <p:cNvGrpSpPr/>
          <p:nvPr/>
        </p:nvGrpSpPr>
        <p:grpSpPr>
          <a:xfrm>
            <a:off x="8433852" y="3376725"/>
            <a:ext cx="971802" cy="249162"/>
            <a:chOff x="8433852" y="3376725"/>
            <a:chExt cx="971802" cy="249162"/>
          </a:xfrm>
        </p:grpSpPr>
        <p:sp>
          <p:nvSpPr>
            <p:cNvPr id="233" name="矩形 232">
              <a:extLst>
                <a:ext uri="{FF2B5EF4-FFF2-40B4-BE49-F238E27FC236}">
                  <a16:creationId xmlns:a16="http://schemas.microsoft.com/office/drawing/2014/main" id="{7BE5EC4D-43E1-8D8D-7FBA-5F8EBF9573F3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969402FF-DC1F-B838-1896-05BF1ABEB9C1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0E620FEA-02A0-8C8D-9FE3-5CF0D80DA7CC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F471308B-D131-820D-0B15-E6EC6DCC2277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732D14B3-6EF3-CD82-3A8F-7EAE0BE7F557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789E83E7-6D5D-4CF9-1349-4810987A1F6B}"/>
              </a:ext>
            </a:extLst>
          </p:cNvPr>
          <p:cNvGrpSpPr/>
          <p:nvPr/>
        </p:nvGrpSpPr>
        <p:grpSpPr>
          <a:xfrm>
            <a:off x="4962870" y="3837929"/>
            <a:ext cx="1547670" cy="1203482"/>
            <a:chOff x="4962870" y="3837929"/>
            <a:chExt cx="1547670" cy="1203482"/>
          </a:xfrm>
        </p:grpSpPr>
        <p:sp>
          <p:nvSpPr>
            <p:cNvPr id="216" name="箭头: 右 2">
              <a:extLst>
                <a:ext uri="{FF2B5EF4-FFF2-40B4-BE49-F238E27FC236}">
                  <a16:creationId xmlns:a16="http://schemas.microsoft.com/office/drawing/2014/main" id="{5AE60CBC-601B-B177-0BEC-967AE94A2ACA}"/>
                </a:ext>
              </a:extLst>
            </p:cNvPr>
            <p:cNvSpPr/>
            <p:nvPr/>
          </p:nvSpPr>
          <p:spPr>
            <a:xfrm>
              <a:off x="5231904" y="3837929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CFE2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6C9807FA-1EBC-95E4-90B9-18CE01B9585A}"/>
                    </a:ext>
                  </a:extLst>
                </p:cNvPr>
                <p:cNvSpPr txBox="1"/>
                <p:nvPr/>
              </p:nvSpPr>
              <p:spPr>
                <a:xfrm>
                  <a:off x="4962870" y="4301272"/>
                  <a:ext cx="1547670" cy="7401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</m:ctrlPr>
                        </m:fPr>
                        <m:num>
                          <m: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pc="0" baseline="0" smtClean="0">
                              <a:ln/>
                              <a:solidFill>
                                <a:srgbClr val="548235"/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b="1" spc="0" baseline="0" dirty="0">
                      <a:ln/>
                      <a:solidFill>
                        <a:srgbClr val="548235"/>
                      </a:solidFill>
                      <a:latin typeface="Arial" panose="020B0604020202020204" pitchFamily="34" charset="0"/>
                      <a:ea typeface="微软雅黑"/>
                      <a:cs typeface="Arial" panose="020B0604020202020204" pitchFamily="34" charset="0"/>
                      <a:sym typeface="微软雅黑"/>
                      <a:rtl val="0"/>
                    </a:rPr>
                    <a:t> line-rate</a:t>
                  </a:r>
                  <a:endParaRPr lang="zh-CN" altLang="en-US" sz="2000" baseline="30000" dirty="0">
                    <a:solidFill>
                      <a:srgbClr val="548235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6C9807FA-1EBC-95E4-90B9-18CE01B958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2870" y="4301272"/>
                  <a:ext cx="1547670" cy="74013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382D420-E36D-5F23-9007-2B052E099F0A}"/>
              </a:ext>
            </a:extLst>
          </p:cNvPr>
          <p:cNvGrpSpPr/>
          <p:nvPr/>
        </p:nvGrpSpPr>
        <p:grpSpPr>
          <a:xfrm>
            <a:off x="8433852" y="3628023"/>
            <a:ext cx="971802" cy="249162"/>
            <a:chOff x="8433852" y="3376725"/>
            <a:chExt cx="971802" cy="24916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C60A471-F8A9-1352-7385-B6C13C51C1D4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7A323BA-71CE-A3C3-5629-BD7753BB2AA3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EA74350B-43D0-6B68-64C4-A295C92F7FD4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C9A3D98-315F-229A-727C-9209DAB3B29A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9AD0189-40D4-8A22-7966-402CA2F55B81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DD9DEFEA-6216-9FC0-59A8-8317DC704B01}"/>
              </a:ext>
            </a:extLst>
          </p:cNvPr>
          <p:cNvGrpSpPr/>
          <p:nvPr/>
        </p:nvGrpSpPr>
        <p:grpSpPr>
          <a:xfrm>
            <a:off x="8433852" y="3125427"/>
            <a:ext cx="971802" cy="249162"/>
            <a:chOff x="8433852" y="3376725"/>
            <a:chExt cx="971802" cy="24916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F70EC134-908B-701D-32E9-036CBC3DC1D4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75C33F3E-1D61-17AB-15E5-7B4E0D63B197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583EA90-02DF-B1E5-70E4-875AF8331591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53B4807-D7C1-B6A9-8BB3-B943730B4A3D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C00ADF55-C054-4AD3-1F77-01489C9CD47F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9AFC9CAC-E323-F019-6E6E-22967CC65110}"/>
              </a:ext>
            </a:extLst>
          </p:cNvPr>
          <p:cNvGrpSpPr/>
          <p:nvPr/>
        </p:nvGrpSpPr>
        <p:grpSpPr>
          <a:xfrm>
            <a:off x="4946426" y="3845477"/>
            <a:ext cx="1547670" cy="832675"/>
            <a:chOff x="4962870" y="3837929"/>
            <a:chExt cx="1547670" cy="832675"/>
          </a:xfrm>
        </p:grpSpPr>
        <p:sp>
          <p:nvSpPr>
            <p:cNvPr id="37" name="箭头: 右 2">
              <a:extLst>
                <a:ext uri="{FF2B5EF4-FFF2-40B4-BE49-F238E27FC236}">
                  <a16:creationId xmlns:a16="http://schemas.microsoft.com/office/drawing/2014/main" id="{5C16915E-4B44-0764-5922-8EB92490607A}"/>
                </a:ext>
              </a:extLst>
            </p:cNvPr>
            <p:cNvSpPr/>
            <p:nvPr/>
          </p:nvSpPr>
          <p:spPr>
            <a:xfrm>
              <a:off x="5231904" y="3837929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CFE2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E267F41B-6201-C211-3BF8-578A84AACB57}"/>
                </a:ext>
              </a:extLst>
            </p:cNvPr>
            <p:cNvSpPr txBox="1"/>
            <p:nvPr/>
          </p:nvSpPr>
          <p:spPr>
            <a:xfrm>
              <a:off x="4962870" y="4301272"/>
              <a:ext cx="15476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548235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line-rate</a:t>
              </a:r>
              <a:endParaRPr lang="zh-CN" altLang="en-US" sz="2000" baseline="30000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23A486D0-9C10-5F9E-98C5-B4BAA1112578}"/>
              </a:ext>
            </a:extLst>
          </p:cNvPr>
          <p:cNvSpPr txBox="1"/>
          <p:nvPr/>
        </p:nvSpPr>
        <p:spPr>
          <a:xfrm>
            <a:off x="8096422" y="3945981"/>
            <a:ext cx="17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B1F2ABBF-4098-1B39-C1F6-086B3D0B282A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1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0.00104 -0.0826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1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00104 0.06737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F35A4-94D0-D34F-1163-A34C6CC7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391ADE36-7C72-B16D-D56A-9341C5DAC718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B0299E54-D84A-E921-532F-3C0C31A0E7D3}"/>
              </a:ext>
            </a:extLst>
          </p:cNvPr>
          <p:cNvSpPr/>
          <p:nvPr/>
        </p:nvSpPr>
        <p:spPr>
          <a:xfrm>
            <a:off x="6960097" y="2213086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矩形: 圆角 49">
            <a:extLst>
              <a:ext uri="{FF2B5EF4-FFF2-40B4-BE49-F238E27FC236}">
                <a16:creationId xmlns:a16="http://schemas.microsoft.com/office/drawing/2014/main" id="{563976B0-F955-DB6F-B2E1-7660746372F2}"/>
              </a:ext>
            </a:extLst>
          </p:cNvPr>
          <p:cNvSpPr/>
          <p:nvPr/>
        </p:nvSpPr>
        <p:spPr>
          <a:xfrm>
            <a:off x="959749" y="2216377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梯形 188">
            <a:extLst>
              <a:ext uri="{FF2B5EF4-FFF2-40B4-BE49-F238E27FC236}">
                <a16:creationId xmlns:a16="http://schemas.microsoft.com/office/drawing/2014/main" id="{8C3DD65B-93F3-FEBF-B964-696C9DFA7D0E}"/>
              </a:ext>
            </a:extLst>
          </p:cNvPr>
          <p:cNvSpPr/>
          <p:nvPr/>
        </p:nvSpPr>
        <p:spPr>
          <a:xfrm rot="5400000">
            <a:off x="3049982" y="3230476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0" name="直接箭头连接符 43">
            <a:extLst>
              <a:ext uri="{FF2B5EF4-FFF2-40B4-BE49-F238E27FC236}">
                <a16:creationId xmlns:a16="http://schemas.microsoft.com/office/drawing/2014/main" id="{CF06CF8B-65AD-1D88-8D8C-21E75678775F}"/>
              </a:ext>
            </a:extLst>
          </p:cNvPr>
          <p:cNvCxnSpPr>
            <a:cxnSpLocks/>
          </p:cNvCxnSpPr>
          <p:nvPr/>
        </p:nvCxnSpPr>
        <p:spPr>
          <a:xfrm flipV="1">
            <a:off x="3340709" y="2851326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1" name="直接箭头连接符 44">
            <a:extLst>
              <a:ext uri="{FF2B5EF4-FFF2-40B4-BE49-F238E27FC236}">
                <a16:creationId xmlns:a16="http://schemas.microsoft.com/office/drawing/2014/main" id="{5432BB48-03BB-71F1-BA2F-90D4D6E44F6F}"/>
              </a:ext>
            </a:extLst>
          </p:cNvPr>
          <p:cNvCxnSpPr/>
          <p:nvPr/>
        </p:nvCxnSpPr>
        <p:spPr>
          <a:xfrm flipV="1">
            <a:off x="3339177" y="3502259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2" name="直接箭头连接符 46">
            <a:extLst>
              <a:ext uri="{FF2B5EF4-FFF2-40B4-BE49-F238E27FC236}">
                <a16:creationId xmlns:a16="http://schemas.microsoft.com/office/drawing/2014/main" id="{427C8E51-857E-FBFA-B3FA-6DAD3CCA5295}"/>
              </a:ext>
            </a:extLst>
          </p:cNvPr>
          <p:cNvCxnSpPr/>
          <p:nvPr/>
        </p:nvCxnSpPr>
        <p:spPr>
          <a:xfrm flipV="1">
            <a:off x="3330803" y="4156763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4" name="文本框 193">
            <a:extLst>
              <a:ext uri="{FF2B5EF4-FFF2-40B4-BE49-F238E27FC236}">
                <a16:creationId xmlns:a16="http://schemas.microsoft.com/office/drawing/2014/main" id="{34EAE073-8A77-0DDE-DB57-E85E74F947E9}"/>
              </a:ext>
            </a:extLst>
          </p:cNvPr>
          <p:cNvSpPr txBox="1"/>
          <p:nvPr/>
        </p:nvSpPr>
        <p:spPr>
          <a:xfrm rot="5400000">
            <a:off x="3230998" y="3329967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C093F763-D772-BB6C-BB71-0BD5352355F6}"/>
              </a:ext>
            </a:extLst>
          </p:cNvPr>
          <p:cNvSpPr/>
          <p:nvPr/>
        </p:nvSpPr>
        <p:spPr>
          <a:xfrm>
            <a:off x="1945252" y="3972097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39B1F4B9-B582-1CAD-4E81-6CAD88849755}"/>
              </a:ext>
            </a:extLst>
          </p:cNvPr>
          <p:cNvSpPr txBox="1"/>
          <p:nvPr/>
        </p:nvSpPr>
        <p:spPr>
          <a:xfrm>
            <a:off x="1273873" y="40027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0" name="矩形 199">
            <a:extLst>
              <a:ext uri="{FF2B5EF4-FFF2-40B4-BE49-F238E27FC236}">
                <a16:creationId xmlns:a16="http://schemas.microsoft.com/office/drawing/2014/main" id="{E4FB1746-2292-7975-075D-88F26B8E4DBC}"/>
              </a:ext>
            </a:extLst>
          </p:cNvPr>
          <p:cNvSpPr/>
          <p:nvPr/>
        </p:nvSpPr>
        <p:spPr>
          <a:xfrm>
            <a:off x="1945252" y="3322752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3F6CC0AE-2D15-EA64-34A2-64F95290911E}"/>
              </a:ext>
            </a:extLst>
          </p:cNvPr>
          <p:cNvSpPr txBox="1"/>
          <p:nvPr/>
        </p:nvSpPr>
        <p:spPr>
          <a:xfrm>
            <a:off x="1273873" y="331759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287BE565-A8A9-0D56-CACF-4A5E9B208C44}"/>
              </a:ext>
            </a:extLst>
          </p:cNvPr>
          <p:cNvSpPr/>
          <p:nvPr/>
        </p:nvSpPr>
        <p:spPr>
          <a:xfrm>
            <a:off x="1945252" y="2666660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73471ABD-B8EA-54A3-2F1D-1A0808BEBC13}"/>
              </a:ext>
            </a:extLst>
          </p:cNvPr>
          <p:cNvSpPr txBox="1"/>
          <p:nvPr/>
        </p:nvSpPr>
        <p:spPr>
          <a:xfrm>
            <a:off x="1273873" y="2666661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C9262755-8F67-2FAD-EFA5-87277F77CE72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7EBCF12C-BE05-116A-9B34-D5FECE53D5BD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DFDA9A8D-CA44-5813-814A-3B405503EF8D}"/>
              </a:ext>
            </a:extLst>
          </p:cNvPr>
          <p:cNvSpPr txBox="1"/>
          <p:nvPr/>
        </p:nvSpPr>
        <p:spPr>
          <a:xfrm>
            <a:off x="1680565" y="4554968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箭头: 右 2">
            <a:extLst>
              <a:ext uri="{FF2B5EF4-FFF2-40B4-BE49-F238E27FC236}">
                <a16:creationId xmlns:a16="http://schemas.microsoft.com/office/drawing/2014/main" id="{906AAF1B-288C-6EC2-EA30-59BFD5B9D74F}"/>
              </a:ext>
            </a:extLst>
          </p:cNvPr>
          <p:cNvSpPr/>
          <p:nvPr/>
        </p:nvSpPr>
        <p:spPr>
          <a:xfrm>
            <a:off x="9889967" y="3224568"/>
            <a:ext cx="170462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BA99FF59-5F62-051F-9767-0F9BC4F9D9AE}"/>
              </a:ext>
            </a:extLst>
          </p:cNvPr>
          <p:cNvSpPr/>
          <p:nvPr/>
        </p:nvSpPr>
        <p:spPr>
          <a:xfrm>
            <a:off x="7436661" y="2550216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15AEDC91-0FE0-DD9F-DE3B-D63E7E01C550}"/>
              </a:ext>
            </a:extLst>
          </p:cNvPr>
          <p:cNvCxnSpPr>
            <a:cxnSpLocks/>
          </p:cNvCxnSpPr>
          <p:nvPr/>
        </p:nvCxnSpPr>
        <p:spPr>
          <a:xfrm flipV="1">
            <a:off x="8040216" y="3500512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4F662610-AFA1-A051-D442-553958C18E60}"/>
              </a:ext>
            </a:extLst>
          </p:cNvPr>
          <p:cNvSpPr txBox="1"/>
          <p:nvPr/>
        </p:nvSpPr>
        <p:spPr>
          <a:xfrm rot="5400000">
            <a:off x="6780854" y="3366095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箭头: 右 2">
            <a:extLst>
              <a:ext uri="{FF2B5EF4-FFF2-40B4-BE49-F238E27FC236}">
                <a16:creationId xmlns:a16="http://schemas.microsoft.com/office/drawing/2014/main" id="{FAF1857A-051D-60E3-C298-3EA4B3B6E6FF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矩形 296">
            <a:extLst>
              <a:ext uri="{FF2B5EF4-FFF2-40B4-BE49-F238E27FC236}">
                <a16:creationId xmlns:a16="http://schemas.microsoft.com/office/drawing/2014/main" id="{E4C824D6-D69E-63BF-AB9F-1D95B7B3D5B4}"/>
              </a:ext>
            </a:extLst>
          </p:cNvPr>
          <p:cNvSpPr/>
          <p:nvPr/>
        </p:nvSpPr>
        <p:spPr>
          <a:xfrm>
            <a:off x="923259" y="5776897"/>
            <a:ext cx="196058" cy="2491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92707797-1232-9F48-7B50-31A2C00692BA}"/>
              </a:ext>
            </a:extLst>
          </p:cNvPr>
          <p:cNvSpPr/>
          <p:nvPr/>
        </p:nvSpPr>
        <p:spPr>
          <a:xfrm>
            <a:off x="1367432" y="5776897"/>
            <a:ext cx="196058" cy="2491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矩形 298">
            <a:extLst>
              <a:ext uri="{FF2B5EF4-FFF2-40B4-BE49-F238E27FC236}">
                <a16:creationId xmlns:a16="http://schemas.microsoft.com/office/drawing/2014/main" id="{D1CEF842-9F33-C348-5AC3-3399E23D421E}"/>
              </a:ext>
            </a:extLst>
          </p:cNvPr>
          <p:cNvSpPr/>
          <p:nvPr/>
        </p:nvSpPr>
        <p:spPr>
          <a:xfrm>
            <a:off x="1811605" y="5776897"/>
            <a:ext cx="196058" cy="2491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文本框 303">
            <a:extLst>
              <a:ext uri="{FF2B5EF4-FFF2-40B4-BE49-F238E27FC236}">
                <a16:creationId xmlns:a16="http://schemas.microsoft.com/office/drawing/2014/main" id="{F97B3EDA-1B1B-B3AB-4BDC-3221D11233E9}"/>
              </a:ext>
            </a:extLst>
          </p:cNvPr>
          <p:cNvSpPr txBox="1"/>
          <p:nvPr/>
        </p:nvSpPr>
        <p:spPr>
          <a:xfrm>
            <a:off x="6231474" y="572048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5" name="矩形 304">
            <a:extLst>
              <a:ext uri="{FF2B5EF4-FFF2-40B4-BE49-F238E27FC236}">
                <a16:creationId xmlns:a16="http://schemas.microsoft.com/office/drawing/2014/main" id="{DADD06A3-AFC6-11AA-F1BE-315D42D2E6F7}"/>
              </a:ext>
            </a:extLst>
          </p:cNvPr>
          <p:cNvSpPr/>
          <p:nvPr/>
        </p:nvSpPr>
        <p:spPr>
          <a:xfrm>
            <a:off x="8962535" y="5776897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850CCF2F-D988-E4EB-87F5-6ADE0CBB241F}"/>
              </a:ext>
            </a:extLst>
          </p:cNvPr>
          <p:cNvSpPr txBox="1"/>
          <p:nvPr/>
        </p:nvSpPr>
        <p:spPr>
          <a:xfrm>
            <a:off x="8898369" y="572511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1AD56FB6-EA39-2464-F284-D22DEFECDA66}"/>
              </a:ext>
            </a:extLst>
          </p:cNvPr>
          <p:cNvSpPr/>
          <p:nvPr/>
        </p:nvSpPr>
        <p:spPr>
          <a:xfrm>
            <a:off x="5046946" y="5776897"/>
            <a:ext cx="196058" cy="249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矩形 307">
            <a:extLst>
              <a:ext uri="{FF2B5EF4-FFF2-40B4-BE49-F238E27FC236}">
                <a16:creationId xmlns:a16="http://schemas.microsoft.com/office/drawing/2014/main" id="{38104915-AC22-AD01-19E5-9AA87D592BC8}"/>
              </a:ext>
            </a:extLst>
          </p:cNvPr>
          <p:cNvSpPr/>
          <p:nvPr/>
        </p:nvSpPr>
        <p:spPr>
          <a:xfrm>
            <a:off x="5491119" y="5776897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矩形 308">
            <a:extLst>
              <a:ext uri="{FF2B5EF4-FFF2-40B4-BE49-F238E27FC236}">
                <a16:creationId xmlns:a16="http://schemas.microsoft.com/office/drawing/2014/main" id="{B4E7B396-779B-EADD-D351-2450C896E35D}"/>
              </a:ext>
            </a:extLst>
          </p:cNvPr>
          <p:cNvSpPr/>
          <p:nvPr/>
        </p:nvSpPr>
        <p:spPr>
          <a:xfrm>
            <a:off x="5935292" y="5776897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文本框 309">
            <a:extLst>
              <a:ext uri="{FF2B5EF4-FFF2-40B4-BE49-F238E27FC236}">
                <a16:creationId xmlns:a16="http://schemas.microsoft.com/office/drawing/2014/main" id="{C56EE213-B1F2-C140-CBAF-D41B4FF1F7B3}"/>
              </a:ext>
            </a:extLst>
          </p:cNvPr>
          <p:cNvSpPr txBox="1"/>
          <p:nvPr/>
        </p:nvSpPr>
        <p:spPr>
          <a:xfrm>
            <a:off x="777276" y="1315680"/>
            <a:ext cx="792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1 in CBFC: </a:t>
            </a:r>
            <a:r>
              <a:rPr lang="en-US" altLang="zh-CN" b="1" i="1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r>
              <a:rPr lang="en-US" altLang="zh-CN" b="1" i="1" baseline="-25000" dirty="0">
                <a:ln/>
                <a:solidFill>
                  <a:srgbClr val="1E475E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is active alone.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5" name="文本框 314">
            <a:extLst>
              <a:ext uri="{FF2B5EF4-FFF2-40B4-BE49-F238E27FC236}">
                <a16:creationId xmlns:a16="http://schemas.microsoft.com/office/drawing/2014/main" id="{D483F8DF-38E2-7C97-047F-2A2DF839B44F}"/>
              </a:ext>
            </a:extLst>
          </p:cNvPr>
          <p:cNvSpPr txBox="1"/>
          <p:nvPr/>
        </p:nvSpPr>
        <p:spPr>
          <a:xfrm>
            <a:off x="2249507" y="5616389"/>
            <a:ext cx="218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E2EF6B2-C4AE-DBA9-7359-8945B5E79BA7}"/>
              </a:ext>
            </a:extLst>
          </p:cNvPr>
          <p:cNvSpPr txBox="1"/>
          <p:nvPr/>
        </p:nvSpPr>
        <p:spPr>
          <a:xfrm>
            <a:off x="10013588" y="3346623"/>
            <a:ext cx="15377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egress port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FDA6EAD-9A25-8BD6-6AF2-E3B665148C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17</a:t>
            </a:fld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871B42B-462E-915A-F6E0-64AC115308BE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59B027F-1B52-72E7-B3FC-711FFA5EFE50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0C65E2B-72EE-5457-0095-99ABFB27837C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C4B81ED9-5ACC-098A-5F2F-635013678915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9349E16-8603-DD16-E030-D4CDA38095B6}"/>
              </a:ext>
            </a:extLst>
          </p:cNvPr>
          <p:cNvGrpSpPr/>
          <p:nvPr/>
        </p:nvGrpSpPr>
        <p:grpSpPr>
          <a:xfrm>
            <a:off x="2342471" y="3366381"/>
            <a:ext cx="945652" cy="288000"/>
            <a:chOff x="2342471" y="3366381"/>
            <a:chExt cx="945652" cy="288000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FE529882-9CA7-846B-9ACE-C3BEDEC2934C}"/>
                </a:ext>
              </a:extLst>
            </p:cNvPr>
            <p:cNvSpPr/>
            <p:nvPr/>
          </p:nvSpPr>
          <p:spPr>
            <a:xfrm>
              <a:off x="3000123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5C3425D6-A72E-8F3A-B587-CAAFEF8C0A52}"/>
                </a:ext>
              </a:extLst>
            </p:cNvPr>
            <p:cNvSpPr/>
            <p:nvPr/>
          </p:nvSpPr>
          <p:spPr>
            <a:xfrm>
              <a:off x="2342471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2FA30F2C-5709-8F1A-160C-5509D2EA12F8}"/>
                </a:ext>
              </a:extLst>
            </p:cNvPr>
            <p:cNvSpPr/>
            <p:nvPr/>
          </p:nvSpPr>
          <p:spPr>
            <a:xfrm>
              <a:off x="2671297" y="3366381"/>
              <a:ext cx="288000" cy="288000"/>
            </a:xfrm>
            <a:prstGeom prst="rect">
              <a:avLst/>
            </a:prstGeom>
            <a:solidFill>
              <a:srgbClr val="CFE2AB"/>
            </a:solidFill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8DDE33E3-5F25-8E61-DD64-35E82F0BD0FD}"/>
              </a:ext>
            </a:extLst>
          </p:cNvPr>
          <p:cNvGrpSpPr/>
          <p:nvPr/>
        </p:nvGrpSpPr>
        <p:grpSpPr>
          <a:xfrm>
            <a:off x="8428711" y="3382836"/>
            <a:ext cx="971802" cy="249162"/>
            <a:chOff x="8428711" y="4195828"/>
            <a:chExt cx="971802" cy="249162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EA818450-04E5-8FA3-7C6F-5CEC11B5D59C}"/>
                </a:ext>
              </a:extLst>
            </p:cNvPr>
            <p:cNvSpPr/>
            <p:nvPr/>
          </p:nvSpPr>
          <p:spPr>
            <a:xfrm>
              <a:off x="8428711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FE31F00-7784-50D1-1F9B-5C5AFFAB9E74}"/>
                </a:ext>
              </a:extLst>
            </p:cNvPr>
            <p:cNvSpPr/>
            <p:nvPr/>
          </p:nvSpPr>
          <p:spPr>
            <a:xfrm>
              <a:off x="8622647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95CC4DF-972E-5FE8-3F36-5E7AD27A6C2D}"/>
                </a:ext>
              </a:extLst>
            </p:cNvPr>
            <p:cNvSpPr/>
            <p:nvPr/>
          </p:nvSpPr>
          <p:spPr>
            <a:xfrm>
              <a:off x="8816583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9458A728-DEEB-95AB-B7CE-8BF6C015DED7}"/>
                </a:ext>
              </a:extLst>
            </p:cNvPr>
            <p:cNvSpPr/>
            <p:nvPr/>
          </p:nvSpPr>
          <p:spPr>
            <a:xfrm>
              <a:off x="9010519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67843A5-2F24-2A59-2370-D8C7B4248717}"/>
                </a:ext>
              </a:extLst>
            </p:cNvPr>
            <p:cNvSpPr/>
            <p:nvPr/>
          </p:nvSpPr>
          <p:spPr>
            <a:xfrm>
              <a:off x="9204455" y="4195828"/>
              <a:ext cx="196058" cy="2491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92D96007-48CC-488D-F7E9-2F67BD108A7C}"/>
              </a:ext>
            </a:extLst>
          </p:cNvPr>
          <p:cNvGrpSpPr/>
          <p:nvPr/>
        </p:nvGrpSpPr>
        <p:grpSpPr>
          <a:xfrm>
            <a:off x="8433852" y="3376725"/>
            <a:ext cx="971802" cy="249162"/>
            <a:chOff x="8433852" y="3376725"/>
            <a:chExt cx="971802" cy="249162"/>
          </a:xfrm>
        </p:grpSpPr>
        <p:sp>
          <p:nvSpPr>
            <p:cNvPr id="233" name="矩形 232">
              <a:extLst>
                <a:ext uri="{FF2B5EF4-FFF2-40B4-BE49-F238E27FC236}">
                  <a16:creationId xmlns:a16="http://schemas.microsoft.com/office/drawing/2014/main" id="{FB45E665-519F-596C-1217-F3AB6407C0A5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04543B03-E038-757B-FFCC-61A0F8BA403B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35FA8021-5A1E-2CFC-C959-886B76CEBFDA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64DB5E41-FDFC-13DE-3643-4A778BE3826A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31DCD322-FEDC-BF0A-2AFE-0D2EBAF87D76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2B68830-E96C-F0BA-6937-E6484B67A908}"/>
              </a:ext>
            </a:extLst>
          </p:cNvPr>
          <p:cNvGrpSpPr/>
          <p:nvPr/>
        </p:nvGrpSpPr>
        <p:grpSpPr>
          <a:xfrm>
            <a:off x="8433852" y="3628023"/>
            <a:ext cx="971802" cy="249162"/>
            <a:chOff x="8433852" y="3376725"/>
            <a:chExt cx="971802" cy="24916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2A5BB38-96E3-1B86-2690-74A55C26683A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8277327-692A-A9CE-6BA9-AD945DD62A65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E6B3652-B437-4B32-2C5A-3465D8174539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BB8A87B-91F3-AE81-062B-AE6BAC0ABB64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641DA82-07F8-DD95-A0B7-B78F59BC01B7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1DD85E2C-EFBA-EE4E-402E-3619A3F7A2CB}"/>
              </a:ext>
            </a:extLst>
          </p:cNvPr>
          <p:cNvGrpSpPr/>
          <p:nvPr/>
        </p:nvGrpSpPr>
        <p:grpSpPr>
          <a:xfrm>
            <a:off x="8433852" y="3125427"/>
            <a:ext cx="971802" cy="249162"/>
            <a:chOff x="8433852" y="3376725"/>
            <a:chExt cx="971802" cy="24916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DF6E9317-F0CE-BC25-FAB4-7542BACE77DC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8D372BA-D483-128F-923F-65FB3046411B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48A7E27-580A-9C06-7EC4-1A78C81034BC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A7068F3-6113-906A-167D-3B084DE4EC8C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86BC8ABE-5FCA-F1F6-9448-773E0AF44C32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E588CE8-A400-6141-242A-4FBD42C34A6B}"/>
              </a:ext>
            </a:extLst>
          </p:cNvPr>
          <p:cNvGrpSpPr/>
          <p:nvPr/>
        </p:nvGrpSpPr>
        <p:grpSpPr>
          <a:xfrm>
            <a:off x="4946426" y="3845477"/>
            <a:ext cx="1547670" cy="832675"/>
            <a:chOff x="4962870" y="3837929"/>
            <a:chExt cx="1547670" cy="832675"/>
          </a:xfrm>
        </p:grpSpPr>
        <p:sp>
          <p:nvSpPr>
            <p:cNvPr id="37" name="箭头: 右 2">
              <a:extLst>
                <a:ext uri="{FF2B5EF4-FFF2-40B4-BE49-F238E27FC236}">
                  <a16:creationId xmlns:a16="http://schemas.microsoft.com/office/drawing/2014/main" id="{F8B7DF1A-06DB-69A5-9831-91535A9F1274}"/>
                </a:ext>
              </a:extLst>
            </p:cNvPr>
            <p:cNvSpPr/>
            <p:nvPr/>
          </p:nvSpPr>
          <p:spPr>
            <a:xfrm>
              <a:off x="5231904" y="3837929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CFE2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4B4D76B8-4815-B262-DDA3-03AA9C0B5037}"/>
                </a:ext>
              </a:extLst>
            </p:cNvPr>
            <p:cNvSpPr txBox="1"/>
            <p:nvPr/>
          </p:nvSpPr>
          <p:spPr>
            <a:xfrm>
              <a:off x="4962870" y="4301272"/>
              <a:ext cx="15476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548235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line-rate</a:t>
              </a:r>
              <a:endParaRPr lang="zh-CN" altLang="en-US" sz="2000" baseline="30000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79D29115-AC1D-C2CE-7FCE-6D67AD04AC04}"/>
              </a:ext>
            </a:extLst>
          </p:cNvPr>
          <p:cNvSpPr txBox="1"/>
          <p:nvPr/>
        </p:nvSpPr>
        <p:spPr>
          <a:xfrm>
            <a:off x="8096422" y="3945981"/>
            <a:ext cx="17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F247786A-A136-038A-2475-5B4B6556BF59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2167E2F6-FE93-E9E2-6867-DA7AC7FEC9CE}"/>
              </a:ext>
            </a:extLst>
          </p:cNvPr>
          <p:cNvSpPr/>
          <p:nvPr/>
        </p:nvSpPr>
        <p:spPr>
          <a:xfrm>
            <a:off x="0" y="2180936"/>
            <a:ext cx="12192000" cy="2224417"/>
          </a:xfrm>
          <a:prstGeom prst="rect">
            <a:avLst/>
          </a:prstGeom>
          <a:solidFill>
            <a:srgbClr val="1E47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3" name="标题 1">
            <a:extLst>
              <a:ext uri="{FF2B5EF4-FFF2-40B4-BE49-F238E27FC236}">
                <a16:creationId xmlns:a16="http://schemas.microsoft.com/office/drawing/2014/main" id="{9245E2F2-0EA4-AB64-79FF-79FDEB841CD0}"/>
              </a:ext>
            </a:extLst>
          </p:cNvPr>
          <p:cNvSpPr txBox="1">
            <a:spLocks/>
          </p:cNvSpPr>
          <p:nvPr/>
        </p:nvSpPr>
        <p:spPr>
          <a:xfrm>
            <a:off x="158841" y="2634706"/>
            <a:ext cx="119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sz="4000" dirty="0">
                <a:solidFill>
                  <a:schemeClr val="bg1"/>
                </a:solidFill>
              </a:rPr>
              <a:t>How large the shared buffer should be?</a:t>
            </a:r>
            <a:endParaRPr kumimoji="1"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FB194C62-4D3B-505B-7A24-800EC3BA01A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89278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B64E7-655C-823C-EE38-B41B6D2D1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AB909427-9C77-EB96-F166-4A63E364380F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00780A95-127E-3672-CC00-4A1D4436DA90}"/>
              </a:ext>
            </a:extLst>
          </p:cNvPr>
          <p:cNvSpPr/>
          <p:nvPr/>
        </p:nvSpPr>
        <p:spPr>
          <a:xfrm rot="5400000">
            <a:off x="3049982" y="3238598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4B17C35B-A151-5E6E-F119-DA55B4458A5F}"/>
              </a:ext>
            </a:extLst>
          </p:cNvPr>
          <p:cNvCxnSpPr>
            <a:cxnSpLocks/>
          </p:cNvCxnSpPr>
          <p:nvPr/>
        </p:nvCxnSpPr>
        <p:spPr>
          <a:xfrm flipV="1">
            <a:off x="2738275" y="2859448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接箭头连接符 44">
            <a:extLst>
              <a:ext uri="{FF2B5EF4-FFF2-40B4-BE49-F238E27FC236}">
                <a16:creationId xmlns:a16="http://schemas.microsoft.com/office/drawing/2014/main" id="{FBE1BCDC-E35F-68B0-8439-AE28866D1137}"/>
              </a:ext>
            </a:extLst>
          </p:cNvPr>
          <p:cNvCxnSpPr/>
          <p:nvPr/>
        </p:nvCxnSpPr>
        <p:spPr>
          <a:xfrm flipV="1">
            <a:off x="3339177" y="3510381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5AE62171-BAE8-161A-A533-77EA808D3AD4}"/>
              </a:ext>
            </a:extLst>
          </p:cNvPr>
          <p:cNvCxnSpPr/>
          <p:nvPr/>
        </p:nvCxnSpPr>
        <p:spPr>
          <a:xfrm flipV="1">
            <a:off x="2728369" y="4164885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B80254DD-3ABA-0B2A-2576-9D42118DE920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1A7CC8D-073C-9D0D-5371-08A565994147}"/>
              </a:ext>
            </a:extLst>
          </p:cNvPr>
          <p:cNvSpPr txBox="1"/>
          <p:nvPr/>
        </p:nvSpPr>
        <p:spPr>
          <a:xfrm rot="5400000">
            <a:off x="3230998" y="3338089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2ACF4B-98CB-65F5-7A58-F9692636F326}"/>
              </a:ext>
            </a:extLst>
          </p:cNvPr>
          <p:cNvSpPr txBox="1"/>
          <p:nvPr/>
        </p:nvSpPr>
        <p:spPr>
          <a:xfrm>
            <a:off x="1273873" y="401085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B5EA2D5-1755-5570-3226-DE9FAFAF81F3}"/>
              </a:ext>
            </a:extLst>
          </p:cNvPr>
          <p:cNvSpPr/>
          <p:nvPr/>
        </p:nvSpPr>
        <p:spPr>
          <a:xfrm>
            <a:off x="1945252" y="3330874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FA6FE7E-5EEB-FFF2-BA17-00802856378B}"/>
              </a:ext>
            </a:extLst>
          </p:cNvPr>
          <p:cNvSpPr txBox="1"/>
          <p:nvPr/>
        </p:nvSpPr>
        <p:spPr>
          <a:xfrm>
            <a:off x="1273873" y="3325715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AE16A6C-91D6-C7F5-9AEC-D9FDB32AF37C}"/>
              </a:ext>
            </a:extLst>
          </p:cNvPr>
          <p:cNvSpPr/>
          <p:nvPr/>
        </p:nvSpPr>
        <p:spPr>
          <a:xfrm>
            <a:off x="3000123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3F478F7-E051-A7C4-9758-CE921E3377FF}"/>
              </a:ext>
            </a:extLst>
          </p:cNvPr>
          <p:cNvSpPr/>
          <p:nvPr/>
        </p:nvSpPr>
        <p:spPr>
          <a:xfrm>
            <a:off x="2342471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530FB58-9C16-5339-306D-E247AD9A6F31}"/>
              </a:ext>
            </a:extLst>
          </p:cNvPr>
          <p:cNvSpPr/>
          <p:nvPr/>
        </p:nvSpPr>
        <p:spPr>
          <a:xfrm>
            <a:off x="2671297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D65C984-0EB5-09E6-A9FC-4A915F4FC4C1}"/>
              </a:ext>
            </a:extLst>
          </p:cNvPr>
          <p:cNvSpPr txBox="1"/>
          <p:nvPr/>
        </p:nvSpPr>
        <p:spPr>
          <a:xfrm>
            <a:off x="1273873" y="267478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11794DC-F206-4F94-2B8D-D0FA4A19D577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3D0C0AC2-72B9-E898-ED5A-63C7504CE23C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3A8914DF-9509-A043-8E8D-671A1192B41D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E731C7F5-1F7C-A495-7FEF-0B54FC6E4AB4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1B46DAA2-288A-6B78-C69A-C4143E3C678F}"/>
              </a:ext>
            </a:extLst>
          </p:cNvPr>
          <p:cNvSpPr/>
          <p:nvPr/>
        </p:nvSpPr>
        <p:spPr>
          <a:xfrm>
            <a:off x="1944400" y="3980219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15C5889C-B07B-F5F5-0AA2-56BC5BB990F8}"/>
              </a:ext>
            </a:extLst>
          </p:cNvPr>
          <p:cNvSpPr/>
          <p:nvPr/>
        </p:nvSpPr>
        <p:spPr>
          <a:xfrm>
            <a:off x="2999271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B95168A8-1663-7634-F980-31359E1CCD5E}"/>
              </a:ext>
            </a:extLst>
          </p:cNvPr>
          <p:cNvSpPr/>
          <p:nvPr/>
        </p:nvSpPr>
        <p:spPr>
          <a:xfrm>
            <a:off x="2670445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7CCEF7FE-D755-7D70-6E8A-066530F97FA6}"/>
              </a:ext>
            </a:extLst>
          </p:cNvPr>
          <p:cNvSpPr/>
          <p:nvPr/>
        </p:nvSpPr>
        <p:spPr>
          <a:xfrm>
            <a:off x="2341619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81B2CF5-5CE9-7D7E-1BC2-4475E0B7AEC2}"/>
              </a:ext>
            </a:extLst>
          </p:cNvPr>
          <p:cNvSpPr/>
          <p:nvPr/>
        </p:nvSpPr>
        <p:spPr>
          <a:xfrm>
            <a:off x="1944400" y="2674782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BADECDA3-64B1-7039-B6C9-7BCF067E256A}"/>
              </a:ext>
            </a:extLst>
          </p:cNvPr>
          <p:cNvSpPr/>
          <p:nvPr/>
        </p:nvSpPr>
        <p:spPr>
          <a:xfrm>
            <a:off x="2999271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96910FA8-5501-811B-83A7-16D503C52949}"/>
              </a:ext>
            </a:extLst>
          </p:cNvPr>
          <p:cNvSpPr/>
          <p:nvPr/>
        </p:nvSpPr>
        <p:spPr>
          <a:xfrm>
            <a:off x="2670445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AC64EE21-CE52-4D4D-6FEA-FCB32E2F01BC}"/>
              </a:ext>
            </a:extLst>
          </p:cNvPr>
          <p:cNvSpPr/>
          <p:nvPr/>
        </p:nvSpPr>
        <p:spPr>
          <a:xfrm>
            <a:off x="2341619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2413150B-0657-F0BE-4388-54A840342814}"/>
              </a:ext>
            </a:extLst>
          </p:cNvPr>
          <p:cNvSpPr/>
          <p:nvPr/>
        </p:nvSpPr>
        <p:spPr>
          <a:xfrm>
            <a:off x="7436661" y="2558338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F5B50809-9ECC-A656-CACD-BE5AC4DAC38E}"/>
              </a:ext>
            </a:extLst>
          </p:cNvPr>
          <p:cNvCxnSpPr>
            <a:cxnSpLocks/>
          </p:cNvCxnSpPr>
          <p:nvPr/>
        </p:nvCxnSpPr>
        <p:spPr>
          <a:xfrm flipV="1">
            <a:off x="8040216" y="3508634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FDBB2D59-6989-E7B7-839F-76C1B86E4A92}"/>
              </a:ext>
            </a:extLst>
          </p:cNvPr>
          <p:cNvSpPr txBox="1"/>
          <p:nvPr/>
        </p:nvSpPr>
        <p:spPr>
          <a:xfrm rot="5400000">
            <a:off x="6780854" y="3374217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Buffer</a:t>
            </a:r>
            <a:r>
              <a:rPr lang="zh-CN" altLang="en-US" dirty="0"/>
              <a:t> </a:t>
            </a:r>
            <a:r>
              <a:rPr lang="en-US" altLang="zh-CN" dirty="0"/>
              <a:t>Manager</a:t>
            </a:r>
            <a:endParaRPr lang="zh-CN" altLang="en-US" dirty="0"/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02D94531-A508-14F2-5CA2-1858CB611DF4}"/>
              </a:ext>
            </a:extLst>
          </p:cNvPr>
          <p:cNvCxnSpPr>
            <a:cxnSpLocks/>
          </p:cNvCxnSpPr>
          <p:nvPr/>
        </p:nvCxnSpPr>
        <p:spPr>
          <a:xfrm flipV="1">
            <a:off x="3340709" y="2859448"/>
            <a:ext cx="38517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62C3A228-C5C6-2E5C-47E3-B9208D504FBD}"/>
              </a:ext>
            </a:extLst>
          </p:cNvPr>
          <p:cNvCxnSpPr/>
          <p:nvPr/>
        </p:nvCxnSpPr>
        <p:spPr>
          <a:xfrm flipV="1">
            <a:off x="3330803" y="4164885"/>
            <a:ext cx="390720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737159DB-FC29-6E9F-5C38-198D425E2318}"/>
              </a:ext>
            </a:extLst>
          </p:cNvPr>
          <p:cNvSpPr txBox="1"/>
          <p:nvPr/>
        </p:nvSpPr>
        <p:spPr>
          <a:xfrm>
            <a:off x="777276" y="1315680"/>
            <a:ext cx="897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 in CBFC: Three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grpSp>
        <p:nvGrpSpPr>
          <p:cNvPr id="262" name="组合 261">
            <a:extLst>
              <a:ext uri="{FF2B5EF4-FFF2-40B4-BE49-F238E27FC236}">
                <a16:creationId xmlns:a16="http://schemas.microsoft.com/office/drawing/2014/main" id="{DEC94B03-68A6-538E-7C87-14BB6B378CD0}"/>
              </a:ext>
            </a:extLst>
          </p:cNvPr>
          <p:cNvGrpSpPr/>
          <p:nvPr/>
        </p:nvGrpSpPr>
        <p:grpSpPr>
          <a:xfrm>
            <a:off x="9814154" y="2407714"/>
            <a:ext cx="2399002" cy="2208148"/>
            <a:chOff x="9814154" y="2407714"/>
            <a:chExt cx="2399002" cy="2208148"/>
          </a:xfrm>
        </p:grpSpPr>
        <p:sp>
          <p:nvSpPr>
            <p:cNvPr id="36" name="箭头: 右 2">
              <a:extLst>
                <a:ext uri="{FF2B5EF4-FFF2-40B4-BE49-F238E27FC236}">
                  <a16:creationId xmlns:a16="http://schemas.microsoft.com/office/drawing/2014/main" id="{31EB05F7-C7E7-4D5E-8603-8A30022B037C}"/>
                </a:ext>
              </a:extLst>
            </p:cNvPr>
            <p:cNvSpPr/>
            <p:nvPr/>
          </p:nvSpPr>
          <p:spPr>
            <a:xfrm>
              <a:off x="9814154" y="3230819"/>
              <a:ext cx="965667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CFE2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46D303B-BDF8-CE0B-47FA-9B2828AE7BE8}"/>
                    </a:ext>
                  </a:extLst>
                </p:cNvPr>
                <p:cNvSpPr txBox="1"/>
                <p:nvPr/>
              </p:nvSpPr>
              <p:spPr>
                <a:xfrm>
                  <a:off x="10665486" y="3166429"/>
                  <a:ext cx="1547670" cy="7130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pc="0" baseline="0" smtClean="0">
                              <a:ln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</m:ctrlPr>
                        </m:fPr>
                        <m:num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b="1" spc="0" baseline="0" dirty="0">
                      <a:ln/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ea typeface="微软雅黑"/>
                      <a:cs typeface="Arial" panose="020B0604020202020204" pitchFamily="34" charset="0"/>
                      <a:sym typeface="微软雅黑"/>
                      <a:rtl val="0"/>
                    </a:rPr>
                    <a:t> line-rate</a:t>
                  </a:r>
                  <a:endParaRPr lang="zh-CN" altLang="en-US" sz="2000" baseline="3000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46D303B-BDF8-CE0B-47FA-9B2828AE7B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5486" y="3166429"/>
                  <a:ext cx="1547670" cy="71301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箭头: 右 2">
              <a:extLst>
                <a:ext uri="{FF2B5EF4-FFF2-40B4-BE49-F238E27FC236}">
                  <a16:creationId xmlns:a16="http://schemas.microsoft.com/office/drawing/2014/main" id="{CF3F15C7-38E6-A9CE-3D23-B2947CD4B347}"/>
                </a:ext>
              </a:extLst>
            </p:cNvPr>
            <p:cNvSpPr/>
            <p:nvPr/>
          </p:nvSpPr>
          <p:spPr>
            <a:xfrm>
              <a:off x="9814154" y="2514543"/>
              <a:ext cx="965667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F7DB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箭头: 右 2">
              <a:extLst>
                <a:ext uri="{FF2B5EF4-FFF2-40B4-BE49-F238E27FC236}">
                  <a16:creationId xmlns:a16="http://schemas.microsoft.com/office/drawing/2014/main" id="{98AD2EE9-0AF2-733D-4AE9-162A9CF3363A}"/>
                </a:ext>
              </a:extLst>
            </p:cNvPr>
            <p:cNvSpPr/>
            <p:nvPr/>
          </p:nvSpPr>
          <p:spPr>
            <a:xfrm>
              <a:off x="9814154" y="3947095"/>
              <a:ext cx="965667" cy="565699"/>
            </a:xfrm>
            <a:prstGeom prst="rightArrow">
              <a:avLst>
                <a:gd name="adj1" fmla="val 50000"/>
                <a:gd name="adj2" fmla="val 69409"/>
              </a:avLst>
            </a:prstGeom>
            <a:solidFill>
              <a:srgbClr val="87A1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B6E0E70D-E22C-8C4B-F488-104B7C581F35}"/>
                    </a:ext>
                  </a:extLst>
                </p:cNvPr>
                <p:cNvSpPr txBox="1"/>
                <p:nvPr/>
              </p:nvSpPr>
              <p:spPr>
                <a:xfrm>
                  <a:off x="10665486" y="2407714"/>
                  <a:ext cx="1547670" cy="7401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pc="0" baseline="0" smtClean="0">
                              <a:ln/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</m:ctrlPr>
                        </m:fPr>
                        <m:num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b="1" spc="0" baseline="0" dirty="0">
                      <a:ln/>
                      <a:solidFill>
                        <a:schemeClr val="accent4">
                          <a:lumMod val="75000"/>
                        </a:schemeClr>
                      </a:solidFill>
                      <a:latin typeface="Arial" panose="020B0604020202020204" pitchFamily="34" charset="0"/>
                      <a:ea typeface="微软雅黑"/>
                      <a:cs typeface="Arial" panose="020B0604020202020204" pitchFamily="34" charset="0"/>
                      <a:sym typeface="微软雅黑"/>
                      <a:rtl val="0"/>
                    </a:rPr>
                    <a:t> line-rate</a:t>
                  </a:r>
                  <a:endParaRPr lang="zh-CN" altLang="en-US" sz="2000" baseline="30000" dirty="0"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B6E0E70D-E22C-8C4B-F488-104B7C581F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5486" y="2407714"/>
                  <a:ext cx="1547670" cy="7401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31F6ABC9-7435-58AC-4B4F-5B05D2EA8DBC}"/>
                    </a:ext>
                  </a:extLst>
                </p:cNvPr>
                <p:cNvSpPr txBox="1"/>
                <p:nvPr/>
              </p:nvSpPr>
              <p:spPr>
                <a:xfrm>
                  <a:off x="10665486" y="3902846"/>
                  <a:ext cx="1547670" cy="7130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pc="0" baseline="0" smtClean="0">
                              <a:ln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</m:ctrlPr>
                        </m:fPr>
                        <m:num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800" b="1" i="1" spc="0" baseline="0" smtClean="0">
                              <a:ln/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微软雅黑"/>
                              <a:cs typeface="Arial" panose="020B0604020202020204" pitchFamily="34" charset="0"/>
                              <a:sym typeface="微软雅黑"/>
                              <a:rtl val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b="1" spc="0" baseline="0" dirty="0">
                      <a:ln/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微软雅黑"/>
                      <a:cs typeface="Arial" panose="020B0604020202020204" pitchFamily="34" charset="0"/>
                      <a:sym typeface="微软雅黑"/>
                      <a:rtl val="0"/>
                    </a:rPr>
                    <a:t> line-rate</a:t>
                  </a:r>
                  <a:endParaRPr lang="zh-CN" altLang="en-US" sz="2000" baseline="300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31F6ABC9-7435-58AC-4B4F-5B05D2EA8D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5486" y="3902846"/>
                  <a:ext cx="1547670" cy="71301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31DB5557-7269-ABCC-97D0-D004C559CB6F}"/>
                </a:ext>
              </a:extLst>
            </p:cNvPr>
            <p:cNvSpPr txBox="1"/>
            <p:nvPr/>
          </p:nvSpPr>
          <p:spPr>
            <a:xfrm>
              <a:off x="9816587" y="2635871"/>
              <a:ext cx="96566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t</a:t>
              </a:r>
              <a:r>
                <a:rPr lang="en-US" altLang="zh-CN" sz="1400" b="1" spc="0" baseline="0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o port 1</a:t>
              </a:r>
              <a:endParaRPr lang="zh-CN" altLang="en-US" sz="16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538AD823-7ACC-7816-8F38-173B8A3F8E25}"/>
                </a:ext>
              </a:extLst>
            </p:cNvPr>
            <p:cNvSpPr txBox="1"/>
            <p:nvPr/>
          </p:nvSpPr>
          <p:spPr>
            <a:xfrm>
              <a:off x="9816587" y="3364380"/>
              <a:ext cx="96566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t</a:t>
              </a:r>
              <a:r>
                <a:rPr lang="en-US" altLang="zh-CN" sz="1400" b="1" spc="0" baseline="0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o port 2</a:t>
              </a:r>
              <a:endParaRPr lang="zh-CN" altLang="en-US" sz="16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0D91A097-0ECC-6BC8-DAAB-0378D0376B21}"/>
                </a:ext>
              </a:extLst>
            </p:cNvPr>
            <p:cNvSpPr txBox="1"/>
            <p:nvPr/>
          </p:nvSpPr>
          <p:spPr>
            <a:xfrm>
              <a:off x="9816587" y="4068906"/>
              <a:ext cx="96566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t</a:t>
              </a:r>
              <a:r>
                <a:rPr lang="en-US" altLang="zh-CN" sz="1400" b="1" spc="0" baseline="0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o port </a:t>
              </a:r>
              <a:r>
                <a:rPr lang="en-US" altLang="zh-CN" sz="1400" b="1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3</a:t>
              </a:r>
              <a:endParaRPr lang="zh-CN" altLang="en-US" sz="16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97F3304D-57CC-8E04-1EDE-0C6753316AAE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7A23D4C-DF29-DA24-D976-3EDB1EA4AF01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灯片编号占位符 25">
            <a:extLst>
              <a:ext uri="{FF2B5EF4-FFF2-40B4-BE49-F238E27FC236}">
                <a16:creationId xmlns:a16="http://schemas.microsoft.com/office/drawing/2014/main" id="{9907763D-81DE-A639-FFBC-6C41439ED67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18</a:t>
            </a:fld>
            <a:endParaRPr kumimoji="1"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7EFA78B-4760-02EF-8A68-F9A56A3FBC43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B4D040CE-1A88-68EC-E982-461D8DAB0401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箭头: 右 2">
            <a:extLst>
              <a:ext uri="{FF2B5EF4-FFF2-40B4-BE49-F238E27FC236}">
                <a16:creationId xmlns:a16="http://schemas.microsoft.com/office/drawing/2014/main" id="{B48A265B-1F8B-33E7-6F4E-9F4AB01A7D3C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箭头: 右 2">
            <a:extLst>
              <a:ext uri="{FF2B5EF4-FFF2-40B4-BE49-F238E27FC236}">
                <a16:creationId xmlns:a16="http://schemas.microsoft.com/office/drawing/2014/main" id="{1F95C904-D5E3-BE85-8A0E-528D60EDF549}"/>
              </a:ext>
            </a:extLst>
          </p:cNvPr>
          <p:cNvSpPr/>
          <p:nvPr/>
        </p:nvSpPr>
        <p:spPr>
          <a:xfrm>
            <a:off x="565825" y="2584081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F7D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箭头: 右 2">
            <a:extLst>
              <a:ext uri="{FF2B5EF4-FFF2-40B4-BE49-F238E27FC236}">
                <a16:creationId xmlns:a16="http://schemas.microsoft.com/office/drawing/2014/main" id="{3C17784A-F068-8E7E-DCE9-442D71F383AC}"/>
              </a:ext>
            </a:extLst>
          </p:cNvPr>
          <p:cNvSpPr/>
          <p:nvPr/>
        </p:nvSpPr>
        <p:spPr>
          <a:xfrm>
            <a:off x="565825" y="3931225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87A1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9BE95FD2-9221-8987-7854-8809AF00FD4F}"/>
              </a:ext>
            </a:extLst>
          </p:cNvPr>
          <p:cNvSpPr txBox="1"/>
          <p:nvPr/>
        </p:nvSpPr>
        <p:spPr>
          <a:xfrm>
            <a:off x="8096422" y="3945981"/>
            <a:ext cx="17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文本框 151">
            <a:extLst>
              <a:ext uri="{FF2B5EF4-FFF2-40B4-BE49-F238E27FC236}">
                <a16:creationId xmlns:a16="http://schemas.microsoft.com/office/drawing/2014/main" id="{350A56E7-304C-5EAE-B9F6-341C7D1F0B00}"/>
              </a:ext>
            </a:extLst>
          </p:cNvPr>
          <p:cNvSpPr txBox="1"/>
          <p:nvPr/>
        </p:nvSpPr>
        <p:spPr>
          <a:xfrm>
            <a:off x="4946426" y="4308820"/>
            <a:ext cx="1547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spc="0" baseline="0" dirty="0">
                <a:ln/>
                <a:solidFill>
                  <a:srgbClr val="548235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line-rate</a:t>
            </a:r>
            <a:endParaRPr lang="zh-CN" altLang="en-US" sz="2000" baseline="30000" dirty="0">
              <a:solidFill>
                <a:srgbClr val="5482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0F985197-5D1F-7206-F851-802BE37AD01E}"/>
              </a:ext>
            </a:extLst>
          </p:cNvPr>
          <p:cNvGrpSpPr/>
          <p:nvPr/>
        </p:nvGrpSpPr>
        <p:grpSpPr>
          <a:xfrm>
            <a:off x="4946426" y="3845477"/>
            <a:ext cx="1547670" cy="832675"/>
            <a:chOff x="4962870" y="3837929"/>
            <a:chExt cx="1547670" cy="832675"/>
          </a:xfrm>
        </p:grpSpPr>
        <p:sp>
          <p:nvSpPr>
            <p:cNvPr id="154" name="箭头: 右 2">
              <a:extLst>
                <a:ext uri="{FF2B5EF4-FFF2-40B4-BE49-F238E27FC236}">
                  <a16:creationId xmlns:a16="http://schemas.microsoft.com/office/drawing/2014/main" id="{AE882855-2C18-9E41-E6F3-A4F0B7D56EF1}"/>
                </a:ext>
              </a:extLst>
            </p:cNvPr>
            <p:cNvSpPr/>
            <p:nvPr/>
          </p:nvSpPr>
          <p:spPr>
            <a:xfrm>
              <a:off x="5231904" y="3837929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gradFill>
              <a:gsLst>
                <a:gs pos="0">
                  <a:srgbClr val="87A1D0"/>
                </a:gs>
                <a:gs pos="38000">
                  <a:srgbClr val="87A1D0"/>
                </a:gs>
                <a:gs pos="39000">
                  <a:srgbClr val="CFE2AB"/>
                </a:gs>
                <a:gs pos="61000">
                  <a:srgbClr val="CFE2AB"/>
                </a:gs>
                <a:gs pos="62000">
                  <a:srgbClr val="F7DBAD"/>
                </a:gs>
                <a:gs pos="100000">
                  <a:srgbClr val="F7DBA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文本框 154">
              <a:extLst>
                <a:ext uri="{FF2B5EF4-FFF2-40B4-BE49-F238E27FC236}">
                  <a16:creationId xmlns:a16="http://schemas.microsoft.com/office/drawing/2014/main" id="{D2AFD079-0E34-E08C-F8EE-F66BDBEA131A}"/>
                </a:ext>
              </a:extLst>
            </p:cNvPr>
            <p:cNvSpPr txBox="1"/>
            <p:nvPr/>
          </p:nvSpPr>
          <p:spPr>
            <a:xfrm>
              <a:off x="4962870" y="4301272"/>
              <a:ext cx="15476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line-rate</a:t>
              </a:r>
              <a:endParaRPr lang="zh-CN" altLang="en-US" sz="20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7" name="矩形 156">
            <a:extLst>
              <a:ext uri="{FF2B5EF4-FFF2-40B4-BE49-F238E27FC236}">
                <a16:creationId xmlns:a16="http://schemas.microsoft.com/office/drawing/2014/main" id="{E077C7EB-53AC-2EAE-9AD2-DFF4B8A22E8F}"/>
              </a:ext>
            </a:extLst>
          </p:cNvPr>
          <p:cNvSpPr/>
          <p:nvPr/>
        </p:nvSpPr>
        <p:spPr>
          <a:xfrm>
            <a:off x="923259" y="5776897"/>
            <a:ext cx="196058" cy="2491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543D0A07-415B-4CC4-D8E7-52F0F5B72E7F}"/>
              </a:ext>
            </a:extLst>
          </p:cNvPr>
          <p:cNvSpPr/>
          <p:nvPr/>
        </p:nvSpPr>
        <p:spPr>
          <a:xfrm>
            <a:off x="1367432" y="5776897"/>
            <a:ext cx="196058" cy="249162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F9055D90-A173-A42C-127A-FD076B8D17AD}"/>
              </a:ext>
            </a:extLst>
          </p:cNvPr>
          <p:cNvSpPr/>
          <p:nvPr/>
        </p:nvSpPr>
        <p:spPr>
          <a:xfrm>
            <a:off x="1811605" y="5776897"/>
            <a:ext cx="196058" cy="2491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C4158624-BFF7-8D9B-50A3-E99C7A67FA8C}"/>
              </a:ext>
            </a:extLst>
          </p:cNvPr>
          <p:cNvSpPr txBox="1"/>
          <p:nvPr/>
        </p:nvSpPr>
        <p:spPr>
          <a:xfrm>
            <a:off x="6231474" y="572048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矩形 164">
            <a:extLst>
              <a:ext uri="{FF2B5EF4-FFF2-40B4-BE49-F238E27FC236}">
                <a16:creationId xmlns:a16="http://schemas.microsoft.com/office/drawing/2014/main" id="{33555F4B-0DBA-B194-CD3F-15FA298898B5}"/>
              </a:ext>
            </a:extLst>
          </p:cNvPr>
          <p:cNvSpPr/>
          <p:nvPr/>
        </p:nvSpPr>
        <p:spPr>
          <a:xfrm>
            <a:off x="8962535" y="5776897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A31A5501-F75E-B7DF-3CF3-0768B075F63C}"/>
              </a:ext>
            </a:extLst>
          </p:cNvPr>
          <p:cNvSpPr txBox="1"/>
          <p:nvPr/>
        </p:nvSpPr>
        <p:spPr>
          <a:xfrm>
            <a:off x="8898369" y="5725117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61FEADB3-0841-73FB-D517-676BD93C6588}"/>
              </a:ext>
            </a:extLst>
          </p:cNvPr>
          <p:cNvSpPr/>
          <p:nvPr/>
        </p:nvSpPr>
        <p:spPr>
          <a:xfrm>
            <a:off x="5046946" y="5776897"/>
            <a:ext cx="196058" cy="2491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CD8E6522-233A-E857-CAD5-C7E2BD78539F}"/>
              </a:ext>
            </a:extLst>
          </p:cNvPr>
          <p:cNvSpPr/>
          <p:nvPr/>
        </p:nvSpPr>
        <p:spPr>
          <a:xfrm>
            <a:off x="5491119" y="5776897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矩形 172">
            <a:extLst>
              <a:ext uri="{FF2B5EF4-FFF2-40B4-BE49-F238E27FC236}">
                <a16:creationId xmlns:a16="http://schemas.microsoft.com/office/drawing/2014/main" id="{7A978858-0213-7757-346F-51B33F23FC66}"/>
              </a:ext>
            </a:extLst>
          </p:cNvPr>
          <p:cNvSpPr/>
          <p:nvPr/>
        </p:nvSpPr>
        <p:spPr>
          <a:xfrm>
            <a:off x="5935292" y="5776897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本框 174">
            <a:extLst>
              <a:ext uri="{FF2B5EF4-FFF2-40B4-BE49-F238E27FC236}">
                <a16:creationId xmlns:a16="http://schemas.microsoft.com/office/drawing/2014/main" id="{7DB8DD0D-03AC-D899-86A4-DDD90A1393AF}"/>
              </a:ext>
            </a:extLst>
          </p:cNvPr>
          <p:cNvSpPr txBox="1"/>
          <p:nvPr/>
        </p:nvSpPr>
        <p:spPr>
          <a:xfrm>
            <a:off x="2249507" y="5616389"/>
            <a:ext cx="2186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1" name="组合 240">
            <a:extLst>
              <a:ext uri="{FF2B5EF4-FFF2-40B4-BE49-F238E27FC236}">
                <a16:creationId xmlns:a16="http://schemas.microsoft.com/office/drawing/2014/main" id="{D76E7AFD-38E4-82E1-284D-BA2A4368FF6A}"/>
              </a:ext>
            </a:extLst>
          </p:cNvPr>
          <p:cNvGrpSpPr/>
          <p:nvPr/>
        </p:nvGrpSpPr>
        <p:grpSpPr>
          <a:xfrm>
            <a:off x="8433852" y="3376725"/>
            <a:ext cx="971802" cy="249162"/>
            <a:chOff x="8433852" y="3376725"/>
            <a:chExt cx="971802" cy="249162"/>
          </a:xfrm>
        </p:grpSpPr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2465D867-5534-F149-67E8-F5643323FF72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F4CBCB73-8575-1C39-3545-69CD60F64C92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矩形 243">
              <a:extLst>
                <a:ext uri="{FF2B5EF4-FFF2-40B4-BE49-F238E27FC236}">
                  <a16:creationId xmlns:a16="http://schemas.microsoft.com/office/drawing/2014/main" id="{6B793015-08EE-206C-221B-2EF4F9C97242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矩形 244">
              <a:extLst>
                <a:ext uri="{FF2B5EF4-FFF2-40B4-BE49-F238E27FC236}">
                  <a16:creationId xmlns:a16="http://schemas.microsoft.com/office/drawing/2014/main" id="{D90D815B-F784-CBF1-16DE-CB498C42280E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矩形 245">
              <a:extLst>
                <a:ext uri="{FF2B5EF4-FFF2-40B4-BE49-F238E27FC236}">
                  <a16:creationId xmlns:a16="http://schemas.microsoft.com/office/drawing/2014/main" id="{B7E8309C-488F-479F-4381-E8B12682079C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0" name="组合 249">
            <a:extLst>
              <a:ext uri="{FF2B5EF4-FFF2-40B4-BE49-F238E27FC236}">
                <a16:creationId xmlns:a16="http://schemas.microsoft.com/office/drawing/2014/main" id="{FF909426-637C-85F5-CA5E-5AE9A77F7458}"/>
              </a:ext>
            </a:extLst>
          </p:cNvPr>
          <p:cNvGrpSpPr/>
          <p:nvPr/>
        </p:nvGrpSpPr>
        <p:grpSpPr>
          <a:xfrm>
            <a:off x="8433852" y="3654214"/>
            <a:ext cx="971802" cy="249162"/>
            <a:chOff x="8433852" y="3376725"/>
            <a:chExt cx="971802" cy="249162"/>
          </a:xfrm>
        </p:grpSpPr>
        <p:sp>
          <p:nvSpPr>
            <p:cNvPr id="251" name="矩形 250">
              <a:extLst>
                <a:ext uri="{FF2B5EF4-FFF2-40B4-BE49-F238E27FC236}">
                  <a16:creationId xmlns:a16="http://schemas.microsoft.com/office/drawing/2014/main" id="{128ADD41-7172-0784-590D-81AE1598BB04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矩形 251">
              <a:extLst>
                <a:ext uri="{FF2B5EF4-FFF2-40B4-BE49-F238E27FC236}">
                  <a16:creationId xmlns:a16="http://schemas.microsoft.com/office/drawing/2014/main" id="{ACDF586C-F450-C0FF-17BF-B29387CDF6CC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矩形 252">
              <a:extLst>
                <a:ext uri="{FF2B5EF4-FFF2-40B4-BE49-F238E27FC236}">
                  <a16:creationId xmlns:a16="http://schemas.microsoft.com/office/drawing/2014/main" id="{D2379FD4-2441-13E9-67D3-A2098CE145DF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矩形 253">
              <a:extLst>
                <a:ext uri="{FF2B5EF4-FFF2-40B4-BE49-F238E27FC236}">
                  <a16:creationId xmlns:a16="http://schemas.microsoft.com/office/drawing/2014/main" id="{7A76724B-3BE3-1897-9C49-2CC2E0F0F774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矩形 254">
              <a:extLst>
                <a:ext uri="{FF2B5EF4-FFF2-40B4-BE49-F238E27FC236}">
                  <a16:creationId xmlns:a16="http://schemas.microsoft.com/office/drawing/2014/main" id="{9FDDC00A-4B82-91F0-1E28-B2A613353F77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6" name="组合 255">
            <a:extLst>
              <a:ext uri="{FF2B5EF4-FFF2-40B4-BE49-F238E27FC236}">
                <a16:creationId xmlns:a16="http://schemas.microsoft.com/office/drawing/2014/main" id="{E3BA5AB9-0D41-0026-378F-40B2EE5CB6EF}"/>
              </a:ext>
            </a:extLst>
          </p:cNvPr>
          <p:cNvGrpSpPr/>
          <p:nvPr/>
        </p:nvGrpSpPr>
        <p:grpSpPr>
          <a:xfrm>
            <a:off x="8433852" y="3099236"/>
            <a:ext cx="971802" cy="249162"/>
            <a:chOff x="8433852" y="3376725"/>
            <a:chExt cx="971802" cy="249162"/>
          </a:xfrm>
        </p:grpSpPr>
        <p:sp>
          <p:nvSpPr>
            <p:cNvPr id="257" name="矩形 256">
              <a:extLst>
                <a:ext uri="{FF2B5EF4-FFF2-40B4-BE49-F238E27FC236}">
                  <a16:creationId xmlns:a16="http://schemas.microsoft.com/office/drawing/2014/main" id="{D4F84EEA-998E-1B22-A30C-7671B9A2FA72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1275C74D-8E9B-C0A7-B10D-B8C6F6F090C5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07CC004D-C548-0A1B-D3C6-9979DDB7E352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A34C5AA4-1058-077E-07E1-9820CEB6EA31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28613C93-9BBD-2861-4EFC-BF30816DBB4B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ADA3979-74E2-E52D-A18A-375C40AFFD4D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9993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8074E-2D83-50CA-A401-6450DD911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D0FBD78C-7549-DBF3-EED7-70E77ED02944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2C4523ED-1D29-7CDE-B1E0-78CFFD0A6518}"/>
              </a:ext>
            </a:extLst>
          </p:cNvPr>
          <p:cNvSpPr/>
          <p:nvPr/>
        </p:nvSpPr>
        <p:spPr>
          <a:xfrm rot="5400000">
            <a:off x="3049982" y="3238598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CBDCD1B5-7492-FBBB-ABBC-55BA96871ABC}"/>
              </a:ext>
            </a:extLst>
          </p:cNvPr>
          <p:cNvCxnSpPr>
            <a:cxnSpLocks/>
          </p:cNvCxnSpPr>
          <p:nvPr/>
        </p:nvCxnSpPr>
        <p:spPr>
          <a:xfrm flipV="1">
            <a:off x="2738275" y="2859448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接箭头连接符 44">
            <a:extLst>
              <a:ext uri="{FF2B5EF4-FFF2-40B4-BE49-F238E27FC236}">
                <a16:creationId xmlns:a16="http://schemas.microsoft.com/office/drawing/2014/main" id="{F1B01C1C-A4C7-9722-BF79-A86E41AE92C5}"/>
              </a:ext>
            </a:extLst>
          </p:cNvPr>
          <p:cNvCxnSpPr/>
          <p:nvPr/>
        </p:nvCxnSpPr>
        <p:spPr>
          <a:xfrm flipV="1">
            <a:off x="3339177" y="3510381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741C9708-614E-E828-E1E6-A71603462E4D}"/>
              </a:ext>
            </a:extLst>
          </p:cNvPr>
          <p:cNvCxnSpPr/>
          <p:nvPr/>
        </p:nvCxnSpPr>
        <p:spPr>
          <a:xfrm flipV="1">
            <a:off x="2728369" y="4164885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89C7C4C-913E-AD8A-90D4-D995415174F1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9F5E855-7B98-29C4-63B2-0DE08D209179}"/>
              </a:ext>
            </a:extLst>
          </p:cNvPr>
          <p:cNvSpPr txBox="1"/>
          <p:nvPr/>
        </p:nvSpPr>
        <p:spPr>
          <a:xfrm rot="5400000">
            <a:off x="3230998" y="3338089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CB0429F-A014-9723-7AC9-757D60D69D7C}"/>
              </a:ext>
            </a:extLst>
          </p:cNvPr>
          <p:cNvSpPr txBox="1"/>
          <p:nvPr/>
        </p:nvSpPr>
        <p:spPr>
          <a:xfrm>
            <a:off x="1273873" y="401085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E169073-AA67-65EF-BE89-3A9F5BB182DF}"/>
              </a:ext>
            </a:extLst>
          </p:cNvPr>
          <p:cNvSpPr/>
          <p:nvPr/>
        </p:nvSpPr>
        <p:spPr>
          <a:xfrm>
            <a:off x="1945252" y="3330874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F86242B-1B37-8189-AA8A-2E0483F4DC3D}"/>
              </a:ext>
            </a:extLst>
          </p:cNvPr>
          <p:cNvSpPr txBox="1"/>
          <p:nvPr/>
        </p:nvSpPr>
        <p:spPr>
          <a:xfrm>
            <a:off x="1273873" y="3325715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5E70120-291C-3154-0121-AE41289CA888}"/>
              </a:ext>
            </a:extLst>
          </p:cNvPr>
          <p:cNvSpPr/>
          <p:nvPr/>
        </p:nvSpPr>
        <p:spPr>
          <a:xfrm>
            <a:off x="3000123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08CC5EB-6B83-E1D4-93A0-65824FCDB963}"/>
              </a:ext>
            </a:extLst>
          </p:cNvPr>
          <p:cNvSpPr/>
          <p:nvPr/>
        </p:nvSpPr>
        <p:spPr>
          <a:xfrm>
            <a:off x="2342471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B674C4D-64A9-BCE4-4B54-593579D6043E}"/>
              </a:ext>
            </a:extLst>
          </p:cNvPr>
          <p:cNvSpPr/>
          <p:nvPr/>
        </p:nvSpPr>
        <p:spPr>
          <a:xfrm>
            <a:off x="2671297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C002AD0-A66E-C1D4-F4ED-387E17740C0E}"/>
              </a:ext>
            </a:extLst>
          </p:cNvPr>
          <p:cNvSpPr txBox="1"/>
          <p:nvPr/>
        </p:nvSpPr>
        <p:spPr>
          <a:xfrm>
            <a:off x="1273873" y="267478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6947B29-755B-C7BC-8ABF-2FB1B2EC638C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D88A333-2805-98CE-9AA7-E01F040408F5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43B8EA18-3544-18F2-D0FF-3193F4A93BEB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Inefficiency of Static Buffer Allocation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DB0B7F3-39C1-7B84-D6A0-07C04D53B3D3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130222C2-69DF-87E5-407A-2DD529CB168E}"/>
              </a:ext>
            </a:extLst>
          </p:cNvPr>
          <p:cNvSpPr/>
          <p:nvPr/>
        </p:nvSpPr>
        <p:spPr>
          <a:xfrm>
            <a:off x="1944400" y="3980219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4A73C84C-FC0B-EA79-7703-C7959B9FF59E}"/>
              </a:ext>
            </a:extLst>
          </p:cNvPr>
          <p:cNvSpPr/>
          <p:nvPr/>
        </p:nvSpPr>
        <p:spPr>
          <a:xfrm>
            <a:off x="2999271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4801EDD7-1FB9-3B28-3C2B-D55BEB631D9B}"/>
              </a:ext>
            </a:extLst>
          </p:cNvPr>
          <p:cNvSpPr/>
          <p:nvPr/>
        </p:nvSpPr>
        <p:spPr>
          <a:xfrm>
            <a:off x="2670445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CB2DC2FE-79FC-09F6-CF4D-88B46A8F9183}"/>
              </a:ext>
            </a:extLst>
          </p:cNvPr>
          <p:cNvSpPr/>
          <p:nvPr/>
        </p:nvSpPr>
        <p:spPr>
          <a:xfrm>
            <a:off x="2341619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8238B8C1-2939-6F28-4A8B-AE9F28B9059A}"/>
              </a:ext>
            </a:extLst>
          </p:cNvPr>
          <p:cNvSpPr/>
          <p:nvPr/>
        </p:nvSpPr>
        <p:spPr>
          <a:xfrm>
            <a:off x="1944400" y="2674782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80E46A4F-2083-FEC0-84CB-11C476AC2E00}"/>
              </a:ext>
            </a:extLst>
          </p:cNvPr>
          <p:cNvSpPr/>
          <p:nvPr/>
        </p:nvSpPr>
        <p:spPr>
          <a:xfrm>
            <a:off x="2999271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971DC378-2382-9316-03D0-F53ABD257BF1}"/>
              </a:ext>
            </a:extLst>
          </p:cNvPr>
          <p:cNvSpPr/>
          <p:nvPr/>
        </p:nvSpPr>
        <p:spPr>
          <a:xfrm>
            <a:off x="2670445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6D966176-3AAE-1940-8595-8930AE39BD57}"/>
              </a:ext>
            </a:extLst>
          </p:cNvPr>
          <p:cNvSpPr/>
          <p:nvPr/>
        </p:nvSpPr>
        <p:spPr>
          <a:xfrm>
            <a:off x="2341619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F89C5D8C-CCC6-ADC7-C9A4-70356BB5868E}"/>
              </a:ext>
            </a:extLst>
          </p:cNvPr>
          <p:cNvSpPr/>
          <p:nvPr/>
        </p:nvSpPr>
        <p:spPr>
          <a:xfrm>
            <a:off x="7436661" y="2558338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A0E87572-A203-C75C-AD3D-353A18FEE971}"/>
              </a:ext>
            </a:extLst>
          </p:cNvPr>
          <p:cNvCxnSpPr>
            <a:cxnSpLocks/>
          </p:cNvCxnSpPr>
          <p:nvPr/>
        </p:nvCxnSpPr>
        <p:spPr>
          <a:xfrm flipV="1">
            <a:off x="8040216" y="3508634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E1D6642B-D7F4-E088-D34E-445DF7669567}"/>
              </a:ext>
            </a:extLst>
          </p:cNvPr>
          <p:cNvSpPr txBox="1"/>
          <p:nvPr/>
        </p:nvSpPr>
        <p:spPr>
          <a:xfrm rot="5400000">
            <a:off x="6780854" y="3374217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Buffer</a:t>
            </a:r>
            <a:r>
              <a:rPr lang="zh-CN" altLang="en-US" dirty="0"/>
              <a:t> </a:t>
            </a:r>
            <a:r>
              <a:rPr lang="en-US" altLang="zh-CN" dirty="0"/>
              <a:t>Manager</a:t>
            </a:r>
            <a:endParaRPr lang="zh-CN" altLang="en-US" dirty="0"/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77A1EC32-2022-01A7-C6CB-63E44BC90E4B}"/>
              </a:ext>
            </a:extLst>
          </p:cNvPr>
          <p:cNvCxnSpPr>
            <a:cxnSpLocks/>
          </p:cNvCxnSpPr>
          <p:nvPr/>
        </p:nvCxnSpPr>
        <p:spPr>
          <a:xfrm flipV="1">
            <a:off x="3340709" y="2859448"/>
            <a:ext cx="38517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BCDB0002-70F9-EF07-2BCA-16D855323CFC}"/>
              </a:ext>
            </a:extLst>
          </p:cNvPr>
          <p:cNvCxnSpPr/>
          <p:nvPr/>
        </p:nvCxnSpPr>
        <p:spPr>
          <a:xfrm flipV="1">
            <a:off x="3330803" y="4164885"/>
            <a:ext cx="390720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箭头: 右 2">
            <a:extLst>
              <a:ext uri="{FF2B5EF4-FFF2-40B4-BE49-F238E27FC236}">
                <a16:creationId xmlns:a16="http://schemas.microsoft.com/office/drawing/2014/main" id="{37B031D7-B8FC-F548-1CAD-31446CBD164E}"/>
              </a:ext>
            </a:extLst>
          </p:cNvPr>
          <p:cNvSpPr/>
          <p:nvPr/>
        </p:nvSpPr>
        <p:spPr>
          <a:xfrm>
            <a:off x="9814154" y="3230819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7EDA9E5-C317-B433-1C03-86704A437992}"/>
                  </a:ext>
                </a:extLst>
              </p:cNvPr>
              <p:cNvSpPr txBox="1"/>
              <p:nvPr/>
            </p:nvSpPr>
            <p:spPr>
              <a:xfrm>
                <a:off x="10665486" y="3166429"/>
                <a:ext cx="1547670" cy="713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7EDA9E5-C317-B433-1C03-86704A437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486" y="3166429"/>
                <a:ext cx="1547670" cy="7130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箭头: 右 2">
            <a:extLst>
              <a:ext uri="{FF2B5EF4-FFF2-40B4-BE49-F238E27FC236}">
                <a16:creationId xmlns:a16="http://schemas.microsoft.com/office/drawing/2014/main" id="{B44FCC1B-9566-7DC9-D307-0F50AFDCE463}"/>
              </a:ext>
            </a:extLst>
          </p:cNvPr>
          <p:cNvSpPr/>
          <p:nvPr/>
        </p:nvSpPr>
        <p:spPr>
          <a:xfrm>
            <a:off x="9814154" y="2514543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F7D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438AD039-1D4C-27C2-6E93-6342941727B5}"/>
              </a:ext>
            </a:extLst>
          </p:cNvPr>
          <p:cNvSpPr/>
          <p:nvPr/>
        </p:nvSpPr>
        <p:spPr>
          <a:xfrm>
            <a:off x="9814154" y="3947095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87A1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E12F22BD-7928-5FB8-740F-8DD395658AEF}"/>
                  </a:ext>
                </a:extLst>
              </p:cNvPr>
              <p:cNvSpPr txBox="1"/>
              <p:nvPr/>
            </p:nvSpPr>
            <p:spPr>
              <a:xfrm>
                <a:off x="10665486" y="240771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E12F22BD-7928-5FB8-740F-8DD395658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486" y="2407714"/>
                <a:ext cx="1547670" cy="740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1635C4C5-B8E4-4D7C-0B0F-7DC917D4181D}"/>
                  </a:ext>
                </a:extLst>
              </p:cNvPr>
              <p:cNvSpPr txBox="1"/>
              <p:nvPr/>
            </p:nvSpPr>
            <p:spPr>
              <a:xfrm>
                <a:off x="10665486" y="3902846"/>
                <a:ext cx="1547670" cy="713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1635C4C5-B8E4-4D7C-0B0F-7DC917D41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486" y="3902846"/>
                <a:ext cx="1547670" cy="713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20F6CC5F-8A8C-9996-5B53-AEF7682E819F}"/>
              </a:ext>
            </a:extLst>
          </p:cNvPr>
          <p:cNvSpPr txBox="1"/>
          <p:nvPr/>
        </p:nvSpPr>
        <p:spPr>
          <a:xfrm>
            <a:off x="777276" y="1315680"/>
            <a:ext cx="897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2 in CBFC: Three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310C435-C666-EAF1-5FA9-D8F0F7555542}"/>
              </a:ext>
            </a:extLst>
          </p:cNvPr>
          <p:cNvSpPr txBox="1"/>
          <p:nvPr/>
        </p:nvSpPr>
        <p:spPr>
          <a:xfrm>
            <a:off x="9816587" y="2635871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DF6AA0F1-B8A0-5031-A962-AAA0DB62E5DA}"/>
              </a:ext>
            </a:extLst>
          </p:cNvPr>
          <p:cNvSpPr txBox="1"/>
          <p:nvPr/>
        </p:nvSpPr>
        <p:spPr>
          <a:xfrm>
            <a:off x="9816587" y="3364380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03BB2AD-051E-A44A-DE5E-DD932C14601D}"/>
              </a:ext>
            </a:extLst>
          </p:cNvPr>
          <p:cNvSpPr txBox="1"/>
          <p:nvPr/>
        </p:nvSpPr>
        <p:spPr>
          <a:xfrm>
            <a:off x="9816587" y="4068906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</a:t>
            </a:r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3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47A9354-6970-A307-E9D0-18D1189D6542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2AFED1E-A7F4-BAAD-3ACE-3C08CF680B64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灯片编号占位符 25">
            <a:extLst>
              <a:ext uri="{FF2B5EF4-FFF2-40B4-BE49-F238E27FC236}">
                <a16:creationId xmlns:a16="http://schemas.microsoft.com/office/drawing/2014/main" id="{F4631296-4E35-68E3-8E62-4E09685673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19</a:t>
            </a:fld>
            <a:endParaRPr kumimoji="1"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8766C9D-F732-27DD-8310-33090686863E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15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5423B107-A174-FFA0-2675-4E41E0D195D9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箭头: 右 2">
            <a:extLst>
              <a:ext uri="{FF2B5EF4-FFF2-40B4-BE49-F238E27FC236}">
                <a16:creationId xmlns:a16="http://schemas.microsoft.com/office/drawing/2014/main" id="{E62D78EE-7103-5551-3340-7354F72763AA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箭头: 右 2">
            <a:extLst>
              <a:ext uri="{FF2B5EF4-FFF2-40B4-BE49-F238E27FC236}">
                <a16:creationId xmlns:a16="http://schemas.microsoft.com/office/drawing/2014/main" id="{140F415F-6F0C-056A-B38B-DAFF32CE74C5}"/>
              </a:ext>
            </a:extLst>
          </p:cNvPr>
          <p:cNvSpPr/>
          <p:nvPr/>
        </p:nvSpPr>
        <p:spPr>
          <a:xfrm>
            <a:off x="565825" y="2584081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F7D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箭头: 右 2">
            <a:extLst>
              <a:ext uri="{FF2B5EF4-FFF2-40B4-BE49-F238E27FC236}">
                <a16:creationId xmlns:a16="http://schemas.microsoft.com/office/drawing/2014/main" id="{B78D809F-8F83-BB27-0633-E1979BC86553}"/>
              </a:ext>
            </a:extLst>
          </p:cNvPr>
          <p:cNvSpPr/>
          <p:nvPr/>
        </p:nvSpPr>
        <p:spPr>
          <a:xfrm>
            <a:off x="565825" y="3931225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87A1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5BE24A4D-8F62-847A-6E55-D2C9A7A4FFB2}"/>
              </a:ext>
            </a:extLst>
          </p:cNvPr>
          <p:cNvSpPr txBox="1"/>
          <p:nvPr/>
        </p:nvSpPr>
        <p:spPr>
          <a:xfrm>
            <a:off x="8096422" y="3945981"/>
            <a:ext cx="17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6F98F594-6486-65FD-EFD9-15532CA48B7D}"/>
              </a:ext>
            </a:extLst>
          </p:cNvPr>
          <p:cNvGrpSpPr/>
          <p:nvPr/>
        </p:nvGrpSpPr>
        <p:grpSpPr>
          <a:xfrm>
            <a:off x="8433852" y="3099236"/>
            <a:ext cx="971802" cy="804140"/>
            <a:chOff x="8433852" y="3099236"/>
            <a:chExt cx="971802" cy="804140"/>
          </a:xfrm>
        </p:grpSpPr>
        <p:grpSp>
          <p:nvGrpSpPr>
            <p:cNvPr id="241" name="组合 240">
              <a:extLst>
                <a:ext uri="{FF2B5EF4-FFF2-40B4-BE49-F238E27FC236}">
                  <a16:creationId xmlns:a16="http://schemas.microsoft.com/office/drawing/2014/main" id="{6C79FA2F-2250-B291-E0DE-A338656F84D2}"/>
                </a:ext>
              </a:extLst>
            </p:cNvPr>
            <p:cNvGrpSpPr/>
            <p:nvPr/>
          </p:nvGrpSpPr>
          <p:grpSpPr>
            <a:xfrm>
              <a:off x="8433852" y="3376725"/>
              <a:ext cx="971802" cy="249162"/>
              <a:chOff x="8433852" y="3376725"/>
              <a:chExt cx="971802" cy="249162"/>
            </a:xfrm>
          </p:grpSpPr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F87CA96E-90AC-93A0-E1D0-0EBD3C75213F}"/>
                  </a:ext>
                </a:extLst>
              </p:cNvPr>
              <p:cNvSpPr/>
              <p:nvPr/>
            </p:nvSpPr>
            <p:spPr>
              <a:xfrm>
                <a:off x="8433852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81B418DB-8282-5E20-2322-B1891B149E69}"/>
                  </a:ext>
                </a:extLst>
              </p:cNvPr>
              <p:cNvSpPr/>
              <p:nvPr/>
            </p:nvSpPr>
            <p:spPr>
              <a:xfrm>
                <a:off x="8627788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6E1659A6-3A38-8476-8F52-C84A37503C5A}"/>
                  </a:ext>
                </a:extLst>
              </p:cNvPr>
              <p:cNvSpPr/>
              <p:nvPr/>
            </p:nvSpPr>
            <p:spPr>
              <a:xfrm>
                <a:off x="8821724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矩形 244">
                <a:extLst>
                  <a:ext uri="{FF2B5EF4-FFF2-40B4-BE49-F238E27FC236}">
                    <a16:creationId xmlns:a16="http://schemas.microsoft.com/office/drawing/2014/main" id="{2DB35CC4-8F4D-B104-614A-56E7294E90D8}"/>
                  </a:ext>
                </a:extLst>
              </p:cNvPr>
              <p:cNvSpPr/>
              <p:nvPr/>
            </p:nvSpPr>
            <p:spPr>
              <a:xfrm>
                <a:off x="9015660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0DE92BF0-19A2-5422-7BF7-7CDA24A74409}"/>
                  </a:ext>
                </a:extLst>
              </p:cNvPr>
              <p:cNvSpPr/>
              <p:nvPr/>
            </p:nvSpPr>
            <p:spPr>
              <a:xfrm>
                <a:off x="9209596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0" name="组合 249">
              <a:extLst>
                <a:ext uri="{FF2B5EF4-FFF2-40B4-BE49-F238E27FC236}">
                  <a16:creationId xmlns:a16="http://schemas.microsoft.com/office/drawing/2014/main" id="{7F89521B-5EEE-F44F-1EC3-235331CA9F14}"/>
                </a:ext>
              </a:extLst>
            </p:cNvPr>
            <p:cNvGrpSpPr/>
            <p:nvPr/>
          </p:nvGrpSpPr>
          <p:grpSpPr>
            <a:xfrm>
              <a:off x="8433852" y="3654214"/>
              <a:ext cx="971802" cy="249162"/>
              <a:chOff x="8433852" y="3376725"/>
              <a:chExt cx="971802" cy="249162"/>
            </a:xfrm>
          </p:grpSpPr>
          <p:sp>
            <p:nvSpPr>
              <p:cNvPr id="251" name="矩形 250">
                <a:extLst>
                  <a:ext uri="{FF2B5EF4-FFF2-40B4-BE49-F238E27FC236}">
                    <a16:creationId xmlns:a16="http://schemas.microsoft.com/office/drawing/2014/main" id="{58A945EA-F0A9-5CCA-AD63-7598C279445D}"/>
                  </a:ext>
                </a:extLst>
              </p:cNvPr>
              <p:cNvSpPr/>
              <p:nvPr/>
            </p:nvSpPr>
            <p:spPr>
              <a:xfrm>
                <a:off x="8433852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AE3AD906-FA95-6B41-5585-E4F203B40846}"/>
                  </a:ext>
                </a:extLst>
              </p:cNvPr>
              <p:cNvSpPr/>
              <p:nvPr/>
            </p:nvSpPr>
            <p:spPr>
              <a:xfrm>
                <a:off x="8627788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8DF6F10A-8B32-F9A8-175F-EFD8437A2DBC}"/>
                  </a:ext>
                </a:extLst>
              </p:cNvPr>
              <p:cNvSpPr/>
              <p:nvPr/>
            </p:nvSpPr>
            <p:spPr>
              <a:xfrm>
                <a:off x="8821724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1A56BF84-4221-7142-D7BB-EC029FA0D844}"/>
                  </a:ext>
                </a:extLst>
              </p:cNvPr>
              <p:cNvSpPr/>
              <p:nvPr/>
            </p:nvSpPr>
            <p:spPr>
              <a:xfrm>
                <a:off x="9015660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F3300929-CE44-0220-A985-75CFDE90BF5D}"/>
                  </a:ext>
                </a:extLst>
              </p:cNvPr>
              <p:cNvSpPr/>
              <p:nvPr/>
            </p:nvSpPr>
            <p:spPr>
              <a:xfrm>
                <a:off x="9209596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6" name="组合 255">
              <a:extLst>
                <a:ext uri="{FF2B5EF4-FFF2-40B4-BE49-F238E27FC236}">
                  <a16:creationId xmlns:a16="http://schemas.microsoft.com/office/drawing/2014/main" id="{50B3EFAE-BC45-5394-7960-DAEA9224271E}"/>
                </a:ext>
              </a:extLst>
            </p:cNvPr>
            <p:cNvGrpSpPr/>
            <p:nvPr/>
          </p:nvGrpSpPr>
          <p:grpSpPr>
            <a:xfrm>
              <a:off x="8433852" y="3099236"/>
              <a:ext cx="971802" cy="249162"/>
              <a:chOff x="8433852" y="3376725"/>
              <a:chExt cx="971802" cy="249162"/>
            </a:xfrm>
          </p:grpSpPr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0DF01B00-640C-7DBA-89F1-7D7F4244DCBF}"/>
                  </a:ext>
                </a:extLst>
              </p:cNvPr>
              <p:cNvSpPr/>
              <p:nvPr/>
            </p:nvSpPr>
            <p:spPr>
              <a:xfrm>
                <a:off x="8433852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矩形 257">
                <a:extLst>
                  <a:ext uri="{FF2B5EF4-FFF2-40B4-BE49-F238E27FC236}">
                    <a16:creationId xmlns:a16="http://schemas.microsoft.com/office/drawing/2014/main" id="{47395EF9-BCE8-6A5C-1B87-7989C756D842}"/>
                  </a:ext>
                </a:extLst>
              </p:cNvPr>
              <p:cNvSpPr/>
              <p:nvPr/>
            </p:nvSpPr>
            <p:spPr>
              <a:xfrm>
                <a:off x="8627788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矩形 258">
                <a:extLst>
                  <a:ext uri="{FF2B5EF4-FFF2-40B4-BE49-F238E27FC236}">
                    <a16:creationId xmlns:a16="http://schemas.microsoft.com/office/drawing/2014/main" id="{8DFEAA4D-DC3B-4136-AC4F-B064E7DF6C85}"/>
                  </a:ext>
                </a:extLst>
              </p:cNvPr>
              <p:cNvSpPr/>
              <p:nvPr/>
            </p:nvSpPr>
            <p:spPr>
              <a:xfrm>
                <a:off x="8821724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967463CD-0669-9459-2CF1-568A6A085ED6}"/>
                  </a:ext>
                </a:extLst>
              </p:cNvPr>
              <p:cNvSpPr/>
              <p:nvPr/>
            </p:nvSpPr>
            <p:spPr>
              <a:xfrm>
                <a:off x="9015660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29938F0B-8991-7764-E6AA-701CF7A9136A}"/>
                  </a:ext>
                </a:extLst>
              </p:cNvPr>
              <p:cNvSpPr/>
              <p:nvPr/>
            </p:nvSpPr>
            <p:spPr>
              <a:xfrm>
                <a:off x="9209596" y="3376725"/>
                <a:ext cx="196058" cy="249162"/>
              </a:xfrm>
              <a:prstGeom prst="rect">
                <a:avLst/>
              </a:prstGeom>
              <a:noFill/>
              <a:ln w="28575">
                <a:solidFill>
                  <a:srgbClr val="BF9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矩形: 圆角 38">
            <a:extLst>
              <a:ext uri="{FF2B5EF4-FFF2-40B4-BE49-F238E27FC236}">
                <a16:creationId xmlns:a16="http://schemas.microsoft.com/office/drawing/2014/main" id="{8068616C-8DE5-6C87-79A7-86004A3FE417}"/>
              </a:ext>
            </a:extLst>
          </p:cNvPr>
          <p:cNvSpPr/>
          <p:nvPr/>
        </p:nvSpPr>
        <p:spPr>
          <a:xfrm>
            <a:off x="287141" y="5133269"/>
            <a:ext cx="11648550" cy="1590691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形 4" descr="目标 纯色填充">
            <a:extLst>
              <a:ext uri="{FF2B5EF4-FFF2-40B4-BE49-F238E27FC236}">
                <a16:creationId xmlns:a16="http://schemas.microsoft.com/office/drawing/2014/main" id="{0B68274C-5F87-8ACE-3F0C-A943BDBFE3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2382" y="5191916"/>
            <a:ext cx="468000" cy="468000"/>
          </a:xfrm>
          <a:prstGeom prst="rect">
            <a:avLst/>
          </a:prstGeom>
        </p:spPr>
      </p:pic>
      <p:sp>
        <p:nvSpPr>
          <p:cNvPr id="7" name="矩形 20">
            <a:extLst>
              <a:ext uri="{FF2B5EF4-FFF2-40B4-BE49-F238E27FC236}">
                <a16:creationId xmlns:a16="http://schemas.microsoft.com/office/drawing/2014/main" id="{EA736FE6-262D-3E29-9A38-779D3ADD76C6}"/>
              </a:ext>
            </a:extLst>
          </p:cNvPr>
          <p:cNvSpPr/>
          <p:nvPr/>
        </p:nvSpPr>
        <p:spPr>
          <a:xfrm>
            <a:off x="685986" y="5125830"/>
            <a:ext cx="1754251" cy="49699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Key Insight</a:t>
            </a:r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0B5C1B2-C3B9-6BB6-0E21-A6E2E0916116}"/>
              </a:ext>
            </a:extLst>
          </p:cNvPr>
          <p:cNvGrpSpPr/>
          <p:nvPr/>
        </p:nvGrpSpPr>
        <p:grpSpPr>
          <a:xfrm>
            <a:off x="1306971" y="5213341"/>
            <a:ext cx="3503054" cy="1498107"/>
            <a:chOff x="1306971" y="5213341"/>
            <a:chExt cx="3503054" cy="14981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015A3D84-1827-E926-6E50-4F6F41FE63C2}"/>
                    </a:ext>
                  </a:extLst>
                </p:cNvPr>
                <p:cNvSpPr txBox="1"/>
                <p:nvPr/>
              </p:nvSpPr>
              <p:spPr>
                <a:xfrm>
                  <a:off x="2219173" y="5213341"/>
                  <a:ext cx="1885251" cy="877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zh-CN" altLang="en-US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CN" b="1" i="1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zh-CN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015A3D84-1827-E926-6E50-4F6F41FE63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9173" y="5213341"/>
                  <a:ext cx="1885251" cy="87799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97AC48DD-9912-C830-9298-C012500C8128}"/>
                </a:ext>
              </a:extLst>
            </p:cNvPr>
            <p:cNvSpPr txBox="1"/>
            <p:nvPr/>
          </p:nvSpPr>
          <p:spPr>
            <a:xfrm>
              <a:off x="1306971" y="6126673"/>
              <a:ext cx="350305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1E475E"/>
                  </a:solidFill>
                </a:rPr>
                <a:t>The aggregate</a:t>
              </a:r>
              <a:r>
                <a:rPr lang="zh-CN" altLang="en-US" sz="1600" dirty="0">
                  <a:solidFill>
                    <a:srgbClr val="1E475E"/>
                  </a:solidFill>
                </a:rPr>
                <a:t> </a:t>
              </a:r>
              <a:r>
                <a:rPr lang="en-US" altLang="zh-CN" sz="1600" dirty="0">
                  <a:solidFill>
                    <a:srgbClr val="1E475E"/>
                  </a:solidFill>
                </a:rPr>
                <a:t>VC rate is bounded by the physical</a:t>
              </a:r>
              <a:r>
                <a:rPr lang="zh-CN" altLang="en-US" sz="1600" dirty="0">
                  <a:solidFill>
                    <a:srgbClr val="1E475E"/>
                  </a:solidFill>
                </a:rPr>
                <a:t> </a:t>
              </a:r>
              <a:r>
                <a:rPr lang="en-US" altLang="zh-CN" sz="1600" dirty="0">
                  <a:solidFill>
                    <a:srgbClr val="1E475E"/>
                  </a:solidFill>
                </a:rPr>
                <a:t>bandwidth.</a:t>
              </a: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BA4F761E-4E0B-B650-51E4-68A94A4252F3}"/>
              </a:ext>
            </a:extLst>
          </p:cNvPr>
          <p:cNvGrpSpPr/>
          <p:nvPr/>
        </p:nvGrpSpPr>
        <p:grpSpPr>
          <a:xfrm>
            <a:off x="4704592" y="5383697"/>
            <a:ext cx="3652007" cy="1343433"/>
            <a:chOff x="4704592" y="5383697"/>
            <a:chExt cx="3652007" cy="13434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D983793-4F02-BBF8-35BB-F6CE627F96A7}"/>
                    </a:ext>
                  </a:extLst>
                </p:cNvPr>
                <p:cNvSpPr txBox="1"/>
                <p:nvPr/>
              </p:nvSpPr>
              <p:spPr>
                <a:xfrm>
                  <a:off x="5246058" y="5383697"/>
                  <a:ext cx="221027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sSub>
                          <m:sSubPr>
                            <m:ctrlP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</a:rPr>
                          <m:t>)∙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D983793-4F02-BBF8-35BB-F6CE627F96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6058" y="5383697"/>
                  <a:ext cx="2210273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D221803B-6CE4-119C-A37F-5819BF89A1B4}"/>
                    </a:ext>
                  </a:extLst>
                </p:cNvPr>
                <p:cNvSpPr txBox="1"/>
                <p:nvPr/>
              </p:nvSpPr>
              <p:spPr>
                <a:xfrm>
                  <a:off x="4704592" y="5896133"/>
                  <a:ext cx="3652007" cy="830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For a VC with rate</a:t>
                  </a:r>
                  <a:r>
                    <a:rPr lang="zh-CN" altLang="en-US" sz="1600" dirty="0">
                      <a:solidFill>
                        <a:srgbClr val="1E475E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1600" dirty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altLang="zh-CN" sz="1600" baseline="-25000" dirty="0" err="1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a14:m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,</a:t>
                  </a:r>
                </a:p>
                <a:p>
                  <a:pPr algn="ctr"/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the buffer quota</a:t>
                  </a:r>
                  <a:r>
                    <a:rPr lang="zh-CN" altLang="en-US" sz="1600" dirty="0">
                      <a:solidFill>
                        <a:srgbClr val="1E475E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zh-CN" altLang="en-US" sz="1600" dirty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zh-CN" altLang="en-US" sz="1600" baseline="-25000" dirty="0">
                          <a:solidFill>
                            <a:srgbClr val="1E475E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a14:m>
                  <a:r>
                    <a:rPr lang="zh-CN" altLang="en-US" sz="1600" dirty="0">
                      <a:solidFill>
                        <a:srgbClr val="1E475E"/>
                      </a:solidFill>
                    </a:rPr>
                    <a:t> </a:t>
                  </a:r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only needs to cover the</a:t>
                  </a:r>
                  <a:r>
                    <a:rPr lang="zh-CN" altLang="en-US" sz="1600" dirty="0">
                      <a:solidFill>
                        <a:srgbClr val="1E475E"/>
                      </a:solidFill>
                    </a:rPr>
                    <a:t> </a:t>
                  </a:r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in-flight data</a:t>
                  </a:r>
                  <a:r>
                    <a:rPr lang="zh-CN" altLang="en-US" sz="1600" dirty="0">
                      <a:solidFill>
                        <a:srgbClr val="1E475E"/>
                      </a:solidFill>
                    </a:rPr>
                    <a:t> </a:t>
                  </a:r>
                  <a:r>
                    <a:rPr lang="en-US" altLang="zh-CN" sz="1600" dirty="0">
                      <a:solidFill>
                        <a:srgbClr val="1E475E"/>
                      </a:solidFill>
                    </a:rPr>
                    <a:t>volume.</a:t>
                  </a:r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D221803B-6CE4-119C-A37F-5819BF89A1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4592" y="5896133"/>
                  <a:ext cx="3652007" cy="830997"/>
                </a:xfrm>
                <a:prstGeom prst="rect">
                  <a:avLst/>
                </a:prstGeom>
                <a:blipFill>
                  <a:blip r:embed="rId10"/>
                  <a:stretch>
                    <a:fillRect t="-2190" b="-80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6D28AA24-17F9-A90D-2C11-17C49E4D26AA}"/>
              </a:ext>
            </a:extLst>
          </p:cNvPr>
          <p:cNvGrpSpPr/>
          <p:nvPr/>
        </p:nvGrpSpPr>
        <p:grpSpPr>
          <a:xfrm>
            <a:off x="8073198" y="5191916"/>
            <a:ext cx="3807075" cy="1515741"/>
            <a:chOff x="8073198" y="5191916"/>
            <a:chExt cx="3807075" cy="15157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1F2120D9-F7E4-EA73-10A7-4A81077233B1}"/>
                    </a:ext>
                  </a:extLst>
                </p:cNvPr>
                <p:cNvSpPr txBox="1"/>
                <p:nvPr/>
              </p:nvSpPr>
              <p:spPr>
                <a:xfrm>
                  <a:off x="8697868" y="5191916"/>
                  <a:ext cx="2741453" cy="8779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zh-CN" altLang="en-US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altLang="zh-CN" b="1" i="1" smtClean="0">
                                    <a:solidFill>
                                      <a:srgbClr val="1E475E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altLang="zh-CN" b="1" i="1" smtClean="0">
                                <a:solidFill>
                                  <a:srgbClr val="1E47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b="1" i="1" smtClean="0">
                            <a:solidFill>
                              <a:srgbClr val="1E47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𝑯𝑩𝑫𝑷</m:t>
                        </m:r>
                      </m:oMath>
                    </m:oMathPara>
                  </a14:m>
                  <a:endParaRPr lang="zh-CN" alt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1F2120D9-F7E4-EA73-10A7-4A81077233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7868" y="5191916"/>
                  <a:ext cx="2741453" cy="87799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46A90817-0894-480F-5529-A3DA0DCC73A1}"/>
                </a:ext>
              </a:extLst>
            </p:cNvPr>
            <p:cNvSpPr txBox="1"/>
            <p:nvPr/>
          </p:nvSpPr>
          <p:spPr>
            <a:xfrm>
              <a:off x="8733051" y="6122882"/>
              <a:ext cx="31472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1E475E"/>
                  </a:solidFill>
                </a:rPr>
                <a:t>Theoretically, </a:t>
              </a:r>
              <a:r>
                <a:rPr lang="en-US" altLang="zh-CN" sz="1600" b="1" dirty="0">
                  <a:solidFill>
                    <a:srgbClr val="1E475E"/>
                  </a:solidFill>
                </a:rPr>
                <a:t>1×per-hop-BDP </a:t>
              </a:r>
              <a:r>
                <a:rPr lang="en-US" altLang="zh-CN" sz="1600" dirty="0">
                  <a:solidFill>
                    <a:srgbClr val="1E475E"/>
                  </a:solidFill>
                </a:rPr>
                <a:t>of buffer space is sufficient.</a:t>
              </a:r>
            </a:p>
          </p:txBody>
        </p:sp>
        <p:sp>
          <p:nvSpPr>
            <p:cNvPr id="56" name="箭头: 右 2">
              <a:extLst>
                <a:ext uri="{FF2B5EF4-FFF2-40B4-BE49-F238E27FC236}">
                  <a16:creationId xmlns:a16="http://schemas.microsoft.com/office/drawing/2014/main" id="{F42E1A5C-1D23-E764-4DF3-DB6298163B19}"/>
                </a:ext>
              </a:extLst>
            </p:cNvPr>
            <p:cNvSpPr/>
            <p:nvPr/>
          </p:nvSpPr>
          <p:spPr>
            <a:xfrm>
              <a:off x="8073198" y="5344889"/>
              <a:ext cx="623995" cy="565699"/>
            </a:xfrm>
            <a:prstGeom prst="rightArrow">
              <a:avLst>
                <a:gd name="adj1" fmla="val 50000"/>
                <a:gd name="adj2" fmla="val 69409"/>
              </a:avLst>
            </a:prstGeom>
            <a:gradFill flip="none" rotWithShape="1">
              <a:gsLst>
                <a:gs pos="0">
                  <a:srgbClr val="1E475E"/>
                </a:gs>
                <a:gs pos="50000">
                  <a:srgbClr val="1E475E"/>
                </a:gs>
                <a:gs pos="100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E016CB1E-BCBC-5657-3B76-55425E49D5E3}"/>
              </a:ext>
            </a:extLst>
          </p:cNvPr>
          <p:cNvGrpSpPr/>
          <p:nvPr/>
        </p:nvGrpSpPr>
        <p:grpSpPr>
          <a:xfrm>
            <a:off x="4946426" y="3845477"/>
            <a:ext cx="1547670" cy="832675"/>
            <a:chOff x="4946426" y="3845477"/>
            <a:chExt cx="1547670" cy="832675"/>
          </a:xfrm>
        </p:grpSpPr>
        <p:sp>
          <p:nvSpPr>
            <p:cNvPr id="152" name="文本框 151">
              <a:extLst>
                <a:ext uri="{FF2B5EF4-FFF2-40B4-BE49-F238E27FC236}">
                  <a16:creationId xmlns:a16="http://schemas.microsoft.com/office/drawing/2014/main" id="{936A8208-73C5-923A-6773-DAC31FF9B4CC}"/>
                </a:ext>
              </a:extLst>
            </p:cNvPr>
            <p:cNvSpPr txBox="1"/>
            <p:nvPr/>
          </p:nvSpPr>
          <p:spPr>
            <a:xfrm>
              <a:off x="4946426" y="4308820"/>
              <a:ext cx="15476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548235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line-rate</a:t>
              </a:r>
              <a:endParaRPr lang="zh-CN" altLang="en-US" sz="2000" baseline="30000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文本框 154">
              <a:extLst>
                <a:ext uri="{FF2B5EF4-FFF2-40B4-BE49-F238E27FC236}">
                  <a16:creationId xmlns:a16="http://schemas.microsoft.com/office/drawing/2014/main" id="{11383351-C4B5-46BA-95A1-F2F01EFCEB29}"/>
                </a:ext>
              </a:extLst>
            </p:cNvPr>
            <p:cNvSpPr txBox="1"/>
            <p:nvPr/>
          </p:nvSpPr>
          <p:spPr>
            <a:xfrm>
              <a:off x="4946426" y="4308820"/>
              <a:ext cx="15476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line-rate</a:t>
              </a:r>
              <a:endParaRPr lang="zh-CN" altLang="en-US" sz="20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箭头: 右 2">
              <a:extLst>
                <a:ext uri="{FF2B5EF4-FFF2-40B4-BE49-F238E27FC236}">
                  <a16:creationId xmlns:a16="http://schemas.microsoft.com/office/drawing/2014/main" id="{16AEDDD3-8864-81B0-52AB-ECD8A9A4FE46}"/>
                </a:ext>
              </a:extLst>
            </p:cNvPr>
            <p:cNvSpPr/>
            <p:nvPr/>
          </p:nvSpPr>
          <p:spPr>
            <a:xfrm>
              <a:off x="5215460" y="3845477"/>
              <a:ext cx="976715" cy="565699"/>
            </a:xfrm>
            <a:prstGeom prst="rightArrow">
              <a:avLst>
                <a:gd name="adj1" fmla="val 50000"/>
                <a:gd name="adj2" fmla="val 69409"/>
              </a:avLst>
            </a:prstGeom>
            <a:gradFill>
              <a:gsLst>
                <a:gs pos="0">
                  <a:srgbClr val="87A1D0"/>
                </a:gs>
                <a:gs pos="38000">
                  <a:srgbClr val="87A1D0"/>
                </a:gs>
                <a:gs pos="39000">
                  <a:srgbClr val="CFE2AB"/>
                </a:gs>
                <a:gs pos="61000">
                  <a:srgbClr val="CFE2AB"/>
                </a:gs>
                <a:gs pos="62000">
                  <a:srgbClr val="F7DBAD"/>
                </a:gs>
                <a:gs pos="100000">
                  <a:srgbClr val="F7DBA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1F48EAD-3C0E-0DB5-5936-9933BCC13DB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964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64B1548-6287-4E56-AFD5-758CD6AE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52" y="333097"/>
            <a:ext cx="10515600" cy="464720"/>
          </a:xfrm>
        </p:spPr>
        <p:txBody>
          <a:bodyPr>
            <a:normAutofit fontScale="90000"/>
          </a:bodyPr>
          <a:lstStyle/>
          <a:p>
            <a:r>
              <a:rPr lang="en-US" dirty="0"/>
              <a:t>Explosive Growth in LLM Scale and Inference Demand</a:t>
            </a:r>
            <a:endParaRPr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6DBBF7B-1151-4133-920E-F9B0EEB2B8E3}"/>
              </a:ext>
            </a:extLst>
          </p:cNvPr>
          <p:cNvSpPr>
            <a:spLocks noGrp="1"/>
          </p:cNvSpPr>
          <p:nvPr/>
        </p:nvSpPr>
        <p:spPr>
          <a:xfrm>
            <a:off x="624960" y="1098272"/>
            <a:ext cx="1041227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lang="en-US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Frontier LLMs are scaling rapidly, with training compute doubling roughly every 5–6 months.</a:t>
            </a:r>
            <a:endParaRPr dirty="0">
              <a:solidFill>
                <a:srgbClr val="0070C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8BDBCC71-226A-4DE9-94F0-222974A5D0AC}"/>
              </a:ext>
            </a:extLst>
          </p:cNvPr>
          <p:cNvSpPr>
            <a:spLocks noGrp="1"/>
          </p:cNvSpPr>
          <p:nvPr/>
        </p:nvSpPr>
        <p:spPr>
          <a:xfrm>
            <a:off x="548952" y="1655305"/>
            <a:ext cx="76200" cy="76200"/>
          </a:xfrm>
          <a:custGeom>
            <a:avLst/>
            <a:gdLst>
              <a:gd name="connsiteX0" fmla="*/ 76200 w 76200"/>
              <a:gd name="connsiteY0" fmla="*/ 38100 h 76200"/>
              <a:gd name="connsiteX1" fmla="*/ 38100 w 76200"/>
              <a:gd name="connsiteY1" fmla="*/ 76200 h 76200"/>
              <a:gd name="connsiteX2" fmla="*/ 0 w 76200"/>
              <a:gd name="connsiteY2" fmla="*/ 38100 h 76200"/>
              <a:gd name="connsiteX3" fmla="*/ 38100 w 76200"/>
              <a:gd name="connsiteY3" fmla="*/ 0 h 76200"/>
              <a:gd name="connsiteX4" fmla="*/ 76200 w 76200"/>
              <a:gd name="connsiteY4" fmla="*/ 38100 h 76200"/>
            </a:gdLst>
            <a:ahLst/>
            <a:cxnLst/>
            <a:rect l="l" t="t" r="r" b="b"/>
            <a:pathLst>
              <a:path w="76200" h="76200">
                <a:moveTo>
                  <a:pt x="76200" y="38100"/>
                </a:moveTo>
                <a:cubicBezTo>
                  <a:pt x="76200" y="59142"/>
                  <a:pt x="59142" y="76200"/>
                  <a:pt x="38100" y="76200"/>
                </a:cubicBezTo>
                <a:cubicBezTo>
                  <a:pt x="17058" y="76200"/>
                  <a:pt x="0" y="59142"/>
                  <a:pt x="0" y="38100"/>
                </a:cubicBezTo>
                <a:cubicBezTo>
                  <a:pt x="0" y="17058"/>
                  <a:pt x="17058" y="0"/>
                  <a:pt x="38100" y="0"/>
                </a:cubicBezTo>
                <a:cubicBezTo>
                  <a:pt x="59142" y="0"/>
                  <a:pt x="76200" y="17058"/>
                  <a:pt x="76200" y="38100"/>
                </a:cubicBezTo>
                <a:close/>
              </a:path>
            </a:pathLst>
          </a:custGeom>
          <a:solidFill>
            <a:srgbClr val="000000"/>
          </a:solidFill>
          <a:ln w="76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3FA4C26-255D-40AE-96D4-C93E6AA32CD3}"/>
              </a:ext>
            </a:extLst>
          </p:cNvPr>
          <p:cNvSpPr>
            <a:spLocks noGrp="1"/>
          </p:cNvSpPr>
          <p:nvPr/>
        </p:nvSpPr>
        <p:spPr>
          <a:xfrm>
            <a:off x="624960" y="1520930"/>
            <a:ext cx="1145268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dirty="0"/>
              <a:t>LLM inference token volume continues to rise rapidly, while leadership among major models shifts frequently.</a:t>
            </a:r>
            <a:endParaRPr lang="en-US" altLang="zh-CN" dirty="0">
              <a:solidFill>
                <a:srgbClr val="11182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任意多边形: 形状 9">
            <a:extLst>
              <a:ext uri="{FF2B5EF4-FFF2-40B4-BE49-F238E27FC236}">
                <a16:creationId xmlns:a16="http://schemas.microsoft.com/office/drawing/2014/main" id="{E0B3E045-157B-4376-B65F-866898491076}"/>
              </a:ext>
            </a:extLst>
          </p:cNvPr>
          <p:cNvSpPr>
            <a:spLocks noGrp="1"/>
          </p:cNvSpPr>
          <p:nvPr/>
        </p:nvSpPr>
        <p:spPr>
          <a:xfrm>
            <a:off x="548952" y="1213153"/>
            <a:ext cx="76200" cy="76200"/>
          </a:xfrm>
          <a:custGeom>
            <a:avLst/>
            <a:gdLst>
              <a:gd name="connsiteX0" fmla="*/ 76200 w 76200"/>
              <a:gd name="connsiteY0" fmla="*/ 38100 h 76200"/>
              <a:gd name="connsiteX1" fmla="*/ 38100 w 76200"/>
              <a:gd name="connsiteY1" fmla="*/ 76200 h 76200"/>
              <a:gd name="connsiteX2" fmla="*/ 0 w 76200"/>
              <a:gd name="connsiteY2" fmla="*/ 38100 h 76200"/>
              <a:gd name="connsiteX3" fmla="*/ 38100 w 76200"/>
              <a:gd name="connsiteY3" fmla="*/ 0 h 76200"/>
              <a:gd name="connsiteX4" fmla="*/ 76200 w 76200"/>
              <a:gd name="connsiteY4" fmla="*/ 38100 h 76200"/>
            </a:gdLst>
            <a:ahLst/>
            <a:cxnLst/>
            <a:rect l="l" t="t" r="r" b="b"/>
            <a:pathLst>
              <a:path w="76200" h="76200">
                <a:moveTo>
                  <a:pt x="76200" y="38100"/>
                </a:moveTo>
                <a:cubicBezTo>
                  <a:pt x="76200" y="59142"/>
                  <a:pt x="59142" y="76200"/>
                  <a:pt x="38100" y="76200"/>
                </a:cubicBezTo>
                <a:cubicBezTo>
                  <a:pt x="17058" y="76200"/>
                  <a:pt x="0" y="59142"/>
                  <a:pt x="0" y="38100"/>
                </a:cubicBezTo>
                <a:cubicBezTo>
                  <a:pt x="0" y="17058"/>
                  <a:pt x="17058" y="0"/>
                  <a:pt x="38100" y="0"/>
                </a:cubicBezTo>
                <a:cubicBezTo>
                  <a:pt x="59142" y="0"/>
                  <a:pt x="76200" y="17058"/>
                  <a:pt x="76200" y="38100"/>
                </a:cubicBezTo>
                <a:close/>
              </a:path>
            </a:pathLst>
          </a:custGeom>
          <a:solidFill>
            <a:srgbClr val="000000"/>
          </a:solidFill>
          <a:ln w="76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id="{A1C17EC7-D10F-E832-1C55-1BE49CEBDE69}"/>
              </a:ext>
            </a:extLst>
          </p:cNvPr>
          <p:cNvSpPr>
            <a:spLocks noGrp="1"/>
          </p:cNvSpPr>
          <p:nvPr/>
        </p:nvSpPr>
        <p:spPr>
          <a:xfrm>
            <a:off x="2232955" y="6178734"/>
            <a:ext cx="220284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zh-CN" sz="1400" dirty="0"/>
              <a:t>Evolution of LLM Scale</a:t>
            </a:r>
            <a:r>
              <a:rPr lang="en-US" altLang="zh-CN" sz="1400" baseline="30000" dirty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  <a:rtl val="0"/>
              </a:rPr>
              <a:t> [1]</a:t>
            </a:r>
            <a:endParaRPr sz="1400" dirty="0">
              <a:solidFill>
                <a:srgbClr val="0070C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文本框 8">
            <a:extLst>
              <a:ext uri="{FF2B5EF4-FFF2-40B4-BE49-F238E27FC236}">
                <a16:creationId xmlns:a16="http://schemas.microsoft.com/office/drawing/2014/main" id="{61981034-CDA5-93D9-6B3C-CB55835077EB}"/>
              </a:ext>
            </a:extLst>
          </p:cNvPr>
          <p:cNvSpPr>
            <a:spLocks noGrp="1"/>
          </p:cNvSpPr>
          <p:nvPr/>
        </p:nvSpPr>
        <p:spPr>
          <a:xfrm>
            <a:off x="7170695" y="6178734"/>
            <a:ext cx="46881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/>
              <a:t>One Year of the LLM Usage Race</a:t>
            </a:r>
            <a:r>
              <a:rPr lang="en-US" altLang="zh-CN" sz="1400" dirty="0"/>
              <a:t> from </a:t>
            </a:r>
            <a:r>
              <a:rPr lang="en-US" altLang="zh-CN" sz="1400" dirty="0" err="1"/>
              <a:t>Openrouter</a:t>
            </a:r>
            <a:r>
              <a:rPr lang="en-US" altLang="zh-CN" sz="1400" baseline="30000" dirty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  <a:rtl val="0"/>
              </a:rPr>
              <a:t> [2]</a:t>
            </a:r>
            <a:endParaRPr sz="1400" dirty="0">
              <a:solidFill>
                <a:srgbClr val="0070C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7D863EF3-BDD7-FA88-3255-C87EEBD9CD6C}"/>
              </a:ext>
            </a:extLst>
          </p:cNvPr>
          <p:cNvSpPr>
            <a:spLocks noGrp="1"/>
          </p:cNvSpPr>
          <p:nvPr/>
        </p:nvSpPr>
        <p:spPr>
          <a:xfrm>
            <a:off x="195539" y="6469382"/>
            <a:ext cx="62776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[1]</a:t>
            </a:r>
            <a:r>
              <a:rPr lang="zh-CN" altLang="en-US" sz="100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sz="1000" dirty="0">
                <a:solidFill>
                  <a:schemeClr val="accent3"/>
                </a:solidFill>
                <a:latin typeface="微软雅黑"/>
                <a:ea typeface="微软雅黑"/>
                <a:hlinkClick r:id="rId3"/>
              </a:rPr>
              <a:t>https://huggingface.co/models</a:t>
            </a:r>
            <a:r>
              <a:rPr lang="zh-CN" altLang="en-US" sz="1000" dirty="0">
                <a:solidFill>
                  <a:schemeClr val="accent3"/>
                </a:solidFill>
                <a:latin typeface="微软雅黑"/>
                <a:ea typeface="微软雅黑"/>
              </a:rPr>
              <a:t>，</a:t>
            </a:r>
            <a:r>
              <a:rPr lang="zh-CN" altLang="zh-CN" sz="1000" dirty="0">
                <a:solidFill>
                  <a:schemeClr val="accent3"/>
                </a:solidFill>
                <a:latin typeface="微软雅黑"/>
                <a:ea typeface="微软雅黑"/>
              </a:rPr>
              <a:t>Models – Hugging Face</a:t>
            </a:r>
            <a:endParaRPr sz="1000" dirty="0">
              <a:solidFill>
                <a:schemeClr val="accent3"/>
              </a:solidFill>
              <a:latin typeface="微软雅黑"/>
              <a:ea typeface="微软雅黑"/>
            </a:endParaRPr>
          </a:p>
          <a:p>
            <a:r>
              <a:rPr sz="100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[2] </a:t>
            </a:r>
            <a:r>
              <a:rPr lang="en-US" altLang="zh-CN" sz="1000" dirty="0">
                <a:solidFill>
                  <a:schemeClr val="accent3"/>
                </a:solidFill>
                <a:latin typeface="微软雅黑"/>
                <a:ea typeface="微软雅黑"/>
                <a:hlinkClick r:id="rId4"/>
              </a:rPr>
              <a:t>https://openrouter.ai/models?order=top-weekly</a:t>
            </a:r>
            <a:r>
              <a:rPr lang="zh-CN" altLang="en-US" sz="1000" dirty="0">
                <a:solidFill>
                  <a:schemeClr val="accent3"/>
                </a:solidFill>
                <a:latin typeface="微软雅黑"/>
                <a:ea typeface="微软雅黑"/>
              </a:rPr>
              <a:t>，</a:t>
            </a:r>
            <a:r>
              <a:rPr lang="zh-CN" altLang="zh-CN" sz="1000" dirty="0">
                <a:solidFill>
                  <a:schemeClr val="accent3"/>
                </a:solidFill>
                <a:latin typeface="微软雅黑"/>
                <a:ea typeface="微软雅黑"/>
              </a:rPr>
              <a:t> </a:t>
            </a:r>
            <a:r>
              <a:rPr lang="en-US" altLang="zh-CN" sz="1000" dirty="0">
                <a:solidFill>
                  <a:schemeClr val="accent3"/>
                </a:solidFill>
                <a:latin typeface="微软雅黑"/>
                <a:ea typeface="微软雅黑"/>
              </a:rPr>
              <a:t>Models – Top Weekly | </a:t>
            </a:r>
            <a:r>
              <a:rPr lang="en-US" altLang="zh-CN" sz="1000" dirty="0" err="1">
                <a:solidFill>
                  <a:schemeClr val="accent3"/>
                </a:solidFill>
                <a:latin typeface="微软雅黑"/>
                <a:ea typeface="微软雅黑"/>
              </a:rPr>
              <a:t>OpenRouterModels</a:t>
            </a:r>
            <a:endParaRPr sz="1000" dirty="0">
              <a:solidFill>
                <a:schemeClr val="accent3"/>
              </a:solidFill>
              <a:latin typeface="微软雅黑"/>
              <a:ea typeface="微软雅黑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0D7EA86D-DFF5-082B-41E7-C0A7985D8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452" y="2146019"/>
            <a:ext cx="6546331" cy="402050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439DE02-2EA3-7A77-90CD-2641ED3A1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2879" y="2017537"/>
            <a:ext cx="5659121" cy="4079191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EE96D145-A673-81B2-377E-6344C9BD6C2E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5548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59FC4-17D6-FF43-80DF-3AB12E7D5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3993D3BE-B381-DE66-F478-7233AE39F553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BA59441F-DBA6-06CB-305F-D072805740D5}"/>
              </a:ext>
            </a:extLst>
          </p:cNvPr>
          <p:cNvSpPr/>
          <p:nvPr/>
        </p:nvSpPr>
        <p:spPr>
          <a:xfrm rot="5400000">
            <a:off x="3049982" y="3238598"/>
            <a:ext cx="1907661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8CF84A33-0C28-73BB-38F8-FA2E8225E3D8}"/>
              </a:ext>
            </a:extLst>
          </p:cNvPr>
          <p:cNvCxnSpPr>
            <a:cxnSpLocks/>
          </p:cNvCxnSpPr>
          <p:nvPr/>
        </p:nvCxnSpPr>
        <p:spPr>
          <a:xfrm flipV="1">
            <a:off x="2738275" y="2859448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接箭头连接符 44">
            <a:extLst>
              <a:ext uri="{FF2B5EF4-FFF2-40B4-BE49-F238E27FC236}">
                <a16:creationId xmlns:a16="http://schemas.microsoft.com/office/drawing/2014/main" id="{C0D88C55-13FE-DC68-A0A2-5DBFFEC5CC73}"/>
              </a:ext>
            </a:extLst>
          </p:cNvPr>
          <p:cNvCxnSpPr/>
          <p:nvPr/>
        </p:nvCxnSpPr>
        <p:spPr>
          <a:xfrm flipV="1">
            <a:off x="3339177" y="3510381"/>
            <a:ext cx="39072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26896C5E-CB0C-FB3F-0AC3-8CC8DA8B050D}"/>
              </a:ext>
            </a:extLst>
          </p:cNvPr>
          <p:cNvCxnSpPr/>
          <p:nvPr/>
        </p:nvCxnSpPr>
        <p:spPr>
          <a:xfrm flipV="1">
            <a:off x="2728369" y="4164885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805ECB5A-0826-339B-3DA4-13C794E5B23F}"/>
              </a:ext>
            </a:extLst>
          </p:cNvPr>
          <p:cNvSpPr txBox="1"/>
          <p:nvPr/>
        </p:nvSpPr>
        <p:spPr>
          <a:xfrm>
            <a:off x="2302033" y="3577763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8D5F9D6-D89E-83A1-3D0D-1B0694D9B7CD}"/>
              </a:ext>
            </a:extLst>
          </p:cNvPr>
          <p:cNvSpPr txBox="1"/>
          <p:nvPr/>
        </p:nvSpPr>
        <p:spPr>
          <a:xfrm rot="5400000">
            <a:off x="3230998" y="3338089"/>
            <a:ext cx="1573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478D051-BDDA-7270-17B9-A60CFF5A2015}"/>
              </a:ext>
            </a:extLst>
          </p:cNvPr>
          <p:cNvSpPr txBox="1"/>
          <p:nvPr/>
        </p:nvSpPr>
        <p:spPr>
          <a:xfrm>
            <a:off x="1273873" y="401085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k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BBA63E4-2A90-F241-6090-979FB8926874}"/>
              </a:ext>
            </a:extLst>
          </p:cNvPr>
          <p:cNvSpPr/>
          <p:nvPr/>
        </p:nvSpPr>
        <p:spPr>
          <a:xfrm>
            <a:off x="1945252" y="3330874"/>
            <a:ext cx="1394271" cy="369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63C2C8B-2441-4003-F193-4D1170C4D183}"/>
              </a:ext>
            </a:extLst>
          </p:cNvPr>
          <p:cNvSpPr txBox="1"/>
          <p:nvPr/>
        </p:nvSpPr>
        <p:spPr>
          <a:xfrm>
            <a:off x="1273873" y="3325715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43DB900-AB00-F08B-804D-0515165367E5}"/>
              </a:ext>
            </a:extLst>
          </p:cNvPr>
          <p:cNvSpPr/>
          <p:nvPr/>
        </p:nvSpPr>
        <p:spPr>
          <a:xfrm>
            <a:off x="3000123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6543652-1EE5-DBB7-FAF3-C4FCBE768270}"/>
              </a:ext>
            </a:extLst>
          </p:cNvPr>
          <p:cNvSpPr/>
          <p:nvPr/>
        </p:nvSpPr>
        <p:spPr>
          <a:xfrm>
            <a:off x="2342471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046CDC7-AA8A-F4FE-59E7-7FF71B066A19}"/>
              </a:ext>
            </a:extLst>
          </p:cNvPr>
          <p:cNvSpPr/>
          <p:nvPr/>
        </p:nvSpPr>
        <p:spPr>
          <a:xfrm>
            <a:off x="2671297" y="3366381"/>
            <a:ext cx="288000" cy="288000"/>
          </a:xfrm>
          <a:prstGeom prst="rect">
            <a:avLst/>
          </a:prstGeom>
          <a:solidFill>
            <a:srgbClr val="CFE2A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D63C446-F3C7-D13A-BA4D-C9D348EA9186}"/>
              </a:ext>
            </a:extLst>
          </p:cNvPr>
          <p:cNvSpPr txBox="1"/>
          <p:nvPr/>
        </p:nvSpPr>
        <p:spPr>
          <a:xfrm>
            <a:off x="1273873" y="267478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B48B361-C4D8-EE4D-5090-9EBA5562F3A7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542AA95-48A8-7D2D-DF3B-D422F0BF8745}"/>
              </a:ext>
            </a:extLst>
          </p:cNvPr>
          <p:cNvSpPr txBox="1"/>
          <p:nvPr/>
        </p:nvSpPr>
        <p:spPr>
          <a:xfrm>
            <a:off x="2302033" y="2917791"/>
            <a:ext cx="41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5FF99157-A420-6F2D-702E-F9856257A7AE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Design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Goals of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1A9FDFFA-C586-2FEA-29AC-1ED1F223DF30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2F2653AB-A6F0-27CA-4417-BAF6CE1F44F4}"/>
              </a:ext>
            </a:extLst>
          </p:cNvPr>
          <p:cNvSpPr/>
          <p:nvPr/>
        </p:nvSpPr>
        <p:spPr>
          <a:xfrm>
            <a:off x="1944400" y="3980219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3F619418-5C82-A1A6-9C70-84159FFF7FCB}"/>
              </a:ext>
            </a:extLst>
          </p:cNvPr>
          <p:cNvSpPr/>
          <p:nvPr/>
        </p:nvSpPr>
        <p:spPr>
          <a:xfrm>
            <a:off x="2999271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D8F395C9-43FB-FA14-8C45-E9FE93C9FFF1}"/>
              </a:ext>
            </a:extLst>
          </p:cNvPr>
          <p:cNvSpPr/>
          <p:nvPr/>
        </p:nvSpPr>
        <p:spPr>
          <a:xfrm>
            <a:off x="2670445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8B8A5421-4DFA-AB95-9B4C-72ABDBBE6B38}"/>
              </a:ext>
            </a:extLst>
          </p:cNvPr>
          <p:cNvSpPr/>
          <p:nvPr/>
        </p:nvSpPr>
        <p:spPr>
          <a:xfrm>
            <a:off x="2341619" y="402088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0595BDDC-079D-3DD7-609A-CA7002723D88}"/>
              </a:ext>
            </a:extLst>
          </p:cNvPr>
          <p:cNvSpPr/>
          <p:nvPr/>
        </p:nvSpPr>
        <p:spPr>
          <a:xfrm>
            <a:off x="1944400" y="2674782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18010738-7AF3-F775-6EF8-CCD6A0004BE0}"/>
              </a:ext>
            </a:extLst>
          </p:cNvPr>
          <p:cNvSpPr/>
          <p:nvPr/>
        </p:nvSpPr>
        <p:spPr>
          <a:xfrm>
            <a:off x="2999271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F4DD2574-0F54-AA78-7302-5993D5511C56}"/>
              </a:ext>
            </a:extLst>
          </p:cNvPr>
          <p:cNvSpPr/>
          <p:nvPr/>
        </p:nvSpPr>
        <p:spPr>
          <a:xfrm>
            <a:off x="2670445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6A9D0392-B03D-3079-3578-6AFF980EEFE4}"/>
              </a:ext>
            </a:extLst>
          </p:cNvPr>
          <p:cNvSpPr/>
          <p:nvPr/>
        </p:nvSpPr>
        <p:spPr>
          <a:xfrm>
            <a:off x="2341619" y="2717431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7" name="矩形 246">
            <a:extLst>
              <a:ext uri="{FF2B5EF4-FFF2-40B4-BE49-F238E27FC236}">
                <a16:creationId xmlns:a16="http://schemas.microsoft.com/office/drawing/2014/main" id="{6AD2DB44-7C5D-F044-E39B-E76990E31488}"/>
              </a:ext>
            </a:extLst>
          </p:cNvPr>
          <p:cNvSpPr/>
          <p:nvPr/>
        </p:nvSpPr>
        <p:spPr>
          <a:xfrm>
            <a:off x="7436661" y="2558338"/>
            <a:ext cx="600146" cy="19076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8" name="直接箭头连接符 596">
            <a:extLst>
              <a:ext uri="{FF2B5EF4-FFF2-40B4-BE49-F238E27FC236}">
                <a16:creationId xmlns:a16="http://schemas.microsoft.com/office/drawing/2014/main" id="{206DCF18-4941-03D1-54F4-DF49EE4F7B3E}"/>
              </a:ext>
            </a:extLst>
          </p:cNvPr>
          <p:cNvCxnSpPr>
            <a:cxnSpLocks/>
          </p:cNvCxnSpPr>
          <p:nvPr/>
        </p:nvCxnSpPr>
        <p:spPr>
          <a:xfrm flipV="1">
            <a:off x="8040216" y="3508634"/>
            <a:ext cx="3851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9" name="文本框 248">
            <a:extLst>
              <a:ext uri="{FF2B5EF4-FFF2-40B4-BE49-F238E27FC236}">
                <a16:creationId xmlns:a16="http://schemas.microsoft.com/office/drawing/2014/main" id="{821F85CE-1AAF-36E4-0139-7FEF090C61C8}"/>
              </a:ext>
            </a:extLst>
          </p:cNvPr>
          <p:cNvSpPr txBox="1"/>
          <p:nvPr/>
        </p:nvSpPr>
        <p:spPr>
          <a:xfrm rot="5400000">
            <a:off x="6780854" y="3374217"/>
            <a:ext cx="190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Buffer</a:t>
            </a:r>
            <a:r>
              <a:rPr lang="zh-CN" altLang="en-US" dirty="0"/>
              <a:t> </a:t>
            </a:r>
            <a:r>
              <a:rPr lang="en-US" altLang="zh-CN" dirty="0"/>
              <a:t>Manager</a:t>
            </a:r>
            <a:endParaRPr lang="zh-CN" altLang="en-US" dirty="0"/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6C7DB94C-1B7B-A7BC-7E64-4847196D386D}"/>
              </a:ext>
            </a:extLst>
          </p:cNvPr>
          <p:cNvCxnSpPr>
            <a:cxnSpLocks/>
          </p:cNvCxnSpPr>
          <p:nvPr/>
        </p:nvCxnSpPr>
        <p:spPr>
          <a:xfrm flipV="1">
            <a:off x="3340709" y="2859448"/>
            <a:ext cx="38517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EF358D6D-99A7-B74C-3EA8-DC6DBA69C271}"/>
              </a:ext>
            </a:extLst>
          </p:cNvPr>
          <p:cNvCxnSpPr/>
          <p:nvPr/>
        </p:nvCxnSpPr>
        <p:spPr>
          <a:xfrm flipV="1">
            <a:off x="3330803" y="4164885"/>
            <a:ext cx="390720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箭头: 右 2">
            <a:extLst>
              <a:ext uri="{FF2B5EF4-FFF2-40B4-BE49-F238E27FC236}">
                <a16:creationId xmlns:a16="http://schemas.microsoft.com/office/drawing/2014/main" id="{349A8060-9DDE-1222-78E6-1B01B2E1F5E8}"/>
              </a:ext>
            </a:extLst>
          </p:cNvPr>
          <p:cNvSpPr/>
          <p:nvPr/>
        </p:nvSpPr>
        <p:spPr>
          <a:xfrm>
            <a:off x="9814154" y="3230819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箭头: 右 2">
            <a:extLst>
              <a:ext uri="{FF2B5EF4-FFF2-40B4-BE49-F238E27FC236}">
                <a16:creationId xmlns:a16="http://schemas.microsoft.com/office/drawing/2014/main" id="{46E68C17-CCA4-76BC-3FE4-25666F6DD8CF}"/>
              </a:ext>
            </a:extLst>
          </p:cNvPr>
          <p:cNvSpPr/>
          <p:nvPr/>
        </p:nvSpPr>
        <p:spPr>
          <a:xfrm>
            <a:off x="9814154" y="2514543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F7D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DD74A65D-F728-5107-A9EC-BB8BE16FBA79}"/>
              </a:ext>
            </a:extLst>
          </p:cNvPr>
          <p:cNvSpPr/>
          <p:nvPr/>
        </p:nvSpPr>
        <p:spPr>
          <a:xfrm>
            <a:off x="9814154" y="3947095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87A1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EC703AFA-E455-0C4B-B9FD-894E223927E2}"/>
              </a:ext>
            </a:extLst>
          </p:cNvPr>
          <p:cNvSpPr txBox="1"/>
          <p:nvPr/>
        </p:nvSpPr>
        <p:spPr>
          <a:xfrm>
            <a:off x="9816587" y="2635871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16DB2D3-3C4F-9411-28EB-6726C547291A}"/>
              </a:ext>
            </a:extLst>
          </p:cNvPr>
          <p:cNvSpPr txBox="1"/>
          <p:nvPr/>
        </p:nvSpPr>
        <p:spPr>
          <a:xfrm>
            <a:off x="9816587" y="3364380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AC55D1A-6D76-A5D1-BA9B-9CF6DE1D1C2F}"/>
              </a:ext>
            </a:extLst>
          </p:cNvPr>
          <p:cNvSpPr txBox="1"/>
          <p:nvPr/>
        </p:nvSpPr>
        <p:spPr>
          <a:xfrm>
            <a:off x="9816587" y="4068906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</a:t>
            </a:r>
            <a:r>
              <a:rPr lang="en-US" altLang="zh-CN" sz="1400" b="1" dirty="0">
                <a:ln/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3</a:t>
            </a:r>
            <a:endParaRPr lang="zh-CN" altLang="en-US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AB5FEFF6-872B-36E9-56DC-BF94D23DF05F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6CFB937-7A4B-8E59-1994-E09F879206BA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灯片编号占位符 25">
            <a:extLst>
              <a:ext uri="{FF2B5EF4-FFF2-40B4-BE49-F238E27FC236}">
                <a16:creationId xmlns:a16="http://schemas.microsoft.com/office/drawing/2014/main" id="{79390B98-5012-3423-7C8D-7035E2D3AA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20</a:t>
            </a:fld>
            <a:endParaRPr kumimoji="1" lang="zh-CN" altLang="en-US"/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625D667A-505D-DF97-C236-F8BA1639AF41}"/>
              </a:ext>
            </a:extLst>
          </p:cNvPr>
          <p:cNvCxnSpPr/>
          <p:nvPr/>
        </p:nvCxnSpPr>
        <p:spPr>
          <a:xfrm flipV="1">
            <a:off x="4486306" y="3598736"/>
            <a:ext cx="2473791" cy="16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箭头: 右 2">
            <a:extLst>
              <a:ext uri="{FF2B5EF4-FFF2-40B4-BE49-F238E27FC236}">
                <a16:creationId xmlns:a16="http://schemas.microsoft.com/office/drawing/2014/main" id="{C5A5D70B-2103-B642-31CF-F4511ACCECAA}"/>
              </a:ext>
            </a:extLst>
          </p:cNvPr>
          <p:cNvSpPr/>
          <p:nvPr/>
        </p:nvSpPr>
        <p:spPr>
          <a:xfrm>
            <a:off x="565825" y="3240150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CFE2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箭头: 右 2">
            <a:extLst>
              <a:ext uri="{FF2B5EF4-FFF2-40B4-BE49-F238E27FC236}">
                <a16:creationId xmlns:a16="http://schemas.microsoft.com/office/drawing/2014/main" id="{4F29E20F-F6F3-6AFD-5460-C3DD804B6E61}"/>
              </a:ext>
            </a:extLst>
          </p:cNvPr>
          <p:cNvSpPr/>
          <p:nvPr/>
        </p:nvSpPr>
        <p:spPr>
          <a:xfrm>
            <a:off x="565825" y="2584081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F7DB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箭头: 右 2">
            <a:extLst>
              <a:ext uri="{FF2B5EF4-FFF2-40B4-BE49-F238E27FC236}">
                <a16:creationId xmlns:a16="http://schemas.microsoft.com/office/drawing/2014/main" id="{EAA4D08E-EBDB-9108-31F2-ED02B956636F}"/>
              </a:ext>
            </a:extLst>
          </p:cNvPr>
          <p:cNvSpPr/>
          <p:nvPr/>
        </p:nvSpPr>
        <p:spPr>
          <a:xfrm>
            <a:off x="565825" y="3931225"/>
            <a:ext cx="752129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87A1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id="{15D16A91-4B73-6695-F34C-62E7A154C37A}"/>
              </a:ext>
            </a:extLst>
          </p:cNvPr>
          <p:cNvSpPr txBox="1"/>
          <p:nvPr/>
        </p:nvSpPr>
        <p:spPr>
          <a:xfrm>
            <a:off x="8096422" y="3945981"/>
            <a:ext cx="17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1" name="组合 240">
            <a:extLst>
              <a:ext uri="{FF2B5EF4-FFF2-40B4-BE49-F238E27FC236}">
                <a16:creationId xmlns:a16="http://schemas.microsoft.com/office/drawing/2014/main" id="{98E9F2EE-343C-AD5E-C4F9-7BC22C156DE6}"/>
              </a:ext>
            </a:extLst>
          </p:cNvPr>
          <p:cNvGrpSpPr/>
          <p:nvPr/>
        </p:nvGrpSpPr>
        <p:grpSpPr>
          <a:xfrm>
            <a:off x="8433852" y="3376725"/>
            <a:ext cx="971802" cy="249162"/>
            <a:chOff x="8433852" y="3376725"/>
            <a:chExt cx="971802" cy="249162"/>
          </a:xfrm>
        </p:grpSpPr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FFA05133-132B-C735-74BE-A99400F5C0DB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CADEB361-F5BC-D52A-8240-3AE01312FEDD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矩形 243">
              <a:extLst>
                <a:ext uri="{FF2B5EF4-FFF2-40B4-BE49-F238E27FC236}">
                  <a16:creationId xmlns:a16="http://schemas.microsoft.com/office/drawing/2014/main" id="{661E7AEF-71ED-99C6-C1C0-BC18F2A5AC0D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矩形 244">
              <a:extLst>
                <a:ext uri="{FF2B5EF4-FFF2-40B4-BE49-F238E27FC236}">
                  <a16:creationId xmlns:a16="http://schemas.microsoft.com/office/drawing/2014/main" id="{DC238B64-613E-A237-410B-FEFDBE17A3E3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矩形 245">
              <a:extLst>
                <a:ext uri="{FF2B5EF4-FFF2-40B4-BE49-F238E27FC236}">
                  <a16:creationId xmlns:a16="http://schemas.microsoft.com/office/drawing/2014/main" id="{8DEA8149-1526-A9AC-358C-E78126E9A0F0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0" name="组合 249">
            <a:extLst>
              <a:ext uri="{FF2B5EF4-FFF2-40B4-BE49-F238E27FC236}">
                <a16:creationId xmlns:a16="http://schemas.microsoft.com/office/drawing/2014/main" id="{E4442250-CC68-708F-803A-9456FAF25C24}"/>
              </a:ext>
            </a:extLst>
          </p:cNvPr>
          <p:cNvGrpSpPr/>
          <p:nvPr/>
        </p:nvGrpSpPr>
        <p:grpSpPr>
          <a:xfrm>
            <a:off x="8433852" y="3654214"/>
            <a:ext cx="971802" cy="249162"/>
            <a:chOff x="8433852" y="3376725"/>
            <a:chExt cx="971802" cy="249162"/>
          </a:xfrm>
        </p:grpSpPr>
        <p:sp>
          <p:nvSpPr>
            <p:cNvPr id="251" name="矩形 250">
              <a:extLst>
                <a:ext uri="{FF2B5EF4-FFF2-40B4-BE49-F238E27FC236}">
                  <a16:creationId xmlns:a16="http://schemas.microsoft.com/office/drawing/2014/main" id="{B0DB9439-60A8-E90A-3EE8-1C274596EAF3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矩形 251">
              <a:extLst>
                <a:ext uri="{FF2B5EF4-FFF2-40B4-BE49-F238E27FC236}">
                  <a16:creationId xmlns:a16="http://schemas.microsoft.com/office/drawing/2014/main" id="{949B26D7-27A7-3985-CFBA-1414006F6122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矩形 252">
              <a:extLst>
                <a:ext uri="{FF2B5EF4-FFF2-40B4-BE49-F238E27FC236}">
                  <a16:creationId xmlns:a16="http://schemas.microsoft.com/office/drawing/2014/main" id="{F4FD8246-BDF2-F066-622E-D90FF96D991F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矩形 253">
              <a:extLst>
                <a:ext uri="{FF2B5EF4-FFF2-40B4-BE49-F238E27FC236}">
                  <a16:creationId xmlns:a16="http://schemas.microsoft.com/office/drawing/2014/main" id="{22200F56-CCEB-8847-AE98-9BD6F709B49C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矩形 254">
              <a:extLst>
                <a:ext uri="{FF2B5EF4-FFF2-40B4-BE49-F238E27FC236}">
                  <a16:creationId xmlns:a16="http://schemas.microsoft.com/office/drawing/2014/main" id="{5E077756-E470-D77A-0868-813C137F8191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6" name="组合 255">
            <a:extLst>
              <a:ext uri="{FF2B5EF4-FFF2-40B4-BE49-F238E27FC236}">
                <a16:creationId xmlns:a16="http://schemas.microsoft.com/office/drawing/2014/main" id="{445DE270-6725-278F-F93E-746ECAEEAA2F}"/>
              </a:ext>
            </a:extLst>
          </p:cNvPr>
          <p:cNvGrpSpPr/>
          <p:nvPr/>
        </p:nvGrpSpPr>
        <p:grpSpPr>
          <a:xfrm>
            <a:off x="8433852" y="3099236"/>
            <a:ext cx="971802" cy="249162"/>
            <a:chOff x="8433852" y="3376725"/>
            <a:chExt cx="971802" cy="249162"/>
          </a:xfrm>
        </p:grpSpPr>
        <p:sp>
          <p:nvSpPr>
            <p:cNvPr id="257" name="矩形 256">
              <a:extLst>
                <a:ext uri="{FF2B5EF4-FFF2-40B4-BE49-F238E27FC236}">
                  <a16:creationId xmlns:a16="http://schemas.microsoft.com/office/drawing/2014/main" id="{6FE028D0-1F0E-1E1B-FAFC-7DB7DDE34A11}"/>
                </a:ext>
              </a:extLst>
            </p:cNvPr>
            <p:cNvSpPr/>
            <p:nvPr/>
          </p:nvSpPr>
          <p:spPr>
            <a:xfrm>
              <a:off x="8433852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2135B7F5-53DF-9AD1-D1AD-8C1C608F69AA}"/>
                </a:ext>
              </a:extLst>
            </p:cNvPr>
            <p:cNvSpPr/>
            <p:nvPr/>
          </p:nvSpPr>
          <p:spPr>
            <a:xfrm>
              <a:off x="8627788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BE6AFB88-694E-C95F-C003-A1115587938D}"/>
                </a:ext>
              </a:extLst>
            </p:cNvPr>
            <p:cNvSpPr/>
            <p:nvPr/>
          </p:nvSpPr>
          <p:spPr>
            <a:xfrm>
              <a:off x="8821724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23EF6E8C-46FA-19E3-96BB-5AA96D625F26}"/>
                </a:ext>
              </a:extLst>
            </p:cNvPr>
            <p:cNvSpPr/>
            <p:nvPr/>
          </p:nvSpPr>
          <p:spPr>
            <a:xfrm>
              <a:off x="9015660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7D8525CC-F2F1-4C47-C4DB-9B23E868A277}"/>
                </a:ext>
              </a:extLst>
            </p:cNvPr>
            <p:cNvSpPr/>
            <p:nvPr/>
          </p:nvSpPr>
          <p:spPr>
            <a:xfrm>
              <a:off x="9209596" y="3376725"/>
              <a:ext cx="196058" cy="249162"/>
            </a:xfrm>
            <a:prstGeom prst="rect">
              <a:avLst/>
            </a:prstGeom>
            <a:noFill/>
            <a:ln w="28575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3145F832-36EB-C000-9307-74E16F1CE4E7}"/>
              </a:ext>
            </a:extLst>
          </p:cNvPr>
          <p:cNvGrpSpPr/>
          <p:nvPr/>
        </p:nvGrpSpPr>
        <p:grpSpPr>
          <a:xfrm>
            <a:off x="4055823" y="1281340"/>
            <a:ext cx="3849021" cy="2227291"/>
            <a:chOff x="4055823" y="1281340"/>
            <a:chExt cx="3849021" cy="2227291"/>
          </a:xfrm>
        </p:grpSpPr>
        <p:sp>
          <p:nvSpPr>
            <p:cNvPr id="135" name="任意多边形: 形状 134">
              <a:extLst>
                <a:ext uri="{FF2B5EF4-FFF2-40B4-BE49-F238E27FC236}">
                  <a16:creationId xmlns:a16="http://schemas.microsoft.com/office/drawing/2014/main" id="{E5ED5BF5-E951-528A-6662-85AAE78BF4B8}"/>
                </a:ext>
              </a:extLst>
            </p:cNvPr>
            <p:cNvSpPr/>
            <p:nvPr/>
          </p:nvSpPr>
          <p:spPr>
            <a:xfrm rot="10800000">
              <a:off x="4055823" y="1306990"/>
              <a:ext cx="3849021" cy="2201641"/>
            </a:xfrm>
            <a:custGeom>
              <a:avLst/>
              <a:gdLst>
                <a:gd name="csX0" fmla="*/ 3393811 w 3483145"/>
                <a:gd name="csY0" fmla="*/ 2201641 h 2201641"/>
                <a:gd name="csX1" fmla="*/ 89334 w 3483145"/>
                <a:gd name="csY1" fmla="*/ 2201641 h 2201641"/>
                <a:gd name="csX2" fmla="*/ 0 w 3483145"/>
                <a:gd name="csY2" fmla="*/ 2162130 h 2201641"/>
                <a:gd name="csX3" fmla="*/ 0 w 3483145"/>
                <a:gd name="csY3" fmla="*/ 1719416 h 2201641"/>
                <a:gd name="csX4" fmla="*/ 89334 w 3483145"/>
                <a:gd name="csY4" fmla="*/ 1679905 h 2201641"/>
                <a:gd name="csX5" fmla="*/ 1974462 w 3483145"/>
                <a:gd name="csY5" fmla="*/ 1679905 h 2201641"/>
                <a:gd name="csX6" fmla="*/ 2147109 w 3483145"/>
                <a:gd name="csY6" fmla="*/ 0 h 2201641"/>
                <a:gd name="csX7" fmla="*/ 2319756 w 3483145"/>
                <a:gd name="csY7" fmla="*/ 1679905 h 2201641"/>
                <a:gd name="csX8" fmla="*/ 3393811 w 3483145"/>
                <a:gd name="csY8" fmla="*/ 1679905 h 2201641"/>
                <a:gd name="csX9" fmla="*/ 3483145 w 3483145"/>
                <a:gd name="csY9" fmla="*/ 1719416 h 2201641"/>
                <a:gd name="csX10" fmla="*/ 3483145 w 3483145"/>
                <a:gd name="csY10" fmla="*/ 2162130 h 2201641"/>
                <a:gd name="csX11" fmla="*/ 3393811 w 3483145"/>
                <a:gd name="csY11" fmla="*/ 2201641 h 22016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483145" h="2201641">
                  <a:moveTo>
                    <a:pt x="3393811" y="2201641"/>
                  </a:moveTo>
                  <a:lnTo>
                    <a:pt x="89334" y="2201641"/>
                  </a:lnTo>
                  <a:cubicBezTo>
                    <a:pt x="39997" y="2201641"/>
                    <a:pt x="0" y="2183951"/>
                    <a:pt x="0" y="2162130"/>
                  </a:cubicBezTo>
                  <a:lnTo>
                    <a:pt x="0" y="1719416"/>
                  </a:lnTo>
                  <a:cubicBezTo>
                    <a:pt x="0" y="1697594"/>
                    <a:pt x="39997" y="1679905"/>
                    <a:pt x="89334" y="1679905"/>
                  </a:cubicBezTo>
                  <a:lnTo>
                    <a:pt x="1974462" y="1679905"/>
                  </a:lnTo>
                  <a:lnTo>
                    <a:pt x="2147109" y="0"/>
                  </a:lnTo>
                  <a:lnTo>
                    <a:pt x="2319756" y="1679905"/>
                  </a:lnTo>
                  <a:lnTo>
                    <a:pt x="3393811" y="1679905"/>
                  </a:lnTo>
                  <a:cubicBezTo>
                    <a:pt x="3443149" y="1679905"/>
                    <a:pt x="3483145" y="1697594"/>
                    <a:pt x="3483145" y="1719416"/>
                  </a:cubicBezTo>
                  <a:lnTo>
                    <a:pt x="3483145" y="2162130"/>
                  </a:lnTo>
                  <a:cubicBezTo>
                    <a:pt x="3483145" y="2183951"/>
                    <a:pt x="3443149" y="2201641"/>
                    <a:pt x="3393811" y="22016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63" name="矩形 20">
              <a:extLst>
                <a:ext uri="{FF2B5EF4-FFF2-40B4-BE49-F238E27FC236}">
                  <a16:creationId xmlns:a16="http://schemas.microsoft.com/office/drawing/2014/main" id="{091A10B4-9DF9-CB6E-5496-97666EC98436}"/>
                </a:ext>
              </a:extLst>
            </p:cNvPr>
            <p:cNvSpPr/>
            <p:nvPr/>
          </p:nvSpPr>
          <p:spPr>
            <a:xfrm>
              <a:off x="4600168" y="1281340"/>
              <a:ext cx="3139573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>
                  <a:solidFill>
                    <a:srgbClr val="C00000"/>
                  </a:solidFill>
                </a:rPr>
                <a:t>Maximizing Link Utilization </a:t>
              </a:r>
            </a:p>
          </p:txBody>
        </p:sp>
        <p:sp>
          <p:nvSpPr>
            <p:cNvPr id="128" name="任意多边形: 形状 624">
              <a:extLst>
                <a:ext uri="{FF2B5EF4-FFF2-40B4-BE49-F238E27FC236}">
                  <a16:creationId xmlns:a16="http://schemas.microsoft.com/office/drawing/2014/main" id="{AB793E8C-3785-59F7-48C2-A291F108C59D}"/>
                </a:ext>
              </a:extLst>
            </p:cNvPr>
            <p:cNvSpPr/>
            <p:nvPr/>
          </p:nvSpPr>
          <p:spPr>
            <a:xfrm>
              <a:off x="4287262" y="1408775"/>
              <a:ext cx="288000" cy="288000"/>
            </a:xfrm>
            <a:custGeom>
              <a:avLst/>
              <a:gdLst>
                <a:gd name="connsiteX0" fmla="*/ 248952 w 248952"/>
                <a:gd name="connsiteY0" fmla="*/ 124476 h 248952"/>
                <a:gd name="connsiteX1" fmla="*/ 124476 w 248952"/>
                <a:gd name="connsiteY1" fmla="*/ 248952 h 248952"/>
                <a:gd name="connsiteX2" fmla="*/ 0 w 248952"/>
                <a:gd name="connsiteY2" fmla="*/ 124476 h 248952"/>
                <a:gd name="connsiteX3" fmla="*/ 124476 w 248952"/>
                <a:gd name="connsiteY3" fmla="*/ 0 h 248952"/>
                <a:gd name="connsiteX4" fmla="*/ 248952 w 248952"/>
                <a:gd name="connsiteY4" fmla="*/ 124476 h 24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952" h="248952">
                  <a:moveTo>
                    <a:pt x="248952" y="124476"/>
                  </a:moveTo>
                  <a:cubicBezTo>
                    <a:pt x="248952" y="193223"/>
                    <a:pt x="193223" y="248952"/>
                    <a:pt x="124476" y="248952"/>
                  </a:cubicBezTo>
                  <a:cubicBezTo>
                    <a:pt x="55730" y="248952"/>
                    <a:pt x="0" y="193223"/>
                    <a:pt x="0" y="124476"/>
                  </a:cubicBezTo>
                  <a:cubicBezTo>
                    <a:pt x="0" y="55730"/>
                    <a:pt x="55730" y="0"/>
                    <a:pt x="124476" y="0"/>
                  </a:cubicBezTo>
                  <a:cubicBezTo>
                    <a:pt x="193223" y="0"/>
                    <a:pt x="248952" y="55730"/>
                    <a:pt x="248952" y="124476"/>
                  </a:cubicBezTo>
                  <a:close/>
                </a:path>
              </a:pathLst>
            </a:custGeom>
            <a:solidFill>
              <a:srgbClr val="C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29" name="文本框 128">
              <a:extLst>
                <a:ext uri="{FF2B5EF4-FFF2-40B4-BE49-F238E27FC236}">
                  <a16:creationId xmlns:a16="http://schemas.microsoft.com/office/drawing/2014/main" id="{F1C3D9A5-7406-13E7-442A-1CA92BFF57EE}"/>
                </a:ext>
              </a:extLst>
            </p:cNvPr>
            <p:cNvSpPr txBox="1"/>
            <p:nvPr/>
          </p:nvSpPr>
          <p:spPr>
            <a:xfrm>
              <a:off x="4277383" y="1368109"/>
              <a:ext cx="312907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b="1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2</a:t>
              </a:r>
              <a:endParaRPr lang="zh-CN" altLang="en-US" b="1" spc="0" baseline="0" dirty="0">
                <a:ln/>
                <a:solidFill>
                  <a:srgbClr val="FFFFFF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</p:txBody>
        </p:sp>
      </p:grp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60A41FB3-58FD-14F7-A371-A9661D269C8A}"/>
              </a:ext>
            </a:extLst>
          </p:cNvPr>
          <p:cNvGrpSpPr/>
          <p:nvPr/>
        </p:nvGrpSpPr>
        <p:grpSpPr>
          <a:xfrm>
            <a:off x="7258331" y="4349552"/>
            <a:ext cx="3757328" cy="1685177"/>
            <a:chOff x="7258331" y="4349552"/>
            <a:chExt cx="3757328" cy="1685177"/>
          </a:xfrm>
        </p:grpSpPr>
        <p:sp>
          <p:nvSpPr>
            <p:cNvPr id="137" name="任意多边形: 形状 136">
              <a:extLst>
                <a:ext uri="{FF2B5EF4-FFF2-40B4-BE49-F238E27FC236}">
                  <a16:creationId xmlns:a16="http://schemas.microsoft.com/office/drawing/2014/main" id="{C14CE883-871B-295E-98F3-B882CA3D04AA}"/>
                </a:ext>
              </a:extLst>
            </p:cNvPr>
            <p:cNvSpPr/>
            <p:nvPr/>
          </p:nvSpPr>
          <p:spPr>
            <a:xfrm>
              <a:off x="7258331" y="4349552"/>
              <a:ext cx="3757328" cy="1685177"/>
            </a:xfrm>
            <a:custGeom>
              <a:avLst/>
              <a:gdLst>
                <a:gd name="csX0" fmla="*/ 1313141 w 3757328"/>
                <a:gd name="csY0" fmla="*/ 0 h 1685177"/>
                <a:gd name="csX1" fmla="*/ 1494717 w 3757328"/>
                <a:gd name="csY1" fmla="*/ 870498 h 1685177"/>
                <a:gd name="csX2" fmla="*/ 3652911 w 3757328"/>
                <a:gd name="csY2" fmla="*/ 870498 h 1685177"/>
                <a:gd name="csX3" fmla="*/ 3757328 w 3757328"/>
                <a:gd name="csY3" fmla="*/ 932193 h 1685177"/>
                <a:gd name="csX4" fmla="*/ 3757328 w 3757328"/>
                <a:gd name="csY4" fmla="*/ 1623482 h 1685177"/>
                <a:gd name="csX5" fmla="*/ 3652911 w 3757328"/>
                <a:gd name="csY5" fmla="*/ 1685177 h 1685177"/>
                <a:gd name="csX6" fmla="*/ 104417 w 3757328"/>
                <a:gd name="csY6" fmla="*/ 1685177 h 1685177"/>
                <a:gd name="csX7" fmla="*/ 0 w 3757328"/>
                <a:gd name="csY7" fmla="*/ 1623482 h 1685177"/>
                <a:gd name="csX8" fmla="*/ 0 w 3757328"/>
                <a:gd name="csY8" fmla="*/ 932193 h 1685177"/>
                <a:gd name="csX9" fmla="*/ 104417 w 3757328"/>
                <a:gd name="csY9" fmla="*/ 870498 h 1685177"/>
                <a:gd name="csX10" fmla="*/ 1131564 w 3757328"/>
                <a:gd name="csY10" fmla="*/ 870498 h 1685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757328" h="1685177">
                  <a:moveTo>
                    <a:pt x="1313141" y="0"/>
                  </a:moveTo>
                  <a:lnTo>
                    <a:pt x="1494717" y="870498"/>
                  </a:lnTo>
                  <a:lnTo>
                    <a:pt x="3652911" y="870498"/>
                  </a:lnTo>
                  <a:cubicBezTo>
                    <a:pt x="3710579" y="870498"/>
                    <a:pt x="3757328" y="898120"/>
                    <a:pt x="3757328" y="932193"/>
                  </a:cubicBezTo>
                  <a:lnTo>
                    <a:pt x="3757328" y="1623482"/>
                  </a:lnTo>
                  <a:cubicBezTo>
                    <a:pt x="3757328" y="1657555"/>
                    <a:pt x="3710579" y="1685177"/>
                    <a:pt x="3652911" y="1685177"/>
                  </a:cubicBezTo>
                  <a:lnTo>
                    <a:pt x="104417" y="1685177"/>
                  </a:lnTo>
                  <a:cubicBezTo>
                    <a:pt x="46749" y="1685177"/>
                    <a:pt x="0" y="1657555"/>
                    <a:pt x="0" y="1623482"/>
                  </a:cubicBezTo>
                  <a:lnTo>
                    <a:pt x="0" y="932193"/>
                  </a:lnTo>
                  <a:cubicBezTo>
                    <a:pt x="0" y="898120"/>
                    <a:pt x="46749" y="870498"/>
                    <a:pt x="104417" y="870498"/>
                  </a:cubicBezTo>
                  <a:lnTo>
                    <a:pt x="1131564" y="8704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6" name="任意多边形: 形状 624">
              <a:extLst>
                <a:ext uri="{FF2B5EF4-FFF2-40B4-BE49-F238E27FC236}">
                  <a16:creationId xmlns:a16="http://schemas.microsoft.com/office/drawing/2014/main" id="{6B4A61E7-C373-FECB-A46C-8941C4C66D64}"/>
                </a:ext>
              </a:extLst>
            </p:cNvPr>
            <p:cNvSpPr/>
            <p:nvPr/>
          </p:nvSpPr>
          <p:spPr>
            <a:xfrm>
              <a:off x="7451741" y="5353410"/>
              <a:ext cx="288000" cy="288000"/>
            </a:xfrm>
            <a:custGeom>
              <a:avLst/>
              <a:gdLst>
                <a:gd name="connsiteX0" fmla="*/ 248952 w 248952"/>
                <a:gd name="connsiteY0" fmla="*/ 124476 h 248952"/>
                <a:gd name="connsiteX1" fmla="*/ 124476 w 248952"/>
                <a:gd name="connsiteY1" fmla="*/ 248952 h 248952"/>
                <a:gd name="connsiteX2" fmla="*/ 0 w 248952"/>
                <a:gd name="connsiteY2" fmla="*/ 124476 h 248952"/>
                <a:gd name="connsiteX3" fmla="*/ 124476 w 248952"/>
                <a:gd name="connsiteY3" fmla="*/ 0 h 248952"/>
                <a:gd name="connsiteX4" fmla="*/ 248952 w 248952"/>
                <a:gd name="connsiteY4" fmla="*/ 124476 h 24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952" h="248952">
                  <a:moveTo>
                    <a:pt x="248952" y="124476"/>
                  </a:moveTo>
                  <a:cubicBezTo>
                    <a:pt x="248952" y="193223"/>
                    <a:pt x="193223" y="248952"/>
                    <a:pt x="124476" y="248952"/>
                  </a:cubicBezTo>
                  <a:cubicBezTo>
                    <a:pt x="55730" y="248952"/>
                    <a:pt x="0" y="193223"/>
                    <a:pt x="0" y="124476"/>
                  </a:cubicBezTo>
                  <a:cubicBezTo>
                    <a:pt x="0" y="55730"/>
                    <a:pt x="55730" y="0"/>
                    <a:pt x="124476" y="0"/>
                  </a:cubicBezTo>
                  <a:cubicBezTo>
                    <a:pt x="193223" y="0"/>
                    <a:pt x="248952" y="55730"/>
                    <a:pt x="248952" y="124476"/>
                  </a:cubicBezTo>
                  <a:close/>
                </a:path>
              </a:pathLst>
            </a:custGeom>
            <a:solidFill>
              <a:srgbClr val="C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A261359-2310-80E5-6007-10FD3007F2A7}"/>
                </a:ext>
              </a:extLst>
            </p:cNvPr>
            <p:cNvSpPr txBox="1"/>
            <p:nvPr/>
          </p:nvSpPr>
          <p:spPr>
            <a:xfrm>
              <a:off x="7439288" y="5308316"/>
              <a:ext cx="31290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rPr>
                <a:t>3</a:t>
              </a:r>
              <a:endParaRPr lang="zh-CN" altLang="en-US" b="1" spc="0" baseline="0" dirty="0">
                <a:ln/>
                <a:solidFill>
                  <a:srgbClr val="FFFFFF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endParaRPr>
            </a:p>
          </p:txBody>
        </p:sp>
        <p:sp>
          <p:nvSpPr>
            <p:cNvPr id="133" name="矩形 20">
              <a:extLst>
                <a:ext uri="{FF2B5EF4-FFF2-40B4-BE49-F238E27FC236}">
                  <a16:creationId xmlns:a16="http://schemas.microsoft.com/office/drawing/2014/main" id="{5B5ED6E5-8FC3-AF16-05EF-BC60034A6B1A}"/>
                </a:ext>
              </a:extLst>
            </p:cNvPr>
            <p:cNvSpPr/>
            <p:nvPr/>
          </p:nvSpPr>
          <p:spPr>
            <a:xfrm>
              <a:off x="7764647" y="5313178"/>
              <a:ext cx="3109093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b="1" dirty="0">
                  <a:solidFill>
                    <a:srgbClr val="C00000"/>
                  </a:solidFill>
                </a:rPr>
                <a:t>Supporting</a:t>
              </a:r>
              <a:r>
                <a:rPr lang="zh-CN" altLang="en-US" b="1" dirty="0">
                  <a:solidFill>
                    <a:srgbClr val="C00000"/>
                  </a:solidFill>
                </a:rPr>
                <a:t> </a:t>
              </a:r>
              <a:r>
                <a:rPr lang="en-US" altLang="zh-CN" b="1" dirty="0">
                  <a:solidFill>
                    <a:srgbClr val="C00000"/>
                  </a:solidFill>
                </a:rPr>
                <a:t>more</a:t>
              </a:r>
              <a:r>
                <a:rPr lang="zh-CN" altLang="en-US" b="1" dirty="0">
                  <a:solidFill>
                    <a:srgbClr val="C00000"/>
                  </a:solidFill>
                </a:rPr>
                <a:t> </a:t>
              </a:r>
              <a:r>
                <a:rPr lang="en-US" altLang="zh-CN" b="1" dirty="0">
                  <a:solidFill>
                    <a:srgbClr val="C00000"/>
                  </a:solidFill>
                </a:rPr>
                <a:t>VCs with limited buffer capacity.</a:t>
              </a:r>
            </a:p>
          </p:txBody>
        </p:sp>
      </p:grpSp>
      <p:grpSp>
        <p:nvGrpSpPr>
          <p:cNvPr id="142" name="组合 141">
            <a:extLst>
              <a:ext uri="{FF2B5EF4-FFF2-40B4-BE49-F238E27FC236}">
                <a16:creationId xmlns:a16="http://schemas.microsoft.com/office/drawing/2014/main" id="{C6C88C10-613E-94E3-0252-C7DF2BD0112F}"/>
              </a:ext>
            </a:extLst>
          </p:cNvPr>
          <p:cNvGrpSpPr/>
          <p:nvPr/>
        </p:nvGrpSpPr>
        <p:grpSpPr>
          <a:xfrm>
            <a:off x="2856937" y="4448914"/>
            <a:ext cx="3136403" cy="1460450"/>
            <a:chOff x="2856937" y="4448914"/>
            <a:chExt cx="3136403" cy="1460450"/>
          </a:xfrm>
        </p:grpSpPr>
        <p:sp>
          <p:nvSpPr>
            <p:cNvPr id="139" name="任意多边形: 形状 138">
              <a:extLst>
                <a:ext uri="{FF2B5EF4-FFF2-40B4-BE49-F238E27FC236}">
                  <a16:creationId xmlns:a16="http://schemas.microsoft.com/office/drawing/2014/main" id="{E16D9F75-FA5E-9864-3824-12069064EE98}"/>
                </a:ext>
              </a:extLst>
            </p:cNvPr>
            <p:cNvSpPr/>
            <p:nvPr/>
          </p:nvSpPr>
          <p:spPr>
            <a:xfrm>
              <a:off x="2856937" y="4448914"/>
              <a:ext cx="3136403" cy="1460450"/>
            </a:xfrm>
            <a:custGeom>
              <a:avLst/>
              <a:gdLst>
                <a:gd name="csX0" fmla="*/ 1313141 w 3757328"/>
                <a:gd name="csY0" fmla="*/ 0 h 1685177"/>
                <a:gd name="csX1" fmla="*/ 1494717 w 3757328"/>
                <a:gd name="csY1" fmla="*/ 870498 h 1685177"/>
                <a:gd name="csX2" fmla="*/ 3652911 w 3757328"/>
                <a:gd name="csY2" fmla="*/ 870498 h 1685177"/>
                <a:gd name="csX3" fmla="*/ 3757328 w 3757328"/>
                <a:gd name="csY3" fmla="*/ 932193 h 1685177"/>
                <a:gd name="csX4" fmla="*/ 3757328 w 3757328"/>
                <a:gd name="csY4" fmla="*/ 1623482 h 1685177"/>
                <a:gd name="csX5" fmla="*/ 3652911 w 3757328"/>
                <a:gd name="csY5" fmla="*/ 1685177 h 1685177"/>
                <a:gd name="csX6" fmla="*/ 104417 w 3757328"/>
                <a:gd name="csY6" fmla="*/ 1685177 h 1685177"/>
                <a:gd name="csX7" fmla="*/ 0 w 3757328"/>
                <a:gd name="csY7" fmla="*/ 1623482 h 1685177"/>
                <a:gd name="csX8" fmla="*/ 0 w 3757328"/>
                <a:gd name="csY8" fmla="*/ 932193 h 1685177"/>
                <a:gd name="csX9" fmla="*/ 104417 w 3757328"/>
                <a:gd name="csY9" fmla="*/ 870498 h 1685177"/>
                <a:gd name="csX10" fmla="*/ 1131564 w 3757328"/>
                <a:gd name="csY10" fmla="*/ 870498 h 1685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757328" h="1685177">
                  <a:moveTo>
                    <a:pt x="1313141" y="0"/>
                  </a:moveTo>
                  <a:lnTo>
                    <a:pt x="1494717" y="870498"/>
                  </a:lnTo>
                  <a:lnTo>
                    <a:pt x="3652911" y="870498"/>
                  </a:lnTo>
                  <a:cubicBezTo>
                    <a:pt x="3710579" y="870498"/>
                    <a:pt x="3757328" y="898120"/>
                    <a:pt x="3757328" y="932193"/>
                  </a:cubicBezTo>
                  <a:lnTo>
                    <a:pt x="3757328" y="1623482"/>
                  </a:lnTo>
                  <a:cubicBezTo>
                    <a:pt x="3757328" y="1657555"/>
                    <a:pt x="3710579" y="1685177"/>
                    <a:pt x="3652911" y="1685177"/>
                  </a:cubicBezTo>
                  <a:lnTo>
                    <a:pt x="104417" y="1685177"/>
                  </a:lnTo>
                  <a:cubicBezTo>
                    <a:pt x="46749" y="1685177"/>
                    <a:pt x="0" y="1657555"/>
                    <a:pt x="0" y="1623482"/>
                  </a:cubicBezTo>
                  <a:lnTo>
                    <a:pt x="0" y="932193"/>
                  </a:lnTo>
                  <a:cubicBezTo>
                    <a:pt x="0" y="898120"/>
                    <a:pt x="46749" y="870498"/>
                    <a:pt x="104417" y="870498"/>
                  </a:cubicBezTo>
                  <a:lnTo>
                    <a:pt x="1131564" y="8704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0E919483-A00E-3FDE-8A41-B55581E2E441}"/>
                </a:ext>
              </a:extLst>
            </p:cNvPr>
            <p:cNvGrpSpPr/>
            <p:nvPr/>
          </p:nvGrpSpPr>
          <p:grpSpPr>
            <a:xfrm>
              <a:off x="2971608" y="5296442"/>
              <a:ext cx="3001808" cy="456535"/>
              <a:chOff x="1573089" y="5234865"/>
              <a:chExt cx="3001808" cy="456535"/>
            </a:xfrm>
          </p:grpSpPr>
          <p:sp>
            <p:nvSpPr>
              <p:cNvPr id="33" name="矩形 20">
                <a:extLst>
                  <a:ext uri="{FF2B5EF4-FFF2-40B4-BE49-F238E27FC236}">
                    <a16:creationId xmlns:a16="http://schemas.microsoft.com/office/drawing/2014/main" id="{BD5A9D31-7655-8971-23CD-B7E289410DA5}"/>
                  </a:ext>
                </a:extLst>
              </p:cNvPr>
              <p:cNvSpPr/>
              <p:nvPr/>
            </p:nvSpPr>
            <p:spPr>
              <a:xfrm>
                <a:off x="1917930" y="5234865"/>
                <a:ext cx="2656967" cy="45653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b="1" dirty="0">
                    <a:solidFill>
                      <a:srgbClr val="C00000"/>
                    </a:solidFill>
                  </a:rPr>
                  <a:t>Lossless transmission</a:t>
                </a:r>
              </a:p>
            </p:txBody>
          </p:sp>
          <p:sp>
            <p:nvSpPr>
              <p:cNvPr id="46" name="任意多边形: 形状 624">
                <a:extLst>
                  <a:ext uri="{FF2B5EF4-FFF2-40B4-BE49-F238E27FC236}">
                    <a16:creationId xmlns:a16="http://schemas.microsoft.com/office/drawing/2014/main" id="{7FB89931-C824-50DE-BC69-A3541767EB84}"/>
                  </a:ext>
                </a:extLst>
              </p:cNvPr>
              <p:cNvSpPr/>
              <p:nvPr/>
            </p:nvSpPr>
            <p:spPr>
              <a:xfrm>
                <a:off x="1605024" y="5359909"/>
                <a:ext cx="288000" cy="288000"/>
              </a:xfrm>
              <a:custGeom>
                <a:avLst/>
                <a:gdLst>
                  <a:gd name="connsiteX0" fmla="*/ 248952 w 248952"/>
                  <a:gd name="connsiteY0" fmla="*/ 124476 h 248952"/>
                  <a:gd name="connsiteX1" fmla="*/ 124476 w 248952"/>
                  <a:gd name="connsiteY1" fmla="*/ 248952 h 248952"/>
                  <a:gd name="connsiteX2" fmla="*/ 0 w 248952"/>
                  <a:gd name="connsiteY2" fmla="*/ 124476 h 248952"/>
                  <a:gd name="connsiteX3" fmla="*/ 124476 w 248952"/>
                  <a:gd name="connsiteY3" fmla="*/ 0 h 248952"/>
                  <a:gd name="connsiteX4" fmla="*/ 248952 w 248952"/>
                  <a:gd name="connsiteY4" fmla="*/ 124476 h 24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52" h="248952">
                    <a:moveTo>
                      <a:pt x="248952" y="124476"/>
                    </a:moveTo>
                    <a:cubicBezTo>
                      <a:pt x="248952" y="193223"/>
                      <a:pt x="193223" y="248952"/>
                      <a:pt x="124476" y="248952"/>
                    </a:cubicBezTo>
                    <a:cubicBezTo>
                      <a:pt x="55730" y="248952"/>
                      <a:pt x="0" y="193223"/>
                      <a:pt x="0" y="124476"/>
                    </a:cubicBezTo>
                    <a:cubicBezTo>
                      <a:pt x="0" y="55730"/>
                      <a:pt x="55730" y="0"/>
                      <a:pt x="124476" y="0"/>
                    </a:cubicBezTo>
                    <a:cubicBezTo>
                      <a:pt x="193223" y="0"/>
                      <a:pt x="248952" y="55730"/>
                      <a:pt x="248952" y="124476"/>
                    </a:cubicBezTo>
                    <a:close/>
                  </a:path>
                </a:pathLst>
              </a:custGeom>
              <a:solidFill>
                <a:srgbClr val="C00000"/>
              </a:solidFill>
              <a:ln w="6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BA9FD440-E9A7-D448-A745-9763883DF01D}"/>
                  </a:ext>
                </a:extLst>
              </p:cNvPr>
              <p:cNvSpPr txBox="1"/>
              <p:nvPr/>
            </p:nvSpPr>
            <p:spPr>
              <a:xfrm>
                <a:off x="1573089" y="5308316"/>
                <a:ext cx="3518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CN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1</a:t>
                </a:r>
                <a:endParaRPr lang="zh-CN" altLang="en-US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2A48E06-5F76-593D-061D-4D389620FD2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6998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E8BE2-214F-242E-5DEE-A530D532E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标题 1">
            <a:extLst>
              <a:ext uri="{FF2B5EF4-FFF2-40B4-BE49-F238E27FC236}">
                <a16:creationId xmlns:a16="http://schemas.microsoft.com/office/drawing/2014/main" id="{35B03791-BB56-49D0-85F2-655D7CC86D2D}"/>
              </a:ext>
            </a:extLst>
          </p:cNvPr>
          <p:cNvSpPr txBox="1">
            <a:spLocks/>
          </p:cNvSpPr>
          <p:nvPr/>
        </p:nvSpPr>
        <p:spPr>
          <a:xfrm>
            <a:off x="1524000" y="2601118"/>
            <a:ext cx="9144000" cy="165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b="1" dirty="0">
                <a:solidFill>
                  <a:srgbClr val="1E475E"/>
                </a:solidFill>
              </a:rPr>
              <a:t>Design Challenge &amp; Solution</a:t>
            </a:r>
            <a:endParaRPr kumimoji="1" lang="zh-CN" altLang="en-US" dirty="0">
              <a:solidFill>
                <a:srgbClr val="1E475E"/>
              </a:solidFill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4793184-A321-0E35-BAB1-A8ECA0C7AD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21</a:t>
            </a:fld>
            <a:endParaRPr kumimoji="1" lang="zh-CN" altLang="en-US"/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70E40824-158C-2A16-A496-34D6A15040CF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8359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>
            <a:extLst>
              <a:ext uri="{FF2B5EF4-FFF2-40B4-BE49-F238E27FC236}">
                <a16:creationId xmlns:a16="http://schemas.microsoft.com/office/drawing/2014/main" id="{EB43AEA4-1190-FD4D-778C-B889252B2F3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Q1: </a:t>
            </a:r>
            <a:r>
              <a:rPr kumimoji="1" lang="en-US" altLang="zh-CN" sz="3200" b="1" dirty="0">
                <a:solidFill>
                  <a:srgbClr val="1E475E"/>
                </a:solidFill>
              </a:rPr>
              <a:t>Who</a:t>
            </a:r>
            <a:r>
              <a:rPr kumimoji="1" lang="en-US" altLang="zh-CN" sz="3200" dirty="0">
                <a:solidFill>
                  <a:srgbClr val="1E475E"/>
                </a:solidFill>
              </a:rPr>
              <a:t> Allocates the Buffer?</a:t>
            </a:r>
            <a:endParaRPr kumimoji="1" lang="zh-CN" altLang="en-US" sz="3200" b="1" dirty="0">
              <a:solidFill>
                <a:srgbClr val="1E475E"/>
              </a:solidFill>
            </a:endParaRPr>
          </a:p>
        </p:txBody>
      </p:sp>
      <p:sp>
        <p:nvSpPr>
          <p:cNvPr id="80" name="矩形 20">
            <a:extLst>
              <a:ext uri="{FF2B5EF4-FFF2-40B4-BE49-F238E27FC236}">
                <a16:creationId xmlns:a16="http://schemas.microsoft.com/office/drawing/2014/main" id="{A37CF679-77C4-DAEE-A9E4-C6472A5FD623}"/>
              </a:ext>
            </a:extLst>
          </p:cNvPr>
          <p:cNvSpPr/>
          <p:nvPr/>
        </p:nvSpPr>
        <p:spPr>
          <a:xfrm>
            <a:off x="838200" y="1094228"/>
            <a:ext cx="6091372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Traditional Local Allocation by Downstream Port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7405486-E0DF-8E15-2DD1-ED75C8E5AB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22</a:t>
            </a:fld>
            <a:endParaRPr kumimoji="1" lang="zh-CN" altLang="en-US"/>
          </a:p>
        </p:txBody>
      </p:sp>
      <p:sp>
        <p:nvSpPr>
          <p:cNvPr id="9" name="矩形: 圆角 14">
            <a:extLst>
              <a:ext uri="{FF2B5EF4-FFF2-40B4-BE49-F238E27FC236}">
                <a16:creationId xmlns:a16="http://schemas.microsoft.com/office/drawing/2014/main" id="{69F23A2B-CB11-F0D5-396B-350A9EBEAC14}"/>
              </a:ext>
            </a:extLst>
          </p:cNvPr>
          <p:cNvSpPr/>
          <p:nvPr/>
        </p:nvSpPr>
        <p:spPr>
          <a:xfrm>
            <a:off x="6434598" y="2014101"/>
            <a:ext cx="2356958" cy="2524732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97" name="梯形 96">
            <a:extLst>
              <a:ext uri="{FF2B5EF4-FFF2-40B4-BE49-F238E27FC236}">
                <a16:creationId xmlns:a16="http://schemas.microsoft.com/office/drawing/2014/main" id="{DC2C5572-F441-181C-F61E-F62D82B072A3}"/>
              </a:ext>
            </a:extLst>
          </p:cNvPr>
          <p:cNvSpPr/>
          <p:nvPr/>
        </p:nvSpPr>
        <p:spPr>
          <a:xfrm rot="5400000">
            <a:off x="7820280" y="3590841"/>
            <a:ext cx="1277986" cy="295776"/>
          </a:xfrm>
          <a:prstGeom prst="trapezoid">
            <a:avLst>
              <a:gd name="adj" fmla="val 34755"/>
            </a:avLst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Scheduler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98" name="直接箭头连接符 844">
            <a:extLst>
              <a:ext uri="{FF2B5EF4-FFF2-40B4-BE49-F238E27FC236}">
                <a16:creationId xmlns:a16="http://schemas.microsoft.com/office/drawing/2014/main" id="{C6392E76-C42C-5AD9-43FD-93E534178DCA}"/>
              </a:ext>
            </a:extLst>
          </p:cNvPr>
          <p:cNvCxnSpPr>
            <a:cxnSpLocks/>
          </p:cNvCxnSpPr>
          <p:nvPr/>
        </p:nvCxnSpPr>
        <p:spPr>
          <a:xfrm>
            <a:off x="8609337" y="3721179"/>
            <a:ext cx="400137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直接箭头连接符 844">
            <a:extLst>
              <a:ext uri="{FF2B5EF4-FFF2-40B4-BE49-F238E27FC236}">
                <a16:creationId xmlns:a16="http://schemas.microsoft.com/office/drawing/2014/main" id="{F86E52C1-601E-6A3A-1E89-733862EA6CED}"/>
              </a:ext>
            </a:extLst>
          </p:cNvPr>
          <p:cNvCxnSpPr>
            <a:cxnSpLocks/>
          </p:cNvCxnSpPr>
          <p:nvPr/>
        </p:nvCxnSpPr>
        <p:spPr>
          <a:xfrm>
            <a:off x="7958847" y="3370952"/>
            <a:ext cx="348980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844">
            <a:extLst>
              <a:ext uri="{FF2B5EF4-FFF2-40B4-BE49-F238E27FC236}">
                <a16:creationId xmlns:a16="http://schemas.microsoft.com/office/drawing/2014/main" id="{EAC02801-5AB8-2CF0-23CB-9483768A542D}"/>
              </a:ext>
            </a:extLst>
          </p:cNvPr>
          <p:cNvCxnSpPr>
            <a:cxnSpLocks/>
            <a:endCxn id="97" idx="2"/>
          </p:cNvCxnSpPr>
          <p:nvPr/>
        </p:nvCxnSpPr>
        <p:spPr>
          <a:xfrm>
            <a:off x="7962473" y="3679990"/>
            <a:ext cx="348912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直接箭头连接符 844">
            <a:extLst>
              <a:ext uri="{FF2B5EF4-FFF2-40B4-BE49-F238E27FC236}">
                <a16:creationId xmlns:a16="http://schemas.microsoft.com/office/drawing/2014/main" id="{2E31F20C-D3E1-4C78-7C2E-D73ABB8194EB}"/>
              </a:ext>
            </a:extLst>
          </p:cNvPr>
          <p:cNvCxnSpPr>
            <a:cxnSpLocks/>
          </p:cNvCxnSpPr>
          <p:nvPr/>
        </p:nvCxnSpPr>
        <p:spPr>
          <a:xfrm>
            <a:off x="7958847" y="4129589"/>
            <a:ext cx="348980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34B4564F-86F3-A343-66DD-024A9BD6A9F5}"/>
              </a:ext>
            </a:extLst>
          </p:cNvPr>
          <p:cNvSpPr txBox="1"/>
          <p:nvPr/>
        </p:nvSpPr>
        <p:spPr>
          <a:xfrm>
            <a:off x="6614901" y="4552962"/>
            <a:ext cx="1960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Calibri" panose="020F0502020204030204" pitchFamily="34" charset="0"/>
              </a:rPr>
              <a:t>downstream switch</a:t>
            </a:r>
            <a:endParaRPr lang="zh-CN" altLang="en-US" sz="1600" dirty="0">
              <a:cs typeface="Calibri" panose="020F0502020204030204" pitchFamily="34" charset="0"/>
            </a:endParaRPr>
          </a:p>
        </p:txBody>
      </p:sp>
      <p:sp>
        <p:nvSpPr>
          <p:cNvPr id="104" name="矩形: 圆角 14">
            <a:extLst>
              <a:ext uri="{FF2B5EF4-FFF2-40B4-BE49-F238E27FC236}">
                <a16:creationId xmlns:a16="http://schemas.microsoft.com/office/drawing/2014/main" id="{D5DAF133-AD7F-29C1-28BF-011542EF78C9}"/>
              </a:ext>
            </a:extLst>
          </p:cNvPr>
          <p:cNvSpPr/>
          <p:nvPr/>
        </p:nvSpPr>
        <p:spPr>
          <a:xfrm>
            <a:off x="2190360" y="2035980"/>
            <a:ext cx="2356958" cy="2524732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697548B6-177B-BB34-A740-4CCB85456252}"/>
              </a:ext>
            </a:extLst>
          </p:cNvPr>
          <p:cNvSpPr/>
          <p:nvPr/>
        </p:nvSpPr>
        <p:spPr>
          <a:xfrm>
            <a:off x="2442795" y="2188015"/>
            <a:ext cx="1485336" cy="362283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130" name="直接箭头连接符 844">
            <a:extLst>
              <a:ext uri="{FF2B5EF4-FFF2-40B4-BE49-F238E27FC236}">
                <a16:creationId xmlns:a16="http://schemas.microsoft.com/office/drawing/2014/main" id="{72599392-2935-0D02-C9F0-0FD789EA799F}"/>
              </a:ext>
            </a:extLst>
          </p:cNvPr>
          <p:cNvCxnSpPr>
            <a:cxnSpLocks/>
          </p:cNvCxnSpPr>
          <p:nvPr/>
        </p:nvCxnSpPr>
        <p:spPr>
          <a:xfrm>
            <a:off x="2550958" y="2556891"/>
            <a:ext cx="0" cy="548397"/>
          </a:xfrm>
          <a:prstGeom prst="straightConnector1">
            <a:avLst/>
          </a:prstGeom>
          <a:ln w="19050">
            <a:solidFill>
              <a:srgbClr val="D9D9D9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文本框 130">
            <a:extLst>
              <a:ext uri="{FF2B5EF4-FFF2-40B4-BE49-F238E27FC236}">
                <a16:creationId xmlns:a16="http://schemas.microsoft.com/office/drawing/2014/main" id="{DF1FA615-D81A-D093-507A-2A3482751343}"/>
              </a:ext>
            </a:extLst>
          </p:cNvPr>
          <p:cNvSpPr txBox="1"/>
          <p:nvPr/>
        </p:nvSpPr>
        <p:spPr>
          <a:xfrm>
            <a:off x="2545522" y="2520088"/>
            <a:ext cx="17856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buffer allocation,</a:t>
            </a:r>
          </a:p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admission check</a:t>
            </a: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CFB1F0FD-028D-FD7D-E20D-A266DB0808E8}"/>
              </a:ext>
            </a:extLst>
          </p:cNvPr>
          <p:cNvSpPr txBox="1"/>
          <p:nvPr/>
        </p:nvSpPr>
        <p:spPr>
          <a:xfrm>
            <a:off x="2371545" y="2198526"/>
            <a:ext cx="1626420" cy="338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Buffer Manager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134" name="直接箭头连接符 844">
            <a:extLst>
              <a:ext uri="{FF2B5EF4-FFF2-40B4-BE49-F238E27FC236}">
                <a16:creationId xmlns:a16="http://schemas.microsoft.com/office/drawing/2014/main" id="{9C316FC1-8991-B004-CC83-2DA4F59BD328}"/>
              </a:ext>
            </a:extLst>
          </p:cNvPr>
          <p:cNvCxnSpPr>
            <a:cxnSpLocks/>
          </p:cNvCxnSpPr>
          <p:nvPr/>
        </p:nvCxnSpPr>
        <p:spPr>
          <a:xfrm>
            <a:off x="4365099" y="3743058"/>
            <a:ext cx="2289601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文本框 137">
            <a:extLst>
              <a:ext uri="{FF2B5EF4-FFF2-40B4-BE49-F238E27FC236}">
                <a16:creationId xmlns:a16="http://schemas.microsoft.com/office/drawing/2014/main" id="{262ADC5B-093E-658E-9C51-E6EB7A02BFEB}"/>
              </a:ext>
            </a:extLst>
          </p:cNvPr>
          <p:cNvSpPr txBox="1"/>
          <p:nvPr/>
        </p:nvSpPr>
        <p:spPr>
          <a:xfrm>
            <a:off x="2370663" y="4574841"/>
            <a:ext cx="1960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Calibri" panose="020F0502020204030204" pitchFamily="34" charset="0"/>
              </a:rPr>
              <a:t>upstream switch</a:t>
            </a:r>
            <a:endParaRPr lang="zh-CN" altLang="en-US" sz="1600" dirty="0">
              <a:cs typeface="Calibri" panose="020F0502020204030204" pitchFamily="34" charset="0"/>
            </a:endParaRPr>
          </a:p>
        </p:txBody>
      </p:sp>
      <p:sp>
        <p:nvSpPr>
          <p:cNvPr id="139" name="文本框 138">
            <a:extLst>
              <a:ext uri="{FF2B5EF4-FFF2-40B4-BE49-F238E27FC236}">
                <a16:creationId xmlns:a16="http://schemas.microsoft.com/office/drawing/2014/main" id="{32A79653-7B0E-90AF-23A3-DCB3FC44E1DB}"/>
              </a:ext>
            </a:extLst>
          </p:cNvPr>
          <p:cNvSpPr txBox="1"/>
          <p:nvPr/>
        </p:nvSpPr>
        <p:spPr>
          <a:xfrm>
            <a:off x="3139198" y="3684496"/>
            <a:ext cx="389849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63EECDAC-9C7C-7BD0-0786-54DCD1D10629}"/>
              </a:ext>
            </a:extLst>
          </p:cNvPr>
          <p:cNvGrpSpPr/>
          <p:nvPr/>
        </p:nvGrpSpPr>
        <p:grpSpPr>
          <a:xfrm>
            <a:off x="2910001" y="3276467"/>
            <a:ext cx="794632" cy="223275"/>
            <a:chOff x="3467057" y="4637124"/>
            <a:chExt cx="573808" cy="161228"/>
          </a:xfrm>
        </p:grpSpPr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BDBD93EA-C22B-D75C-F910-98FA0AAFE663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EFC3FCE7-680C-B117-250D-CD331D89974C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143" name="矩形 142">
            <a:extLst>
              <a:ext uri="{FF2B5EF4-FFF2-40B4-BE49-F238E27FC236}">
                <a16:creationId xmlns:a16="http://schemas.microsoft.com/office/drawing/2014/main" id="{9F38D154-3A06-EBF7-515F-7A43537818D2}"/>
              </a:ext>
            </a:extLst>
          </p:cNvPr>
          <p:cNvSpPr/>
          <p:nvPr/>
        </p:nvSpPr>
        <p:spPr>
          <a:xfrm>
            <a:off x="3574391" y="327646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09B17681-1279-A8C9-CDE2-D88292CBB6FD}"/>
              </a:ext>
            </a:extLst>
          </p:cNvPr>
          <p:cNvSpPr/>
          <p:nvPr/>
        </p:nvSpPr>
        <p:spPr>
          <a:xfrm>
            <a:off x="3443588" y="327646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E1A78A14-918F-32C3-0B9D-2039C9F5A5CE}"/>
              </a:ext>
            </a:extLst>
          </p:cNvPr>
          <p:cNvSpPr/>
          <p:nvPr/>
        </p:nvSpPr>
        <p:spPr>
          <a:xfrm>
            <a:off x="3311857" y="327646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4593050F-25F7-C861-4B60-602D7D0DAE6F}"/>
              </a:ext>
            </a:extLst>
          </p:cNvPr>
          <p:cNvGrpSpPr/>
          <p:nvPr/>
        </p:nvGrpSpPr>
        <p:grpSpPr>
          <a:xfrm>
            <a:off x="2910001" y="3587358"/>
            <a:ext cx="794632" cy="223275"/>
            <a:chOff x="3467057" y="4637124"/>
            <a:chExt cx="573808" cy="161228"/>
          </a:xfrm>
        </p:grpSpPr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2088129E-D6F3-8FF7-2563-2D3B409C182D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7D7547D5-DC5D-9AC9-B8FC-2D300E197F29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149" name="矩形 148">
            <a:extLst>
              <a:ext uri="{FF2B5EF4-FFF2-40B4-BE49-F238E27FC236}">
                <a16:creationId xmlns:a16="http://schemas.microsoft.com/office/drawing/2014/main" id="{EC4FC97A-4F02-CA6A-D1DA-D584C8BE61B6}"/>
              </a:ext>
            </a:extLst>
          </p:cNvPr>
          <p:cNvSpPr/>
          <p:nvPr/>
        </p:nvSpPr>
        <p:spPr>
          <a:xfrm>
            <a:off x="3574391" y="3587359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85787041-67E7-DAA6-E79E-80CEC32BF754}"/>
              </a:ext>
            </a:extLst>
          </p:cNvPr>
          <p:cNvSpPr/>
          <p:nvPr/>
        </p:nvSpPr>
        <p:spPr>
          <a:xfrm>
            <a:off x="3443588" y="3587359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F12E634F-EEC5-2D3E-BEBE-B650B571EE6C}"/>
              </a:ext>
            </a:extLst>
          </p:cNvPr>
          <p:cNvGrpSpPr/>
          <p:nvPr/>
        </p:nvGrpSpPr>
        <p:grpSpPr>
          <a:xfrm>
            <a:off x="2910001" y="4029824"/>
            <a:ext cx="794632" cy="223275"/>
            <a:chOff x="3467057" y="4637124"/>
            <a:chExt cx="573808" cy="161228"/>
          </a:xfrm>
        </p:grpSpPr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AAB01266-C99F-CB54-229E-D658604867D4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B7F8A8AD-FCCE-8313-0111-84F6953BCCBD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154" name="矩形 153">
            <a:extLst>
              <a:ext uri="{FF2B5EF4-FFF2-40B4-BE49-F238E27FC236}">
                <a16:creationId xmlns:a16="http://schemas.microsoft.com/office/drawing/2014/main" id="{54D4FF93-FF29-7286-B396-47A5DB067F67}"/>
              </a:ext>
            </a:extLst>
          </p:cNvPr>
          <p:cNvSpPr/>
          <p:nvPr/>
        </p:nvSpPr>
        <p:spPr>
          <a:xfrm>
            <a:off x="3574391" y="402982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0917DC43-0EC8-F81B-AFA9-E7FD628F9597}"/>
              </a:ext>
            </a:extLst>
          </p:cNvPr>
          <p:cNvSpPr/>
          <p:nvPr/>
        </p:nvSpPr>
        <p:spPr>
          <a:xfrm>
            <a:off x="3443588" y="402982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3060A46A-669E-3418-F40E-C26547AD6060}"/>
              </a:ext>
            </a:extLst>
          </p:cNvPr>
          <p:cNvSpPr/>
          <p:nvPr/>
        </p:nvSpPr>
        <p:spPr>
          <a:xfrm>
            <a:off x="3311857" y="402982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1D0DFFC0-F1AC-0D6B-B494-348C3C94EB8C}"/>
              </a:ext>
            </a:extLst>
          </p:cNvPr>
          <p:cNvSpPr/>
          <p:nvPr/>
        </p:nvSpPr>
        <p:spPr>
          <a:xfrm>
            <a:off x="3183668" y="402982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58" name="文本框 157">
            <a:extLst>
              <a:ext uri="{FF2B5EF4-FFF2-40B4-BE49-F238E27FC236}">
                <a16:creationId xmlns:a16="http://schemas.microsoft.com/office/drawing/2014/main" id="{286D379A-D06F-6AB4-F9CB-ED6648D69C8D}"/>
              </a:ext>
            </a:extLst>
          </p:cNvPr>
          <p:cNvSpPr txBox="1"/>
          <p:nvPr/>
        </p:nvSpPr>
        <p:spPr>
          <a:xfrm>
            <a:off x="2409374" y="3209183"/>
            <a:ext cx="706404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N-1</a:t>
            </a:r>
            <a:endParaRPr lang="zh-CN" altLang="en-US" sz="1600" baseline="-250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3759C7BD-A121-5BB0-C0C8-AD27B4EC9F66}"/>
              </a:ext>
            </a:extLst>
          </p:cNvPr>
          <p:cNvSpPr/>
          <p:nvPr/>
        </p:nvSpPr>
        <p:spPr>
          <a:xfrm>
            <a:off x="2454297" y="3099963"/>
            <a:ext cx="1409621" cy="1324442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cxnSp>
        <p:nvCxnSpPr>
          <p:cNvPr id="160" name="直接箭头连接符 844">
            <a:extLst>
              <a:ext uri="{FF2B5EF4-FFF2-40B4-BE49-F238E27FC236}">
                <a16:creationId xmlns:a16="http://schemas.microsoft.com/office/drawing/2014/main" id="{C335606F-EEC7-A0C4-9BA7-B42C385A8DB8}"/>
              </a:ext>
            </a:extLst>
          </p:cNvPr>
          <p:cNvCxnSpPr>
            <a:cxnSpLocks/>
          </p:cNvCxnSpPr>
          <p:nvPr/>
        </p:nvCxnSpPr>
        <p:spPr>
          <a:xfrm>
            <a:off x="2048475" y="3740186"/>
            <a:ext cx="398834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文本框 160">
            <a:extLst>
              <a:ext uri="{FF2B5EF4-FFF2-40B4-BE49-F238E27FC236}">
                <a16:creationId xmlns:a16="http://schemas.microsoft.com/office/drawing/2014/main" id="{7CB1DD31-038C-6023-1DC6-CEB4155EE48F}"/>
              </a:ext>
            </a:extLst>
          </p:cNvPr>
          <p:cNvSpPr txBox="1"/>
          <p:nvPr/>
        </p:nvSpPr>
        <p:spPr>
          <a:xfrm>
            <a:off x="2480152" y="3948014"/>
            <a:ext cx="680807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zh-CN" altLang="en-US" sz="1600" baseline="-250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33" name="梯形 132">
            <a:extLst>
              <a:ext uri="{FF2B5EF4-FFF2-40B4-BE49-F238E27FC236}">
                <a16:creationId xmlns:a16="http://schemas.microsoft.com/office/drawing/2014/main" id="{28477229-A470-86A1-AA0E-40783FC27342}"/>
              </a:ext>
            </a:extLst>
          </p:cNvPr>
          <p:cNvSpPr/>
          <p:nvPr/>
        </p:nvSpPr>
        <p:spPr>
          <a:xfrm rot="5400000">
            <a:off x="3576042" y="3612720"/>
            <a:ext cx="1277986" cy="295776"/>
          </a:xfrm>
          <a:prstGeom prst="trapezoid">
            <a:avLst>
              <a:gd name="adj" fmla="val 34755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ea typeface="Calibri" panose="020F0502020204030204" pitchFamily="34" charset="0"/>
                <a:cs typeface="Calibri" panose="020F0502020204030204" pitchFamily="34" charset="0"/>
              </a:rPr>
              <a:t>Scheduler</a:t>
            </a:r>
            <a:endParaRPr lang="zh-CN" altLang="en-US" sz="1600" dirty="0">
              <a:cs typeface="Calibri" panose="020F0502020204030204" pitchFamily="34" charset="0"/>
            </a:endParaRPr>
          </a:p>
        </p:txBody>
      </p:sp>
      <p:cxnSp>
        <p:nvCxnSpPr>
          <p:cNvPr id="135" name="直接箭头连接符 844">
            <a:extLst>
              <a:ext uri="{FF2B5EF4-FFF2-40B4-BE49-F238E27FC236}">
                <a16:creationId xmlns:a16="http://schemas.microsoft.com/office/drawing/2014/main" id="{84621600-6E3F-F738-57B4-91F5B8EF5584}"/>
              </a:ext>
            </a:extLst>
          </p:cNvPr>
          <p:cNvCxnSpPr>
            <a:cxnSpLocks/>
          </p:cNvCxnSpPr>
          <p:nvPr/>
        </p:nvCxnSpPr>
        <p:spPr>
          <a:xfrm>
            <a:off x="3714609" y="3392831"/>
            <a:ext cx="34898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直接箭头连接符 844">
            <a:extLst>
              <a:ext uri="{FF2B5EF4-FFF2-40B4-BE49-F238E27FC236}">
                <a16:creationId xmlns:a16="http://schemas.microsoft.com/office/drawing/2014/main" id="{DEA6C2D0-9EAF-CBAB-4A9D-A52ADE8037E0}"/>
              </a:ext>
            </a:extLst>
          </p:cNvPr>
          <p:cNvCxnSpPr>
            <a:cxnSpLocks/>
            <a:endCxn id="133" idx="2"/>
          </p:cNvCxnSpPr>
          <p:nvPr/>
        </p:nvCxnSpPr>
        <p:spPr>
          <a:xfrm>
            <a:off x="3718235" y="3701869"/>
            <a:ext cx="348912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直接箭头连接符 844">
            <a:extLst>
              <a:ext uri="{FF2B5EF4-FFF2-40B4-BE49-F238E27FC236}">
                <a16:creationId xmlns:a16="http://schemas.microsoft.com/office/drawing/2014/main" id="{773CD1D5-09D2-7B3C-F54F-62438E0B4720}"/>
              </a:ext>
            </a:extLst>
          </p:cNvPr>
          <p:cNvCxnSpPr>
            <a:cxnSpLocks/>
          </p:cNvCxnSpPr>
          <p:nvPr/>
        </p:nvCxnSpPr>
        <p:spPr>
          <a:xfrm>
            <a:off x="3714609" y="4151468"/>
            <a:ext cx="34898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7" name="组合 196">
            <a:extLst>
              <a:ext uri="{FF2B5EF4-FFF2-40B4-BE49-F238E27FC236}">
                <a16:creationId xmlns:a16="http://schemas.microsoft.com/office/drawing/2014/main" id="{FAFDBC05-FE37-B334-05B8-EE76D50FEDD1}"/>
              </a:ext>
            </a:extLst>
          </p:cNvPr>
          <p:cNvGrpSpPr/>
          <p:nvPr/>
        </p:nvGrpSpPr>
        <p:grpSpPr>
          <a:xfrm>
            <a:off x="6615783" y="2166136"/>
            <a:ext cx="1954057" cy="2239067"/>
            <a:chOff x="6615783" y="2166136"/>
            <a:chExt cx="1954057" cy="2239067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9A129242-688B-ED64-ECA2-34AA56642A90}"/>
                </a:ext>
              </a:extLst>
            </p:cNvPr>
            <p:cNvSpPr txBox="1"/>
            <p:nvPr/>
          </p:nvSpPr>
          <p:spPr>
            <a:xfrm>
              <a:off x="7384523" y="3665294"/>
              <a:ext cx="38984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>
                  <a:ea typeface="Calibri" panose="020F0502020204030204" pitchFamily="34" charset="0"/>
                  <a:cs typeface="Calibri" panose="020F0502020204030204" pitchFamily="34" charset="0"/>
                </a:rPr>
                <a:t>…</a:t>
              </a:r>
              <a:endParaRPr lang="zh-CN" altLang="en-US" sz="1600">
                <a:cs typeface="Calibri" panose="020F0502020204030204" pitchFamily="34" charset="0"/>
              </a:endParaRP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68725C4F-3FB4-06BD-1131-E3D1381DC3DC}"/>
                </a:ext>
              </a:extLst>
            </p:cNvPr>
            <p:cNvGrpSpPr/>
            <p:nvPr/>
          </p:nvGrpSpPr>
          <p:grpSpPr>
            <a:xfrm>
              <a:off x="7155327" y="3257264"/>
              <a:ext cx="798258" cy="223275"/>
              <a:chOff x="914647" y="1959286"/>
              <a:chExt cx="576426" cy="161228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DB3E6766-D245-7AE1-8BA6-EB5A695E11BD}"/>
                  </a:ext>
                </a:extLst>
              </p:cNvPr>
              <p:cNvGrpSpPr/>
              <p:nvPr/>
            </p:nvGrpSpPr>
            <p:grpSpPr>
              <a:xfrm>
                <a:off x="914647" y="1959286"/>
                <a:ext cx="573808" cy="161228"/>
                <a:chOff x="3467057" y="4637124"/>
                <a:chExt cx="573808" cy="161228"/>
              </a:xfrm>
            </p:grpSpPr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FA52CAB2-C9A9-269E-CCFE-CEB0B25AFF7E}"/>
                    </a:ext>
                  </a:extLst>
                </p:cNvPr>
                <p:cNvSpPr/>
                <p:nvPr/>
              </p:nvSpPr>
              <p:spPr>
                <a:xfrm>
                  <a:off x="3476585" y="4637125"/>
                  <a:ext cx="564280" cy="161227"/>
                </a:xfrm>
                <a:prstGeom prst="rect">
                  <a:avLst/>
                </a:prstGeom>
                <a:noFill/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B17EBEAE-B99F-F5E1-E76D-8333B8475778}"/>
                    </a:ext>
                  </a:extLst>
                </p:cNvPr>
                <p:cNvSpPr/>
                <p:nvPr/>
              </p:nvSpPr>
              <p:spPr>
                <a:xfrm flipH="1">
                  <a:off x="3467057" y="4637124"/>
                  <a:ext cx="45719" cy="16122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CB39C24-323F-8D5B-400B-4D52E5020674}"/>
                  </a:ext>
                </a:extLst>
              </p:cNvPr>
              <p:cNvSpPr/>
              <p:nvPr/>
            </p:nvSpPr>
            <p:spPr>
              <a:xfrm>
                <a:off x="1394406" y="1959287"/>
                <a:ext cx="96667" cy="161227"/>
              </a:xfrm>
              <a:prstGeom prst="rect">
                <a:avLst/>
              </a:prstGeom>
              <a:solidFill>
                <a:srgbClr val="87A1D0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2CA22D6D-C1C0-E58C-391E-EFF0EBCF4124}"/>
                  </a:ext>
                </a:extLst>
              </p:cNvPr>
              <p:cNvSpPr/>
              <p:nvPr/>
            </p:nvSpPr>
            <p:spPr>
              <a:xfrm>
                <a:off x="1299953" y="1959287"/>
                <a:ext cx="96667" cy="161227"/>
              </a:xfrm>
              <a:prstGeom prst="rect">
                <a:avLst/>
              </a:prstGeom>
              <a:solidFill>
                <a:srgbClr val="87A1D0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7990E3AF-36BF-3A50-4453-3731E615EF03}"/>
                  </a:ext>
                </a:extLst>
              </p:cNvPr>
              <p:cNvSpPr/>
              <p:nvPr/>
            </p:nvSpPr>
            <p:spPr>
              <a:xfrm>
                <a:off x="1204829" y="1959287"/>
                <a:ext cx="96667" cy="161227"/>
              </a:xfrm>
              <a:prstGeom prst="rect">
                <a:avLst/>
              </a:prstGeom>
              <a:solidFill>
                <a:srgbClr val="87A1D0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7F3241FE-BAAF-C606-8507-972CEE3FD171}"/>
                </a:ext>
              </a:extLst>
            </p:cNvPr>
            <p:cNvGrpSpPr/>
            <p:nvPr/>
          </p:nvGrpSpPr>
          <p:grpSpPr>
            <a:xfrm>
              <a:off x="7155327" y="3568155"/>
              <a:ext cx="798258" cy="223275"/>
              <a:chOff x="914647" y="1959286"/>
              <a:chExt cx="576426" cy="161228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5B32FEAC-764C-A6A3-CED5-72408BE07FFD}"/>
                  </a:ext>
                </a:extLst>
              </p:cNvPr>
              <p:cNvGrpSpPr/>
              <p:nvPr/>
            </p:nvGrpSpPr>
            <p:grpSpPr>
              <a:xfrm>
                <a:off x="914647" y="1959286"/>
                <a:ext cx="573808" cy="161228"/>
                <a:chOff x="3467057" y="4637124"/>
                <a:chExt cx="573808" cy="161228"/>
              </a:xfrm>
            </p:grpSpPr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DCFFBF2F-67F7-6A55-5544-56D3ED1555FC}"/>
                    </a:ext>
                  </a:extLst>
                </p:cNvPr>
                <p:cNvSpPr/>
                <p:nvPr/>
              </p:nvSpPr>
              <p:spPr>
                <a:xfrm>
                  <a:off x="3476585" y="4637125"/>
                  <a:ext cx="564280" cy="161227"/>
                </a:xfrm>
                <a:prstGeom prst="rect">
                  <a:avLst/>
                </a:prstGeom>
                <a:noFill/>
                <a:ln w="127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" name="矩形 62">
                  <a:extLst>
                    <a:ext uri="{FF2B5EF4-FFF2-40B4-BE49-F238E27FC236}">
                      <a16:creationId xmlns:a16="http://schemas.microsoft.com/office/drawing/2014/main" id="{324B3A73-172B-AA3C-FF86-CDB08500A6C9}"/>
                    </a:ext>
                  </a:extLst>
                </p:cNvPr>
                <p:cNvSpPr/>
                <p:nvPr/>
              </p:nvSpPr>
              <p:spPr>
                <a:xfrm flipH="1">
                  <a:off x="3467057" y="4637124"/>
                  <a:ext cx="45719" cy="16122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AFA313D1-0439-61CC-0DFD-7D9A5FD3C0C8}"/>
                  </a:ext>
                </a:extLst>
              </p:cNvPr>
              <p:cNvSpPr/>
              <p:nvPr/>
            </p:nvSpPr>
            <p:spPr>
              <a:xfrm>
                <a:off x="1394406" y="1959287"/>
                <a:ext cx="96667" cy="161227"/>
              </a:xfrm>
              <a:prstGeom prst="rect">
                <a:avLst/>
              </a:prstGeom>
              <a:solidFill>
                <a:srgbClr val="CFE2AA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A7CF451D-2A5C-DC11-4562-59194C4A973A}"/>
                  </a:ext>
                </a:extLst>
              </p:cNvPr>
              <p:cNvSpPr/>
              <p:nvPr/>
            </p:nvSpPr>
            <p:spPr>
              <a:xfrm>
                <a:off x="1299953" y="1959287"/>
                <a:ext cx="96667" cy="161227"/>
              </a:xfrm>
              <a:prstGeom prst="rect">
                <a:avLst/>
              </a:prstGeom>
              <a:solidFill>
                <a:srgbClr val="CFE2AA"/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71EE21F2-4BBB-7B3B-C035-D44460EE83BE}"/>
                </a:ext>
              </a:extLst>
            </p:cNvPr>
            <p:cNvGrpSpPr/>
            <p:nvPr/>
          </p:nvGrpSpPr>
          <p:grpSpPr>
            <a:xfrm>
              <a:off x="7155327" y="4010622"/>
              <a:ext cx="794633" cy="223275"/>
              <a:chOff x="3467057" y="4637124"/>
              <a:chExt cx="573808" cy="161228"/>
            </a:xfrm>
          </p:grpSpPr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22A92CA6-BE82-5539-668A-32D5A24A78D7}"/>
                  </a:ext>
                </a:extLst>
              </p:cNvPr>
              <p:cNvSpPr/>
              <p:nvPr/>
            </p:nvSpPr>
            <p:spPr>
              <a:xfrm>
                <a:off x="3476585" y="4637125"/>
                <a:ext cx="564280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A783203C-FA1D-9617-25B4-30EDF092C2A3}"/>
                  </a:ext>
                </a:extLst>
              </p:cNvPr>
              <p:cNvSpPr/>
              <p:nvPr/>
            </p:nvSpPr>
            <p:spPr>
              <a:xfrm flipH="1">
                <a:off x="3467057" y="4637124"/>
                <a:ext cx="45719" cy="1612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5FE71862-8F0E-D2A0-62C7-F57464A72F4C}"/>
                </a:ext>
              </a:extLst>
            </p:cNvPr>
            <p:cNvSpPr/>
            <p:nvPr/>
          </p:nvSpPr>
          <p:spPr>
            <a:xfrm>
              <a:off x="7819717" y="4010623"/>
              <a:ext cx="133868" cy="223274"/>
            </a:xfrm>
            <a:prstGeom prst="rect">
              <a:avLst/>
            </a:prstGeom>
            <a:solidFill>
              <a:srgbClr val="F7DBAD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527D5FD1-5EEF-E283-505B-5AB06FCB706D}"/>
                </a:ext>
              </a:extLst>
            </p:cNvPr>
            <p:cNvSpPr/>
            <p:nvPr/>
          </p:nvSpPr>
          <p:spPr>
            <a:xfrm>
              <a:off x="7688914" y="4010623"/>
              <a:ext cx="133868" cy="223274"/>
            </a:xfrm>
            <a:prstGeom prst="rect">
              <a:avLst/>
            </a:prstGeom>
            <a:solidFill>
              <a:srgbClr val="F7DBAD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04404D5-5612-5151-4A09-AC7D03BB988F}"/>
                </a:ext>
              </a:extLst>
            </p:cNvPr>
            <p:cNvSpPr/>
            <p:nvPr/>
          </p:nvSpPr>
          <p:spPr>
            <a:xfrm>
              <a:off x="7557183" y="4010623"/>
              <a:ext cx="133868" cy="223274"/>
            </a:xfrm>
            <a:prstGeom prst="rect">
              <a:avLst/>
            </a:prstGeom>
            <a:solidFill>
              <a:srgbClr val="F7DBAD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D23A11E0-1FF6-C1ED-41C7-E5177E65AF28}"/>
                </a:ext>
              </a:extLst>
            </p:cNvPr>
            <p:cNvSpPr/>
            <p:nvPr/>
          </p:nvSpPr>
          <p:spPr>
            <a:xfrm>
              <a:off x="7428993" y="4010623"/>
              <a:ext cx="133868" cy="223274"/>
            </a:xfrm>
            <a:prstGeom prst="rect">
              <a:avLst/>
            </a:prstGeom>
            <a:solidFill>
              <a:srgbClr val="F7DBAD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965A3A83-E66A-8070-15D1-58C0142EDC78}"/>
                </a:ext>
              </a:extLst>
            </p:cNvPr>
            <p:cNvSpPr txBox="1"/>
            <p:nvPr/>
          </p:nvSpPr>
          <p:spPr>
            <a:xfrm>
              <a:off x="6725477" y="3928812"/>
              <a:ext cx="68080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ea typeface="Calibri" panose="020F0502020204030204" pitchFamily="34" charset="0"/>
                  <a:cs typeface="Calibri" panose="020F0502020204030204" pitchFamily="34" charset="0"/>
                </a:rPr>
                <a:t>VC</a:t>
              </a:r>
              <a:r>
                <a:rPr lang="en-US" altLang="zh-CN" sz="1600" baseline="-25000">
                  <a:ea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zh-CN" altLang="en-US" sz="1600" baseline="-25000">
                <a:cs typeface="Calibri" panose="020F0502020204030204" pitchFamily="34" charset="0"/>
              </a:endParaRPr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89A09AC9-1491-FBDD-C88B-B1F4BDFE0BA6}"/>
                </a:ext>
              </a:extLst>
            </p:cNvPr>
            <p:cNvSpPr txBox="1"/>
            <p:nvPr/>
          </p:nvSpPr>
          <p:spPr>
            <a:xfrm>
              <a:off x="6654700" y="3189980"/>
              <a:ext cx="70640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ea typeface="Calibri" panose="020F0502020204030204" pitchFamily="34" charset="0"/>
                  <a:cs typeface="Calibri" panose="020F0502020204030204" pitchFamily="34" charset="0"/>
                </a:rPr>
                <a:t>VC</a:t>
              </a:r>
              <a:r>
                <a:rPr lang="en-US" altLang="zh-CN" sz="1600" baseline="-25000" dirty="0">
                  <a:ea typeface="Calibri" panose="020F0502020204030204" pitchFamily="34" charset="0"/>
                  <a:cs typeface="Calibri" panose="020F0502020204030204" pitchFamily="34" charset="0"/>
                </a:rPr>
                <a:t>N-1</a:t>
              </a:r>
              <a:endParaRPr lang="zh-CN" altLang="en-US" sz="1600" baseline="-25000" dirty="0">
                <a:cs typeface="Calibri" panose="020F0502020204030204" pitchFamily="34" charset="0"/>
              </a:endParaRPr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589F6163-3F83-8339-A542-CC2F1717E53F}"/>
                </a:ext>
              </a:extLst>
            </p:cNvPr>
            <p:cNvSpPr/>
            <p:nvPr/>
          </p:nvSpPr>
          <p:spPr>
            <a:xfrm>
              <a:off x="6687033" y="2166136"/>
              <a:ext cx="1485336" cy="36228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  <a:cs typeface="Calibri" panose="020F0502020204030204" pitchFamily="34" charset="0"/>
              </a:endParaRPr>
            </a:p>
          </p:txBody>
        </p:sp>
        <p:cxnSp>
          <p:nvCxnSpPr>
            <p:cNvPr id="93" name="直接箭头连接符 844">
              <a:extLst>
                <a:ext uri="{FF2B5EF4-FFF2-40B4-BE49-F238E27FC236}">
                  <a16:creationId xmlns:a16="http://schemas.microsoft.com/office/drawing/2014/main" id="{8569F21D-F437-6393-53CB-8C38778A6CB7}"/>
                </a:ext>
              </a:extLst>
            </p:cNvPr>
            <p:cNvCxnSpPr>
              <a:cxnSpLocks/>
            </p:cNvCxnSpPr>
            <p:nvPr/>
          </p:nvCxnSpPr>
          <p:spPr>
            <a:xfrm>
              <a:off x="6795196" y="2535012"/>
              <a:ext cx="0" cy="548397"/>
            </a:xfrm>
            <a:prstGeom prst="straightConnector1">
              <a:avLst/>
            </a:prstGeom>
            <a:ln w="19050">
              <a:solidFill>
                <a:srgbClr val="C00000"/>
              </a:solidFill>
              <a:prstDash val="solid"/>
              <a:headEnd type="none" w="sm" len="sm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9E4B8C57-C7C4-C8EB-6E54-A248FC30B512}"/>
                </a:ext>
              </a:extLst>
            </p:cNvPr>
            <p:cNvSpPr txBox="1"/>
            <p:nvPr/>
          </p:nvSpPr>
          <p:spPr>
            <a:xfrm>
              <a:off x="6784167" y="2619387"/>
              <a:ext cx="178567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solidFill>
                    <a:srgbClr val="C00000"/>
                  </a:solidFill>
                  <a:cs typeface="Calibri" panose="020F0502020204030204" pitchFamily="34" charset="0"/>
                </a:rPr>
                <a:t>buffer allocation</a:t>
              </a:r>
            </a:p>
          </p:txBody>
        </p:sp>
        <p:sp>
          <p:nvSpPr>
            <p:cNvPr id="96" name="文本框 95">
              <a:extLst>
                <a:ext uri="{FF2B5EF4-FFF2-40B4-BE49-F238E27FC236}">
                  <a16:creationId xmlns:a16="http://schemas.microsoft.com/office/drawing/2014/main" id="{F917C9AA-4690-6E5B-4B24-6C85B30968F1}"/>
                </a:ext>
              </a:extLst>
            </p:cNvPr>
            <p:cNvSpPr txBox="1"/>
            <p:nvPr/>
          </p:nvSpPr>
          <p:spPr>
            <a:xfrm>
              <a:off x="6615783" y="2176647"/>
              <a:ext cx="1626420" cy="338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cs typeface="Calibri" panose="020F0502020204030204" pitchFamily="34" charset="0"/>
                </a:rPr>
                <a:t>Buffer Manager</a:t>
              </a:r>
              <a:endParaRPr lang="zh-CN" altLang="en-US" sz="1600" dirty="0">
                <a:cs typeface="Calibri" panose="020F0502020204030204" pitchFamily="34" charset="0"/>
              </a:endParaRPr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888A9AD2-DB04-87E0-6381-876B0477AF49}"/>
                </a:ext>
              </a:extLst>
            </p:cNvPr>
            <p:cNvSpPr/>
            <p:nvPr/>
          </p:nvSpPr>
          <p:spPr>
            <a:xfrm>
              <a:off x="6699622" y="3080759"/>
              <a:ext cx="1409621" cy="1324444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grpSp>
        <p:nvGrpSpPr>
          <p:cNvPr id="188" name="组合 187">
            <a:extLst>
              <a:ext uri="{FF2B5EF4-FFF2-40B4-BE49-F238E27FC236}">
                <a16:creationId xmlns:a16="http://schemas.microsoft.com/office/drawing/2014/main" id="{187DA91E-1741-DF86-433D-F95904FE1ACD}"/>
              </a:ext>
            </a:extLst>
          </p:cNvPr>
          <p:cNvGrpSpPr/>
          <p:nvPr/>
        </p:nvGrpSpPr>
        <p:grpSpPr>
          <a:xfrm>
            <a:off x="6784167" y="2443228"/>
            <a:ext cx="4593928" cy="3786005"/>
            <a:chOff x="6387927" y="2130808"/>
            <a:chExt cx="4593928" cy="3786005"/>
          </a:xfrm>
        </p:grpSpPr>
        <p:sp>
          <p:nvSpPr>
            <p:cNvPr id="186" name="任意多边形: 形状 185">
              <a:extLst>
                <a:ext uri="{FF2B5EF4-FFF2-40B4-BE49-F238E27FC236}">
                  <a16:creationId xmlns:a16="http://schemas.microsoft.com/office/drawing/2014/main" id="{36017B30-A82B-5A36-218E-34296C11B1CC}"/>
                </a:ext>
              </a:extLst>
            </p:cNvPr>
            <p:cNvSpPr/>
            <p:nvPr/>
          </p:nvSpPr>
          <p:spPr>
            <a:xfrm>
              <a:off x="6387927" y="2130808"/>
              <a:ext cx="4523913" cy="3786005"/>
            </a:xfrm>
            <a:custGeom>
              <a:avLst/>
              <a:gdLst>
                <a:gd name="csX0" fmla="*/ 1394830 w 4523913"/>
                <a:gd name="csY0" fmla="*/ 0 h 3786005"/>
                <a:gd name="csX1" fmla="*/ 3655986 w 4523913"/>
                <a:gd name="csY1" fmla="*/ 2700272 h 3786005"/>
                <a:gd name="csX2" fmla="*/ 4342954 w 4523913"/>
                <a:gd name="csY2" fmla="*/ 2700272 h 3786005"/>
                <a:gd name="csX3" fmla="*/ 4523913 w 4523913"/>
                <a:gd name="csY3" fmla="*/ 2881231 h 3786005"/>
                <a:gd name="csX4" fmla="*/ 4523913 w 4523913"/>
                <a:gd name="csY4" fmla="*/ 3605046 h 3786005"/>
                <a:gd name="csX5" fmla="*/ 4342954 w 4523913"/>
                <a:gd name="csY5" fmla="*/ 3786005 h 3786005"/>
                <a:gd name="csX6" fmla="*/ 180959 w 4523913"/>
                <a:gd name="csY6" fmla="*/ 3786005 h 3786005"/>
                <a:gd name="csX7" fmla="*/ 0 w 4523913"/>
                <a:gd name="csY7" fmla="*/ 3605046 h 3786005"/>
                <a:gd name="csX8" fmla="*/ 0 w 4523913"/>
                <a:gd name="csY8" fmla="*/ 2881231 h 3786005"/>
                <a:gd name="csX9" fmla="*/ 180959 w 4523913"/>
                <a:gd name="csY9" fmla="*/ 2700272 h 3786005"/>
                <a:gd name="csX10" fmla="*/ 3239194 w 4523913"/>
                <a:gd name="csY10" fmla="*/ 2700272 h 37860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4523913" h="3786005">
                  <a:moveTo>
                    <a:pt x="1394830" y="0"/>
                  </a:moveTo>
                  <a:lnTo>
                    <a:pt x="3655986" y="2700272"/>
                  </a:lnTo>
                  <a:lnTo>
                    <a:pt x="4342954" y="2700272"/>
                  </a:lnTo>
                  <a:cubicBezTo>
                    <a:pt x="4442895" y="2700272"/>
                    <a:pt x="4523913" y="2781290"/>
                    <a:pt x="4523913" y="2881231"/>
                  </a:cubicBezTo>
                  <a:lnTo>
                    <a:pt x="4523913" y="3605046"/>
                  </a:lnTo>
                  <a:cubicBezTo>
                    <a:pt x="4523913" y="3704987"/>
                    <a:pt x="4442895" y="3786005"/>
                    <a:pt x="4342954" y="3786005"/>
                  </a:cubicBezTo>
                  <a:lnTo>
                    <a:pt x="180959" y="3786005"/>
                  </a:lnTo>
                  <a:cubicBezTo>
                    <a:pt x="81018" y="3786005"/>
                    <a:pt x="0" y="3704987"/>
                    <a:pt x="0" y="3605046"/>
                  </a:cubicBezTo>
                  <a:lnTo>
                    <a:pt x="0" y="2881231"/>
                  </a:lnTo>
                  <a:cubicBezTo>
                    <a:pt x="0" y="2781290"/>
                    <a:pt x="81018" y="2700272"/>
                    <a:pt x="180959" y="2700272"/>
                  </a:cubicBezTo>
                  <a:lnTo>
                    <a:pt x="3239194" y="270027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b="1">
                <a:solidFill>
                  <a:srgbClr val="1E475E"/>
                </a:solidFill>
              </a:endParaRPr>
            </a:p>
          </p:txBody>
        </p:sp>
        <p:grpSp>
          <p:nvGrpSpPr>
            <p:cNvPr id="166" name="组合 165">
              <a:extLst>
                <a:ext uri="{FF2B5EF4-FFF2-40B4-BE49-F238E27FC236}">
                  <a16:creationId xmlns:a16="http://schemas.microsoft.com/office/drawing/2014/main" id="{2B471398-830C-4A38-B485-68D1B0E6F145}"/>
                </a:ext>
              </a:extLst>
            </p:cNvPr>
            <p:cNvGrpSpPr/>
            <p:nvPr/>
          </p:nvGrpSpPr>
          <p:grpSpPr>
            <a:xfrm>
              <a:off x="6457942" y="5183270"/>
              <a:ext cx="321400" cy="369332"/>
              <a:chOff x="17637867" y="4138557"/>
              <a:chExt cx="312906" cy="369332"/>
            </a:xfrm>
          </p:grpSpPr>
          <p:sp>
            <p:nvSpPr>
              <p:cNvPr id="168" name="任意多边形: 形状 624">
                <a:extLst>
                  <a:ext uri="{FF2B5EF4-FFF2-40B4-BE49-F238E27FC236}">
                    <a16:creationId xmlns:a16="http://schemas.microsoft.com/office/drawing/2014/main" id="{D25A0908-66CB-3B80-CCE4-FB1E49D7038E}"/>
                  </a:ext>
                </a:extLst>
              </p:cNvPr>
              <p:cNvSpPr/>
              <p:nvPr/>
            </p:nvSpPr>
            <p:spPr>
              <a:xfrm>
                <a:off x="17657421" y="4188670"/>
                <a:ext cx="288000" cy="288000"/>
              </a:xfrm>
              <a:custGeom>
                <a:avLst/>
                <a:gdLst>
                  <a:gd name="connsiteX0" fmla="*/ 248952 w 248952"/>
                  <a:gd name="connsiteY0" fmla="*/ 124476 h 248952"/>
                  <a:gd name="connsiteX1" fmla="*/ 124476 w 248952"/>
                  <a:gd name="connsiteY1" fmla="*/ 248952 h 248952"/>
                  <a:gd name="connsiteX2" fmla="*/ 0 w 248952"/>
                  <a:gd name="connsiteY2" fmla="*/ 124476 h 248952"/>
                  <a:gd name="connsiteX3" fmla="*/ 124476 w 248952"/>
                  <a:gd name="connsiteY3" fmla="*/ 0 h 248952"/>
                  <a:gd name="connsiteX4" fmla="*/ 248952 w 248952"/>
                  <a:gd name="connsiteY4" fmla="*/ 124476 h 24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52" h="248952">
                    <a:moveTo>
                      <a:pt x="248952" y="124476"/>
                    </a:moveTo>
                    <a:cubicBezTo>
                      <a:pt x="248952" y="193223"/>
                      <a:pt x="193223" y="248952"/>
                      <a:pt x="124476" y="248952"/>
                    </a:cubicBezTo>
                    <a:cubicBezTo>
                      <a:pt x="55730" y="248952"/>
                      <a:pt x="0" y="193223"/>
                      <a:pt x="0" y="124476"/>
                    </a:cubicBezTo>
                    <a:cubicBezTo>
                      <a:pt x="0" y="55730"/>
                      <a:pt x="55730" y="0"/>
                      <a:pt x="124476" y="0"/>
                    </a:cubicBezTo>
                    <a:cubicBezTo>
                      <a:pt x="193223" y="0"/>
                      <a:pt x="248952" y="55730"/>
                      <a:pt x="248952" y="124476"/>
                    </a:cubicBezTo>
                    <a:close/>
                  </a:path>
                </a:pathLst>
              </a:custGeom>
              <a:solidFill>
                <a:srgbClr val="1E475E"/>
              </a:solidFill>
              <a:ln w="6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" name="文本框 168">
                <a:extLst>
                  <a:ext uri="{FF2B5EF4-FFF2-40B4-BE49-F238E27FC236}">
                    <a16:creationId xmlns:a16="http://schemas.microsoft.com/office/drawing/2014/main" id="{D4C76D04-D269-5938-223D-C0413C18E792}"/>
                  </a:ext>
                </a:extLst>
              </p:cNvPr>
              <p:cNvSpPr txBox="1"/>
              <p:nvPr/>
            </p:nvSpPr>
            <p:spPr>
              <a:xfrm>
                <a:off x="17637867" y="413855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altLang="zh-CN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1</a:t>
                </a:r>
                <a:endParaRPr lang="zh-CN" altLang="en-US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167" name="矩形 20">
              <a:extLst>
                <a:ext uri="{FF2B5EF4-FFF2-40B4-BE49-F238E27FC236}">
                  <a16:creationId xmlns:a16="http://schemas.microsoft.com/office/drawing/2014/main" id="{DAB89E63-A953-FB38-F3FA-3C05A60CA541}"/>
                </a:ext>
              </a:extLst>
            </p:cNvPr>
            <p:cNvSpPr/>
            <p:nvPr/>
          </p:nvSpPr>
          <p:spPr>
            <a:xfrm>
              <a:off x="6864981" y="5044770"/>
              <a:ext cx="4116874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b="1" dirty="0">
                  <a:solidFill>
                    <a:srgbClr val="1E475E"/>
                  </a:solidFill>
                </a:rPr>
                <a:t>The </a:t>
              </a:r>
              <a:r>
                <a:rPr lang="en-US" altLang="zh-CN" b="1" dirty="0">
                  <a:solidFill>
                    <a:srgbClr val="C00000"/>
                  </a:solidFill>
                </a:rPr>
                <a:t>downstream manager</a:t>
              </a:r>
              <a:r>
                <a:rPr lang="en-US" altLang="zh-CN" b="1" dirty="0">
                  <a:solidFill>
                    <a:srgbClr val="1E475E"/>
                  </a:solidFill>
                </a:rPr>
                <a:t> </a:t>
              </a:r>
              <a:r>
                <a:rPr lang="en-US" altLang="zh-CN" b="1" dirty="0">
                  <a:solidFill>
                    <a:srgbClr val="C00000"/>
                  </a:solidFill>
                </a:rPr>
                <a:t>decides </a:t>
              </a:r>
              <a:r>
                <a:rPr lang="en-US" altLang="zh-CN" b="1" dirty="0">
                  <a:solidFill>
                    <a:srgbClr val="1E475E"/>
                  </a:solidFill>
                </a:rPr>
                <a:t>how much buffer each VC </a:t>
              </a:r>
              <a:r>
                <a:rPr lang="en-US" altLang="zh-CN" b="1" dirty="0">
                  <a:solidFill>
                    <a:srgbClr val="C00000"/>
                  </a:solidFill>
                </a:rPr>
                <a:t>gets.</a:t>
              </a:r>
            </a:p>
          </p:txBody>
        </p:sp>
      </p:grpSp>
      <p:grpSp>
        <p:nvGrpSpPr>
          <p:cNvPr id="189" name="组合 188">
            <a:extLst>
              <a:ext uri="{FF2B5EF4-FFF2-40B4-BE49-F238E27FC236}">
                <a16:creationId xmlns:a16="http://schemas.microsoft.com/office/drawing/2014/main" id="{A791966A-EE0D-9E91-8072-5595FFC79CDB}"/>
              </a:ext>
            </a:extLst>
          </p:cNvPr>
          <p:cNvGrpSpPr/>
          <p:nvPr/>
        </p:nvGrpSpPr>
        <p:grpSpPr>
          <a:xfrm>
            <a:off x="905428" y="4356060"/>
            <a:ext cx="4593928" cy="1870638"/>
            <a:chOff x="509188" y="4043640"/>
            <a:chExt cx="4593928" cy="1870638"/>
          </a:xfrm>
        </p:grpSpPr>
        <p:sp>
          <p:nvSpPr>
            <p:cNvPr id="187" name="任意多边形: 形状 186">
              <a:extLst>
                <a:ext uri="{FF2B5EF4-FFF2-40B4-BE49-F238E27FC236}">
                  <a16:creationId xmlns:a16="http://schemas.microsoft.com/office/drawing/2014/main" id="{254FE5E9-F101-2797-DB83-BAFD9466F729}"/>
                </a:ext>
              </a:extLst>
            </p:cNvPr>
            <p:cNvSpPr/>
            <p:nvPr/>
          </p:nvSpPr>
          <p:spPr>
            <a:xfrm>
              <a:off x="509188" y="4043640"/>
              <a:ext cx="4593928" cy="1870638"/>
            </a:xfrm>
            <a:custGeom>
              <a:avLst/>
              <a:gdLst>
                <a:gd name="csX0" fmla="*/ 3335995 w 4593928"/>
                <a:gd name="csY0" fmla="*/ 0 h 1870638"/>
                <a:gd name="csX1" fmla="*/ 3500145 w 4593928"/>
                <a:gd name="csY1" fmla="*/ 784905 h 1870638"/>
                <a:gd name="csX2" fmla="*/ 4412969 w 4593928"/>
                <a:gd name="csY2" fmla="*/ 784905 h 1870638"/>
                <a:gd name="csX3" fmla="*/ 4593928 w 4593928"/>
                <a:gd name="csY3" fmla="*/ 965864 h 1870638"/>
                <a:gd name="csX4" fmla="*/ 4593928 w 4593928"/>
                <a:gd name="csY4" fmla="*/ 1689679 h 1870638"/>
                <a:gd name="csX5" fmla="*/ 4412969 w 4593928"/>
                <a:gd name="csY5" fmla="*/ 1870638 h 1870638"/>
                <a:gd name="csX6" fmla="*/ 180959 w 4593928"/>
                <a:gd name="csY6" fmla="*/ 1870638 h 1870638"/>
                <a:gd name="csX7" fmla="*/ 0 w 4593928"/>
                <a:gd name="csY7" fmla="*/ 1689679 h 1870638"/>
                <a:gd name="csX8" fmla="*/ 0 w 4593928"/>
                <a:gd name="csY8" fmla="*/ 965864 h 1870638"/>
                <a:gd name="csX9" fmla="*/ 180959 w 4593928"/>
                <a:gd name="csY9" fmla="*/ 784905 h 1870638"/>
                <a:gd name="csX10" fmla="*/ 3171844 w 4593928"/>
                <a:gd name="csY10" fmla="*/ 784905 h 18706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4593928" h="1870638">
                  <a:moveTo>
                    <a:pt x="3335995" y="0"/>
                  </a:moveTo>
                  <a:lnTo>
                    <a:pt x="3500145" y="784905"/>
                  </a:lnTo>
                  <a:lnTo>
                    <a:pt x="4412969" y="784905"/>
                  </a:lnTo>
                  <a:cubicBezTo>
                    <a:pt x="4512910" y="784905"/>
                    <a:pt x="4593928" y="865923"/>
                    <a:pt x="4593928" y="965864"/>
                  </a:cubicBezTo>
                  <a:lnTo>
                    <a:pt x="4593928" y="1689679"/>
                  </a:lnTo>
                  <a:cubicBezTo>
                    <a:pt x="4593928" y="1789620"/>
                    <a:pt x="4512910" y="1870638"/>
                    <a:pt x="4412969" y="1870638"/>
                  </a:cubicBezTo>
                  <a:lnTo>
                    <a:pt x="180959" y="1870638"/>
                  </a:lnTo>
                  <a:cubicBezTo>
                    <a:pt x="81018" y="1870638"/>
                    <a:pt x="0" y="1789620"/>
                    <a:pt x="0" y="1689679"/>
                  </a:cubicBezTo>
                  <a:lnTo>
                    <a:pt x="0" y="965864"/>
                  </a:lnTo>
                  <a:cubicBezTo>
                    <a:pt x="0" y="865923"/>
                    <a:pt x="81018" y="784905"/>
                    <a:pt x="180959" y="784905"/>
                  </a:cubicBezTo>
                  <a:lnTo>
                    <a:pt x="3171844" y="7849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b="1">
                <a:solidFill>
                  <a:srgbClr val="1E475E"/>
                </a:solidFill>
              </a:endParaRPr>
            </a:p>
          </p:txBody>
        </p:sp>
        <p:grpSp>
          <p:nvGrpSpPr>
            <p:cNvPr id="179" name="组合 178">
              <a:extLst>
                <a:ext uri="{FF2B5EF4-FFF2-40B4-BE49-F238E27FC236}">
                  <a16:creationId xmlns:a16="http://schemas.microsoft.com/office/drawing/2014/main" id="{AFADA1B5-7EE0-4CCB-EE88-0108C684C79D}"/>
                </a:ext>
              </a:extLst>
            </p:cNvPr>
            <p:cNvGrpSpPr/>
            <p:nvPr/>
          </p:nvGrpSpPr>
          <p:grpSpPr>
            <a:xfrm>
              <a:off x="579203" y="5180736"/>
              <a:ext cx="321400" cy="369332"/>
              <a:chOff x="17637867" y="4138557"/>
              <a:chExt cx="312906" cy="369332"/>
            </a:xfrm>
          </p:grpSpPr>
          <p:sp>
            <p:nvSpPr>
              <p:cNvPr id="180" name="任意多边形: 形状 624">
                <a:extLst>
                  <a:ext uri="{FF2B5EF4-FFF2-40B4-BE49-F238E27FC236}">
                    <a16:creationId xmlns:a16="http://schemas.microsoft.com/office/drawing/2014/main" id="{D64915B4-227D-7B58-94F0-F1CCA38E2FAD}"/>
                  </a:ext>
                </a:extLst>
              </p:cNvPr>
              <p:cNvSpPr/>
              <p:nvPr/>
            </p:nvSpPr>
            <p:spPr>
              <a:xfrm>
                <a:off x="17657421" y="4188670"/>
                <a:ext cx="288000" cy="288000"/>
              </a:xfrm>
              <a:custGeom>
                <a:avLst/>
                <a:gdLst>
                  <a:gd name="connsiteX0" fmla="*/ 248952 w 248952"/>
                  <a:gd name="connsiteY0" fmla="*/ 124476 h 248952"/>
                  <a:gd name="connsiteX1" fmla="*/ 124476 w 248952"/>
                  <a:gd name="connsiteY1" fmla="*/ 248952 h 248952"/>
                  <a:gd name="connsiteX2" fmla="*/ 0 w 248952"/>
                  <a:gd name="connsiteY2" fmla="*/ 124476 h 248952"/>
                  <a:gd name="connsiteX3" fmla="*/ 124476 w 248952"/>
                  <a:gd name="connsiteY3" fmla="*/ 0 h 248952"/>
                  <a:gd name="connsiteX4" fmla="*/ 248952 w 248952"/>
                  <a:gd name="connsiteY4" fmla="*/ 124476 h 24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52" h="248952">
                    <a:moveTo>
                      <a:pt x="248952" y="124476"/>
                    </a:moveTo>
                    <a:cubicBezTo>
                      <a:pt x="248952" y="193223"/>
                      <a:pt x="193223" y="248952"/>
                      <a:pt x="124476" y="248952"/>
                    </a:cubicBezTo>
                    <a:cubicBezTo>
                      <a:pt x="55730" y="248952"/>
                      <a:pt x="0" y="193223"/>
                      <a:pt x="0" y="124476"/>
                    </a:cubicBezTo>
                    <a:cubicBezTo>
                      <a:pt x="0" y="55730"/>
                      <a:pt x="55730" y="0"/>
                      <a:pt x="124476" y="0"/>
                    </a:cubicBezTo>
                    <a:cubicBezTo>
                      <a:pt x="193223" y="0"/>
                      <a:pt x="248952" y="55730"/>
                      <a:pt x="248952" y="124476"/>
                    </a:cubicBezTo>
                    <a:close/>
                  </a:path>
                </a:pathLst>
              </a:custGeom>
              <a:solidFill>
                <a:srgbClr val="1E475E"/>
              </a:solidFill>
              <a:ln w="6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" name="文本框 180">
                <a:extLst>
                  <a:ext uri="{FF2B5EF4-FFF2-40B4-BE49-F238E27FC236}">
                    <a16:creationId xmlns:a16="http://schemas.microsoft.com/office/drawing/2014/main" id="{12748174-E104-4D74-1886-976EDDB63C39}"/>
                  </a:ext>
                </a:extLst>
              </p:cNvPr>
              <p:cNvSpPr txBox="1"/>
              <p:nvPr/>
            </p:nvSpPr>
            <p:spPr>
              <a:xfrm>
                <a:off x="17637867" y="413855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altLang="zh-CN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2</a:t>
                </a:r>
                <a:endParaRPr lang="zh-CN" altLang="en-US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182" name="矩形 20">
              <a:extLst>
                <a:ext uri="{FF2B5EF4-FFF2-40B4-BE49-F238E27FC236}">
                  <a16:creationId xmlns:a16="http://schemas.microsoft.com/office/drawing/2014/main" id="{565274FD-1D14-A755-8086-9420466ABDFA}"/>
                </a:ext>
              </a:extLst>
            </p:cNvPr>
            <p:cNvSpPr/>
            <p:nvPr/>
          </p:nvSpPr>
          <p:spPr>
            <a:xfrm>
              <a:off x="986242" y="5042236"/>
              <a:ext cx="4116874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en-US" altLang="zh-CN" b="1" dirty="0">
                  <a:solidFill>
                    <a:srgbClr val="1E475E"/>
                  </a:solidFill>
                </a:rPr>
                <a:t>The </a:t>
              </a:r>
              <a:r>
                <a:rPr lang="en-US" altLang="zh-CN" b="1" dirty="0">
                  <a:solidFill>
                    <a:srgbClr val="C00000"/>
                  </a:solidFill>
                </a:rPr>
                <a:t>upstream scheduler</a:t>
              </a:r>
              <a:r>
                <a:rPr lang="en-US" altLang="zh-CN" b="1" dirty="0">
                  <a:solidFill>
                    <a:srgbClr val="1E475E"/>
                  </a:solidFill>
                </a:rPr>
                <a:t> </a:t>
              </a:r>
              <a:r>
                <a:rPr lang="en-US" altLang="zh-CN" b="1" dirty="0">
                  <a:solidFill>
                    <a:srgbClr val="C00000"/>
                  </a:solidFill>
                </a:rPr>
                <a:t>knows </a:t>
              </a:r>
              <a:r>
                <a:rPr lang="en-US" altLang="zh-CN" b="1" dirty="0">
                  <a:solidFill>
                    <a:srgbClr val="1E475E"/>
                  </a:solidFill>
                </a:rPr>
                <a:t>how much buffer each VC </a:t>
              </a:r>
              <a:r>
                <a:rPr lang="en-US" altLang="zh-CN" b="1" dirty="0">
                  <a:solidFill>
                    <a:srgbClr val="C00000"/>
                  </a:solidFill>
                </a:rPr>
                <a:t>needs.</a:t>
              </a:r>
            </a:p>
          </p:txBody>
        </p:sp>
      </p:grpSp>
      <p:grpSp>
        <p:nvGrpSpPr>
          <p:cNvPr id="193" name="组合 192">
            <a:extLst>
              <a:ext uri="{FF2B5EF4-FFF2-40B4-BE49-F238E27FC236}">
                <a16:creationId xmlns:a16="http://schemas.microsoft.com/office/drawing/2014/main" id="{5C946BC9-8A8F-1B4D-B263-247255F3F1E3}"/>
              </a:ext>
            </a:extLst>
          </p:cNvPr>
          <p:cNvGrpSpPr/>
          <p:nvPr/>
        </p:nvGrpSpPr>
        <p:grpSpPr>
          <a:xfrm>
            <a:off x="5369642" y="5009611"/>
            <a:ext cx="1544240" cy="959663"/>
            <a:chOff x="5369642" y="4697191"/>
            <a:chExt cx="1544240" cy="959663"/>
          </a:xfrm>
        </p:grpSpPr>
        <p:sp>
          <p:nvSpPr>
            <p:cNvPr id="190" name="箭头: 左右 189">
              <a:extLst>
                <a:ext uri="{FF2B5EF4-FFF2-40B4-BE49-F238E27FC236}">
                  <a16:creationId xmlns:a16="http://schemas.microsoft.com/office/drawing/2014/main" id="{2B39083F-F079-7403-CA58-8D3567EF25E7}"/>
                </a:ext>
              </a:extLst>
            </p:cNvPr>
            <p:cNvSpPr/>
            <p:nvPr/>
          </p:nvSpPr>
          <p:spPr>
            <a:xfrm>
              <a:off x="5631956" y="5225978"/>
              <a:ext cx="1036092" cy="430876"/>
            </a:xfrm>
            <a:prstGeom prst="leftRightArrow">
              <a:avLst/>
            </a:prstGeom>
            <a:solidFill>
              <a:srgbClr val="1E47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2" name="文本框 191">
              <a:extLst>
                <a:ext uri="{FF2B5EF4-FFF2-40B4-BE49-F238E27FC236}">
                  <a16:creationId xmlns:a16="http://schemas.microsoft.com/office/drawing/2014/main" id="{ADC617A2-F181-5A3C-80B9-2D4E9A14F996}"/>
                </a:ext>
              </a:extLst>
            </p:cNvPr>
            <p:cNvSpPr txBox="1"/>
            <p:nvPr/>
          </p:nvSpPr>
          <p:spPr>
            <a:xfrm>
              <a:off x="5369642" y="4697191"/>
              <a:ext cx="154424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1E475E"/>
                  </a:solidFill>
                </a:rPr>
                <a:t>separate from</a:t>
              </a:r>
              <a:endParaRPr lang="zh-CN" altLang="en-US" dirty="0">
                <a:solidFill>
                  <a:srgbClr val="1E475E"/>
                </a:solidFill>
              </a:endParaRPr>
            </a:p>
          </p:txBody>
        </p:sp>
      </p:grp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39812D0F-26ED-5C9D-B84F-2D18CD36E1D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28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411A9-19E9-D980-F2BC-BD3A0913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组合 346">
            <a:extLst>
              <a:ext uri="{FF2B5EF4-FFF2-40B4-BE49-F238E27FC236}">
                <a16:creationId xmlns:a16="http://schemas.microsoft.com/office/drawing/2014/main" id="{C5E2EBDB-E52B-CA9A-4EF3-883A97D9E950}"/>
              </a:ext>
            </a:extLst>
          </p:cNvPr>
          <p:cNvGrpSpPr/>
          <p:nvPr/>
        </p:nvGrpSpPr>
        <p:grpSpPr>
          <a:xfrm>
            <a:off x="970250" y="6129373"/>
            <a:ext cx="10688543" cy="430887"/>
            <a:chOff x="1348622" y="6034678"/>
            <a:chExt cx="10688543" cy="430887"/>
          </a:xfrm>
        </p:grpSpPr>
        <p:sp>
          <p:nvSpPr>
            <p:cNvPr id="69" name="文本框 2">
              <a:extLst>
                <a:ext uri="{FF2B5EF4-FFF2-40B4-BE49-F238E27FC236}">
                  <a16:creationId xmlns:a16="http://schemas.microsoft.com/office/drawing/2014/main" id="{1F7CBB7C-ACA5-6C6D-A789-0186C34B5ED0}"/>
                </a:ext>
              </a:extLst>
            </p:cNvPr>
            <p:cNvSpPr txBox="1"/>
            <p:nvPr/>
          </p:nvSpPr>
          <p:spPr>
            <a:xfrm>
              <a:off x="1352689" y="6034678"/>
              <a:ext cx="10684476" cy="43088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UABD in InfiniFlow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enables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immediate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allocation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for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downstream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buffer.</a:t>
              </a:r>
            </a:p>
          </p:txBody>
        </p:sp>
        <p:sp>
          <p:nvSpPr>
            <p:cNvPr id="70" name="right-arrow-circle_36848">
              <a:extLst>
                <a:ext uri="{FF2B5EF4-FFF2-40B4-BE49-F238E27FC236}">
                  <a16:creationId xmlns:a16="http://schemas.microsoft.com/office/drawing/2014/main" id="{9B2F6F6F-30FF-718C-BA02-04354D36C125}"/>
                </a:ext>
              </a:extLst>
            </p:cNvPr>
            <p:cNvSpPr/>
            <p:nvPr/>
          </p:nvSpPr>
          <p:spPr>
            <a:xfrm>
              <a:off x="1348622" y="6042344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标题 1">
            <a:extLst>
              <a:ext uri="{FF2B5EF4-FFF2-40B4-BE49-F238E27FC236}">
                <a16:creationId xmlns:a16="http://schemas.microsoft.com/office/drawing/2014/main" id="{742F762B-5E86-E75A-289D-9F87003E6ABB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06" name="矩形 20">
            <a:extLst>
              <a:ext uri="{FF2B5EF4-FFF2-40B4-BE49-F238E27FC236}">
                <a16:creationId xmlns:a16="http://schemas.microsoft.com/office/drawing/2014/main" id="{1C03E353-0497-1FB5-9360-BA35E631DE0F}"/>
              </a:ext>
            </a:extLst>
          </p:cNvPr>
          <p:cNvSpPr/>
          <p:nvPr/>
        </p:nvSpPr>
        <p:spPr>
          <a:xfrm>
            <a:off x="838200" y="1094228"/>
            <a:ext cx="8301378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Solution: Upstream Allocates Buffer for Downstream (UABD)</a:t>
            </a:r>
          </a:p>
        </p:txBody>
      </p:sp>
      <p:sp>
        <p:nvSpPr>
          <p:cNvPr id="176" name="矩形: 圆角 14">
            <a:extLst>
              <a:ext uri="{FF2B5EF4-FFF2-40B4-BE49-F238E27FC236}">
                <a16:creationId xmlns:a16="http://schemas.microsoft.com/office/drawing/2014/main" id="{F1E749B8-B835-F826-C330-5219C24CCA9C}"/>
              </a:ext>
            </a:extLst>
          </p:cNvPr>
          <p:cNvSpPr/>
          <p:nvPr/>
        </p:nvSpPr>
        <p:spPr>
          <a:xfrm>
            <a:off x="2692193" y="1720886"/>
            <a:ext cx="2356957" cy="2524728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A7896E73-463D-773C-40BF-51CA19E7E311}"/>
              </a:ext>
            </a:extLst>
          </p:cNvPr>
          <p:cNvSpPr txBox="1"/>
          <p:nvPr/>
        </p:nvSpPr>
        <p:spPr>
          <a:xfrm>
            <a:off x="3642118" y="3372076"/>
            <a:ext cx="389849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grpSp>
        <p:nvGrpSpPr>
          <p:cNvPr id="208" name="组合 207">
            <a:extLst>
              <a:ext uri="{FF2B5EF4-FFF2-40B4-BE49-F238E27FC236}">
                <a16:creationId xmlns:a16="http://schemas.microsoft.com/office/drawing/2014/main" id="{86E5B982-1002-27A9-9913-DB032507AA46}"/>
              </a:ext>
            </a:extLst>
          </p:cNvPr>
          <p:cNvGrpSpPr/>
          <p:nvPr/>
        </p:nvGrpSpPr>
        <p:grpSpPr>
          <a:xfrm>
            <a:off x="3412921" y="2964047"/>
            <a:ext cx="794632" cy="223275"/>
            <a:chOff x="3467057" y="4637124"/>
            <a:chExt cx="573808" cy="161228"/>
          </a:xfrm>
        </p:grpSpPr>
        <p:sp>
          <p:nvSpPr>
            <p:cNvPr id="212" name="矩形 211">
              <a:extLst>
                <a:ext uri="{FF2B5EF4-FFF2-40B4-BE49-F238E27FC236}">
                  <a16:creationId xmlns:a16="http://schemas.microsoft.com/office/drawing/2014/main" id="{6709C2B4-2B0D-483F-5219-9371026BC691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13" name="矩形 212">
              <a:extLst>
                <a:ext uri="{FF2B5EF4-FFF2-40B4-BE49-F238E27FC236}">
                  <a16:creationId xmlns:a16="http://schemas.microsoft.com/office/drawing/2014/main" id="{47DD55B6-1510-DF29-CBFE-F3FD139DC446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209" name="矩形 208">
            <a:extLst>
              <a:ext uri="{FF2B5EF4-FFF2-40B4-BE49-F238E27FC236}">
                <a16:creationId xmlns:a16="http://schemas.microsoft.com/office/drawing/2014/main" id="{C6A38418-3C64-987F-2F35-789491ABE30A}"/>
              </a:ext>
            </a:extLst>
          </p:cNvPr>
          <p:cNvSpPr/>
          <p:nvPr/>
        </p:nvSpPr>
        <p:spPr>
          <a:xfrm>
            <a:off x="4077311" y="296404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210" name="矩形 209">
            <a:extLst>
              <a:ext uri="{FF2B5EF4-FFF2-40B4-BE49-F238E27FC236}">
                <a16:creationId xmlns:a16="http://schemas.microsoft.com/office/drawing/2014/main" id="{7E00F85A-1375-D411-A54A-20080804C018}"/>
              </a:ext>
            </a:extLst>
          </p:cNvPr>
          <p:cNvSpPr/>
          <p:nvPr/>
        </p:nvSpPr>
        <p:spPr>
          <a:xfrm>
            <a:off x="3946508" y="296404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211" name="矩形 210">
            <a:extLst>
              <a:ext uri="{FF2B5EF4-FFF2-40B4-BE49-F238E27FC236}">
                <a16:creationId xmlns:a16="http://schemas.microsoft.com/office/drawing/2014/main" id="{C8AB4554-8104-DBDF-9D94-442B9526B1E3}"/>
              </a:ext>
            </a:extLst>
          </p:cNvPr>
          <p:cNvSpPr/>
          <p:nvPr/>
        </p:nvSpPr>
        <p:spPr>
          <a:xfrm>
            <a:off x="3814777" y="2964048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grpSp>
        <p:nvGrpSpPr>
          <p:cNvPr id="203" name="组合 202">
            <a:extLst>
              <a:ext uri="{FF2B5EF4-FFF2-40B4-BE49-F238E27FC236}">
                <a16:creationId xmlns:a16="http://schemas.microsoft.com/office/drawing/2014/main" id="{282B967D-7303-C40D-72CF-C99AEA427367}"/>
              </a:ext>
            </a:extLst>
          </p:cNvPr>
          <p:cNvGrpSpPr/>
          <p:nvPr/>
        </p:nvGrpSpPr>
        <p:grpSpPr>
          <a:xfrm>
            <a:off x="3412921" y="3274938"/>
            <a:ext cx="794632" cy="223275"/>
            <a:chOff x="3467057" y="4637124"/>
            <a:chExt cx="573808" cy="161228"/>
          </a:xfrm>
        </p:grpSpPr>
        <p:sp>
          <p:nvSpPr>
            <p:cNvPr id="206" name="矩形 205">
              <a:extLst>
                <a:ext uri="{FF2B5EF4-FFF2-40B4-BE49-F238E27FC236}">
                  <a16:creationId xmlns:a16="http://schemas.microsoft.com/office/drawing/2014/main" id="{9541748C-4F9D-C18B-5B0E-EC0E463D8BBB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07" name="矩形 206">
              <a:extLst>
                <a:ext uri="{FF2B5EF4-FFF2-40B4-BE49-F238E27FC236}">
                  <a16:creationId xmlns:a16="http://schemas.microsoft.com/office/drawing/2014/main" id="{B686D995-79A4-D52F-38FF-12EFFDFB6C36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204" name="矩形 203">
            <a:extLst>
              <a:ext uri="{FF2B5EF4-FFF2-40B4-BE49-F238E27FC236}">
                <a16:creationId xmlns:a16="http://schemas.microsoft.com/office/drawing/2014/main" id="{9BD08C90-E660-D513-88A3-41935F21A3A6}"/>
              </a:ext>
            </a:extLst>
          </p:cNvPr>
          <p:cNvSpPr/>
          <p:nvPr/>
        </p:nvSpPr>
        <p:spPr>
          <a:xfrm>
            <a:off x="4077311" y="3274939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8E02F513-81DE-1263-0020-B11322797E04}"/>
              </a:ext>
            </a:extLst>
          </p:cNvPr>
          <p:cNvSpPr/>
          <p:nvPr/>
        </p:nvSpPr>
        <p:spPr>
          <a:xfrm>
            <a:off x="3946508" y="3274939"/>
            <a:ext cx="133868" cy="2232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grpSp>
        <p:nvGrpSpPr>
          <p:cNvPr id="180" name="组合 179">
            <a:extLst>
              <a:ext uri="{FF2B5EF4-FFF2-40B4-BE49-F238E27FC236}">
                <a16:creationId xmlns:a16="http://schemas.microsoft.com/office/drawing/2014/main" id="{3829B4A3-9165-03E5-D92F-B18A5C75BC19}"/>
              </a:ext>
            </a:extLst>
          </p:cNvPr>
          <p:cNvGrpSpPr/>
          <p:nvPr/>
        </p:nvGrpSpPr>
        <p:grpSpPr>
          <a:xfrm>
            <a:off x="3412921" y="3717404"/>
            <a:ext cx="794632" cy="223275"/>
            <a:chOff x="3467057" y="4637124"/>
            <a:chExt cx="573808" cy="161228"/>
          </a:xfrm>
        </p:grpSpPr>
        <p:sp>
          <p:nvSpPr>
            <p:cNvPr id="201" name="矩形 200">
              <a:extLst>
                <a:ext uri="{FF2B5EF4-FFF2-40B4-BE49-F238E27FC236}">
                  <a16:creationId xmlns:a16="http://schemas.microsoft.com/office/drawing/2014/main" id="{845B14C5-6473-1B5F-EE94-9727EF847518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02" name="矩形 201">
              <a:extLst>
                <a:ext uri="{FF2B5EF4-FFF2-40B4-BE49-F238E27FC236}">
                  <a16:creationId xmlns:a16="http://schemas.microsoft.com/office/drawing/2014/main" id="{7EDE1C5B-98D7-499A-8E08-379F90AD118F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181" name="矩形 180">
            <a:extLst>
              <a:ext uri="{FF2B5EF4-FFF2-40B4-BE49-F238E27FC236}">
                <a16:creationId xmlns:a16="http://schemas.microsoft.com/office/drawing/2014/main" id="{F50218D7-ED60-069C-B32F-0B7E96EF5D7E}"/>
              </a:ext>
            </a:extLst>
          </p:cNvPr>
          <p:cNvSpPr/>
          <p:nvPr/>
        </p:nvSpPr>
        <p:spPr>
          <a:xfrm>
            <a:off x="4077311" y="371740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2068874C-90A5-6626-DB4C-0FD9C9DB8ED9}"/>
              </a:ext>
            </a:extLst>
          </p:cNvPr>
          <p:cNvSpPr/>
          <p:nvPr/>
        </p:nvSpPr>
        <p:spPr>
          <a:xfrm>
            <a:off x="3946508" y="371740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83" name="矩形 182">
            <a:extLst>
              <a:ext uri="{FF2B5EF4-FFF2-40B4-BE49-F238E27FC236}">
                <a16:creationId xmlns:a16="http://schemas.microsoft.com/office/drawing/2014/main" id="{99D4BAD9-FAFF-88FE-EC4C-B6D52FF2FC5F}"/>
              </a:ext>
            </a:extLst>
          </p:cNvPr>
          <p:cNvSpPr/>
          <p:nvPr/>
        </p:nvSpPr>
        <p:spPr>
          <a:xfrm>
            <a:off x="3814777" y="371740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84" name="矩形 183">
            <a:extLst>
              <a:ext uri="{FF2B5EF4-FFF2-40B4-BE49-F238E27FC236}">
                <a16:creationId xmlns:a16="http://schemas.microsoft.com/office/drawing/2014/main" id="{2C6EBF05-08E0-11D9-FE1E-F94648318828}"/>
              </a:ext>
            </a:extLst>
          </p:cNvPr>
          <p:cNvSpPr/>
          <p:nvPr/>
        </p:nvSpPr>
        <p:spPr>
          <a:xfrm>
            <a:off x="3686588" y="3717405"/>
            <a:ext cx="133868" cy="2232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5AED4AD5-0A96-99FC-29A6-A912097EB4AC}"/>
              </a:ext>
            </a:extLst>
          </p:cNvPr>
          <p:cNvSpPr txBox="1"/>
          <p:nvPr/>
        </p:nvSpPr>
        <p:spPr>
          <a:xfrm>
            <a:off x="2912294" y="2896763"/>
            <a:ext cx="706404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N-1</a:t>
            </a:r>
            <a:endParaRPr lang="zh-CN" altLang="en-US" sz="1600" baseline="-250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88" name="矩形 187">
            <a:extLst>
              <a:ext uri="{FF2B5EF4-FFF2-40B4-BE49-F238E27FC236}">
                <a16:creationId xmlns:a16="http://schemas.microsoft.com/office/drawing/2014/main" id="{6B2D7E17-0BA4-7BC8-4EF9-690D2522DB5C}"/>
              </a:ext>
            </a:extLst>
          </p:cNvPr>
          <p:cNvSpPr/>
          <p:nvPr/>
        </p:nvSpPr>
        <p:spPr>
          <a:xfrm>
            <a:off x="2957217" y="2787543"/>
            <a:ext cx="1409621" cy="1324442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cxnSp>
        <p:nvCxnSpPr>
          <p:cNvPr id="192" name="直接箭头连接符 844">
            <a:extLst>
              <a:ext uri="{FF2B5EF4-FFF2-40B4-BE49-F238E27FC236}">
                <a16:creationId xmlns:a16="http://schemas.microsoft.com/office/drawing/2014/main" id="{3BB3C2B9-A9AE-CF0C-AA0A-8FBCA93146F8}"/>
              </a:ext>
            </a:extLst>
          </p:cNvPr>
          <p:cNvCxnSpPr>
            <a:cxnSpLocks/>
          </p:cNvCxnSpPr>
          <p:nvPr/>
        </p:nvCxnSpPr>
        <p:spPr>
          <a:xfrm>
            <a:off x="4207553" y="3077539"/>
            <a:ext cx="34898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直接箭头连接符 844">
            <a:extLst>
              <a:ext uri="{FF2B5EF4-FFF2-40B4-BE49-F238E27FC236}">
                <a16:creationId xmlns:a16="http://schemas.microsoft.com/office/drawing/2014/main" id="{B4A25852-72F3-B368-8DA8-E5762C528FE9}"/>
              </a:ext>
            </a:extLst>
          </p:cNvPr>
          <p:cNvCxnSpPr>
            <a:cxnSpLocks/>
            <a:stCxn id="204" idx="3"/>
            <a:endCxn id="187" idx="2"/>
          </p:cNvCxnSpPr>
          <p:nvPr/>
        </p:nvCxnSpPr>
        <p:spPr>
          <a:xfrm>
            <a:off x="4211179" y="3386577"/>
            <a:ext cx="348912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直接箭头连接符 844">
            <a:extLst>
              <a:ext uri="{FF2B5EF4-FFF2-40B4-BE49-F238E27FC236}">
                <a16:creationId xmlns:a16="http://schemas.microsoft.com/office/drawing/2014/main" id="{83EA0A97-91AA-700A-86D3-73A15A59AA14}"/>
              </a:ext>
            </a:extLst>
          </p:cNvPr>
          <p:cNvCxnSpPr>
            <a:cxnSpLocks/>
          </p:cNvCxnSpPr>
          <p:nvPr/>
        </p:nvCxnSpPr>
        <p:spPr>
          <a:xfrm>
            <a:off x="4207553" y="3836176"/>
            <a:ext cx="348980" cy="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直接箭头连接符 844">
            <a:extLst>
              <a:ext uri="{FF2B5EF4-FFF2-40B4-BE49-F238E27FC236}">
                <a16:creationId xmlns:a16="http://schemas.microsoft.com/office/drawing/2014/main" id="{30AB4472-6EFF-6D00-1819-8C700A0ABF9C}"/>
              </a:ext>
            </a:extLst>
          </p:cNvPr>
          <p:cNvCxnSpPr>
            <a:cxnSpLocks/>
          </p:cNvCxnSpPr>
          <p:nvPr/>
        </p:nvCxnSpPr>
        <p:spPr>
          <a:xfrm>
            <a:off x="4707979" y="2241534"/>
            <a:ext cx="0" cy="612000"/>
          </a:xfrm>
          <a:prstGeom prst="straightConnector1">
            <a:avLst/>
          </a:prstGeom>
          <a:ln w="19050">
            <a:solidFill>
              <a:srgbClr val="C00000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6" name="文本框 195">
            <a:extLst>
              <a:ext uri="{FF2B5EF4-FFF2-40B4-BE49-F238E27FC236}">
                <a16:creationId xmlns:a16="http://schemas.microsoft.com/office/drawing/2014/main" id="{B12C67D1-9E16-57A3-0903-31AC4C3A94D9}"/>
              </a:ext>
            </a:extLst>
          </p:cNvPr>
          <p:cNvSpPr txBox="1"/>
          <p:nvPr/>
        </p:nvSpPr>
        <p:spPr>
          <a:xfrm>
            <a:off x="2911639" y="4249377"/>
            <a:ext cx="1960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Calibri" panose="020F0502020204030204" pitchFamily="34" charset="0"/>
              </a:rPr>
              <a:t>upstream switch</a:t>
            </a:r>
            <a:endParaRPr lang="zh-CN" altLang="en-US" sz="1600" dirty="0">
              <a:cs typeface="Calibri" panose="020F0502020204030204" pitchFamily="34" charset="0"/>
            </a:endParaRPr>
          </a:p>
        </p:txBody>
      </p:sp>
      <p:cxnSp>
        <p:nvCxnSpPr>
          <p:cNvPr id="197" name="直接箭头连接符 844">
            <a:extLst>
              <a:ext uri="{FF2B5EF4-FFF2-40B4-BE49-F238E27FC236}">
                <a16:creationId xmlns:a16="http://schemas.microsoft.com/office/drawing/2014/main" id="{9AB47372-C805-EF32-2FFB-AFD116C99C63}"/>
              </a:ext>
            </a:extLst>
          </p:cNvPr>
          <p:cNvCxnSpPr>
            <a:cxnSpLocks/>
          </p:cNvCxnSpPr>
          <p:nvPr/>
        </p:nvCxnSpPr>
        <p:spPr>
          <a:xfrm>
            <a:off x="2551395" y="3427766"/>
            <a:ext cx="398834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3" name="矩形: 圆角 14">
            <a:extLst>
              <a:ext uri="{FF2B5EF4-FFF2-40B4-BE49-F238E27FC236}">
                <a16:creationId xmlns:a16="http://schemas.microsoft.com/office/drawing/2014/main" id="{D473322A-217A-3F7D-10B3-C34D826C4BAB}"/>
              </a:ext>
            </a:extLst>
          </p:cNvPr>
          <p:cNvSpPr/>
          <p:nvPr/>
        </p:nvSpPr>
        <p:spPr>
          <a:xfrm>
            <a:off x="6942622" y="1712062"/>
            <a:ext cx="2356957" cy="2524728"/>
          </a:xfrm>
          <a:prstGeom prst="roundRect">
            <a:avLst>
              <a:gd name="adj" fmla="val 5790"/>
            </a:avLst>
          </a:prstGeom>
          <a:solidFill>
            <a:schemeClr val="bg1"/>
          </a:solidFill>
          <a:ln w="12700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264" name="文本框 263">
            <a:extLst>
              <a:ext uri="{FF2B5EF4-FFF2-40B4-BE49-F238E27FC236}">
                <a16:creationId xmlns:a16="http://schemas.microsoft.com/office/drawing/2014/main" id="{46D4F895-A56F-8265-DD10-EA44FD823328}"/>
              </a:ext>
            </a:extLst>
          </p:cNvPr>
          <p:cNvSpPr txBox="1"/>
          <p:nvPr/>
        </p:nvSpPr>
        <p:spPr>
          <a:xfrm>
            <a:off x="7892547" y="3363252"/>
            <a:ext cx="389849" cy="338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zh-CN" altLang="en-US" sz="1600">
              <a:cs typeface="Calibri" panose="020F0502020204030204" pitchFamily="34" charset="0"/>
            </a:endParaRPr>
          </a:p>
        </p:txBody>
      </p:sp>
      <p:grpSp>
        <p:nvGrpSpPr>
          <p:cNvPr id="265" name="组合 264">
            <a:extLst>
              <a:ext uri="{FF2B5EF4-FFF2-40B4-BE49-F238E27FC236}">
                <a16:creationId xmlns:a16="http://schemas.microsoft.com/office/drawing/2014/main" id="{181E7195-955D-4BC8-A82B-0E9191DD000D}"/>
              </a:ext>
            </a:extLst>
          </p:cNvPr>
          <p:cNvGrpSpPr/>
          <p:nvPr/>
        </p:nvGrpSpPr>
        <p:grpSpPr>
          <a:xfrm>
            <a:off x="7663350" y="2955223"/>
            <a:ext cx="798258" cy="223275"/>
            <a:chOff x="914647" y="1959286"/>
            <a:chExt cx="576426" cy="161228"/>
          </a:xfrm>
        </p:grpSpPr>
        <p:grpSp>
          <p:nvGrpSpPr>
            <p:cNvPr id="295" name="组合 294">
              <a:extLst>
                <a:ext uri="{FF2B5EF4-FFF2-40B4-BE49-F238E27FC236}">
                  <a16:creationId xmlns:a16="http://schemas.microsoft.com/office/drawing/2014/main" id="{8383B965-7A5C-B980-0CFB-C843C2EFBD57}"/>
                </a:ext>
              </a:extLst>
            </p:cNvPr>
            <p:cNvGrpSpPr/>
            <p:nvPr/>
          </p:nvGrpSpPr>
          <p:grpSpPr>
            <a:xfrm>
              <a:off x="914647" y="1959286"/>
              <a:ext cx="573808" cy="161228"/>
              <a:chOff x="3467057" y="4637124"/>
              <a:chExt cx="573808" cy="161228"/>
            </a:xfrm>
          </p:grpSpPr>
          <p:sp>
            <p:nvSpPr>
              <p:cNvPr id="299" name="矩形 298">
                <a:extLst>
                  <a:ext uri="{FF2B5EF4-FFF2-40B4-BE49-F238E27FC236}">
                    <a16:creationId xmlns:a16="http://schemas.microsoft.com/office/drawing/2014/main" id="{1CF9C0B5-D39B-07A1-EADC-32DF60CE3241}"/>
                  </a:ext>
                </a:extLst>
              </p:cNvPr>
              <p:cNvSpPr/>
              <p:nvPr/>
            </p:nvSpPr>
            <p:spPr>
              <a:xfrm>
                <a:off x="3476585" y="4637125"/>
                <a:ext cx="564280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300" name="矩形 299">
                <a:extLst>
                  <a:ext uri="{FF2B5EF4-FFF2-40B4-BE49-F238E27FC236}">
                    <a16:creationId xmlns:a16="http://schemas.microsoft.com/office/drawing/2014/main" id="{26F28DA8-BBEF-1A7F-BFD6-C492D1EB5431}"/>
                  </a:ext>
                </a:extLst>
              </p:cNvPr>
              <p:cNvSpPr/>
              <p:nvPr/>
            </p:nvSpPr>
            <p:spPr>
              <a:xfrm flipH="1">
                <a:off x="3467057" y="4637124"/>
                <a:ext cx="45719" cy="1612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6" name="矩形 295">
              <a:extLst>
                <a:ext uri="{FF2B5EF4-FFF2-40B4-BE49-F238E27FC236}">
                  <a16:creationId xmlns:a16="http://schemas.microsoft.com/office/drawing/2014/main" id="{80E2A494-B05F-85CC-B189-B47D33B0C427}"/>
                </a:ext>
              </a:extLst>
            </p:cNvPr>
            <p:cNvSpPr/>
            <p:nvPr/>
          </p:nvSpPr>
          <p:spPr>
            <a:xfrm>
              <a:off x="1394406" y="1959287"/>
              <a:ext cx="96667" cy="161227"/>
            </a:xfrm>
            <a:prstGeom prst="rect">
              <a:avLst/>
            </a:prstGeom>
            <a:solidFill>
              <a:srgbClr val="87A1D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97" name="矩形 296">
              <a:extLst>
                <a:ext uri="{FF2B5EF4-FFF2-40B4-BE49-F238E27FC236}">
                  <a16:creationId xmlns:a16="http://schemas.microsoft.com/office/drawing/2014/main" id="{9AE296E2-49F3-AAA0-75F2-0819414C3F8C}"/>
                </a:ext>
              </a:extLst>
            </p:cNvPr>
            <p:cNvSpPr/>
            <p:nvPr/>
          </p:nvSpPr>
          <p:spPr>
            <a:xfrm>
              <a:off x="1299953" y="1959287"/>
              <a:ext cx="96667" cy="161227"/>
            </a:xfrm>
            <a:prstGeom prst="rect">
              <a:avLst/>
            </a:prstGeom>
            <a:solidFill>
              <a:srgbClr val="87A1D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98" name="矩形 297">
              <a:extLst>
                <a:ext uri="{FF2B5EF4-FFF2-40B4-BE49-F238E27FC236}">
                  <a16:creationId xmlns:a16="http://schemas.microsoft.com/office/drawing/2014/main" id="{2643C1F6-6916-6C10-7446-557BB0ED36D7}"/>
                </a:ext>
              </a:extLst>
            </p:cNvPr>
            <p:cNvSpPr/>
            <p:nvPr/>
          </p:nvSpPr>
          <p:spPr>
            <a:xfrm>
              <a:off x="1204829" y="1959287"/>
              <a:ext cx="96667" cy="161227"/>
            </a:xfrm>
            <a:prstGeom prst="rect">
              <a:avLst/>
            </a:prstGeom>
            <a:solidFill>
              <a:srgbClr val="87A1D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grpSp>
        <p:nvGrpSpPr>
          <p:cNvPr id="266" name="组合 265">
            <a:extLst>
              <a:ext uri="{FF2B5EF4-FFF2-40B4-BE49-F238E27FC236}">
                <a16:creationId xmlns:a16="http://schemas.microsoft.com/office/drawing/2014/main" id="{6EAB49DB-E40B-5B39-05A9-E8CA4E2B3AE8}"/>
              </a:ext>
            </a:extLst>
          </p:cNvPr>
          <p:cNvGrpSpPr/>
          <p:nvPr/>
        </p:nvGrpSpPr>
        <p:grpSpPr>
          <a:xfrm>
            <a:off x="7663350" y="3266114"/>
            <a:ext cx="798258" cy="223275"/>
            <a:chOff x="914647" y="1959286"/>
            <a:chExt cx="576426" cy="161228"/>
          </a:xfrm>
        </p:grpSpPr>
        <p:grpSp>
          <p:nvGrpSpPr>
            <p:cNvPr id="290" name="组合 289">
              <a:extLst>
                <a:ext uri="{FF2B5EF4-FFF2-40B4-BE49-F238E27FC236}">
                  <a16:creationId xmlns:a16="http://schemas.microsoft.com/office/drawing/2014/main" id="{666CDE8D-989C-6B39-3562-7E47675971EC}"/>
                </a:ext>
              </a:extLst>
            </p:cNvPr>
            <p:cNvGrpSpPr/>
            <p:nvPr/>
          </p:nvGrpSpPr>
          <p:grpSpPr>
            <a:xfrm>
              <a:off x="914647" y="1959286"/>
              <a:ext cx="573808" cy="161228"/>
              <a:chOff x="3467057" y="4637124"/>
              <a:chExt cx="573808" cy="161228"/>
            </a:xfrm>
          </p:grpSpPr>
          <p:sp>
            <p:nvSpPr>
              <p:cNvPr id="293" name="矩形 292">
                <a:extLst>
                  <a:ext uri="{FF2B5EF4-FFF2-40B4-BE49-F238E27FC236}">
                    <a16:creationId xmlns:a16="http://schemas.microsoft.com/office/drawing/2014/main" id="{493CEC0C-AFB5-F700-BEF6-CF6700960781}"/>
                  </a:ext>
                </a:extLst>
              </p:cNvPr>
              <p:cNvSpPr/>
              <p:nvPr/>
            </p:nvSpPr>
            <p:spPr>
              <a:xfrm>
                <a:off x="3476585" y="4637125"/>
                <a:ext cx="564280" cy="16122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  <p:sp>
            <p:nvSpPr>
              <p:cNvPr id="294" name="矩形 293">
                <a:extLst>
                  <a:ext uri="{FF2B5EF4-FFF2-40B4-BE49-F238E27FC236}">
                    <a16:creationId xmlns:a16="http://schemas.microsoft.com/office/drawing/2014/main" id="{291070C4-DA7A-6D6E-7B6D-B0309463A78B}"/>
                  </a:ext>
                </a:extLst>
              </p:cNvPr>
              <p:cNvSpPr/>
              <p:nvPr/>
            </p:nvSpPr>
            <p:spPr>
              <a:xfrm flipH="1">
                <a:off x="3467057" y="4637124"/>
                <a:ext cx="45719" cy="1612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1" name="矩形 290">
              <a:extLst>
                <a:ext uri="{FF2B5EF4-FFF2-40B4-BE49-F238E27FC236}">
                  <a16:creationId xmlns:a16="http://schemas.microsoft.com/office/drawing/2014/main" id="{CD2A75B4-8E89-36AD-4C2C-E37E613E2655}"/>
                </a:ext>
              </a:extLst>
            </p:cNvPr>
            <p:cNvSpPr/>
            <p:nvPr/>
          </p:nvSpPr>
          <p:spPr>
            <a:xfrm>
              <a:off x="1394406" y="1959287"/>
              <a:ext cx="96667" cy="161227"/>
            </a:xfrm>
            <a:prstGeom prst="rect">
              <a:avLst/>
            </a:prstGeom>
            <a:solidFill>
              <a:srgbClr val="CFE2AA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92" name="矩形 291">
              <a:extLst>
                <a:ext uri="{FF2B5EF4-FFF2-40B4-BE49-F238E27FC236}">
                  <a16:creationId xmlns:a16="http://schemas.microsoft.com/office/drawing/2014/main" id="{EDDEC2F5-C54C-0B13-8BE3-545DB7A9FE54}"/>
                </a:ext>
              </a:extLst>
            </p:cNvPr>
            <p:cNvSpPr/>
            <p:nvPr/>
          </p:nvSpPr>
          <p:spPr>
            <a:xfrm>
              <a:off x="1299953" y="1959287"/>
              <a:ext cx="96667" cy="161227"/>
            </a:xfrm>
            <a:prstGeom prst="rect">
              <a:avLst/>
            </a:prstGeom>
            <a:solidFill>
              <a:srgbClr val="CFE2AA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grpSp>
        <p:nvGrpSpPr>
          <p:cNvPr id="267" name="组合 266">
            <a:extLst>
              <a:ext uri="{FF2B5EF4-FFF2-40B4-BE49-F238E27FC236}">
                <a16:creationId xmlns:a16="http://schemas.microsoft.com/office/drawing/2014/main" id="{0AA3CD69-5903-6112-3608-F00EF29D2984}"/>
              </a:ext>
            </a:extLst>
          </p:cNvPr>
          <p:cNvGrpSpPr/>
          <p:nvPr/>
        </p:nvGrpSpPr>
        <p:grpSpPr>
          <a:xfrm>
            <a:off x="7663350" y="3708580"/>
            <a:ext cx="794632" cy="223275"/>
            <a:chOff x="3467057" y="4637124"/>
            <a:chExt cx="573808" cy="161228"/>
          </a:xfrm>
        </p:grpSpPr>
        <p:sp>
          <p:nvSpPr>
            <p:cNvPr id="288" name="矩形 287">
              <a:extLst>
                <a:ext uri="{FF2B5EF4-FFF2-40B4-BE49-F238E27FC236}">
                  <a16:creationId xmlns:a16="http://schemas.microsoft.com/office/drawing/2014/main" id="{E4FBDFDE-B141-78BF-1811-BFDB4F64A9D1}"/>
                </a:ext>
              </a:extLst>
            </p:cNvPr>
            <p:cNvSpPr/>
            <p:nvPr/>
          </p:nvSpPr>
          <p:spPr>
            <a:xfrm>
              <a:off x="3476585" y="4637125"/>
              <a:ext cx="564280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  <p:sp>
          <p:nvSpPr>
            <p:cNvPr id="289" name="矩形 288">
              <a:extLst>
                <a:ext uri="{FF2B5EF4-FFF2-40B4-BE49-F238E27FC236}">
                  <a16:creationId xmlns:a16="http://schemas.microsoft.com/office/drawing/2014/main" id="{1DDB7579-23B2-50A9-FAB5-E89796217B1F}"/>
                </a:ext>
              </a:extLst>
            </p:cNvPr>
            <p:cNvSpPr/>
            <p:nvPr/>
          </p:nvSpPr>
          <p:spPr>
            <a:xfrm flipH="1">
              <a:off x="3467057" y="4637124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cs typeface="Calibri" panose="020F0502020204030204" pitchFamily="34" charset="0"/>
              </a:endParaRPr>
            </a:p>
          </p:txBody>
        </p:sp>
      </p:grpSp>
      <p:sp>
        <p:nvSpPr>
          <p:cNvPr id="268" name="矩形 267">
            <a:extLst>
              <a:ext uri="{FF2B5EF4-FFF2-40B4-BE49-F238E27FC236}">
                <a16:creationId xmlns:a16="http://schemas.microsoft.com/office/drawing/2014/main" id="{484092BA-9015-475C-10AD-9050919056B6}"/>
              </a:ext>
            </a:extLst>
          </p:cNvPr>
          <p:cNvSpPr/>
          <p:nvPr/>
        </p:nvSpPr>
        <p:spPr>
          <a:xfrm>
            <a:off x="8327740" y="3708581"/>
            <a:ext cx="133868" cy="223273"/>
          </a:xfrm>
          <a:prstGeom prst="rect">
            <a:avLst/>
          </a:prstGeom>
          <a:solidFill>
            <a:srgbClr val="F7DBA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269" name="矩形 268">
            <a:extLst>
              <a:ext uri="{FF2B5EF4-FFF2-40B4-BE49-F238E27FC236}">
                <a16:creationId xmlns:a16="http://schemas.microsoft.com/office/drawing/2014/main" id="{94D370F4-51D1-E6C3-B1AD-5F20AC372D52}"/>
              </a:ext>
            </a:extLst>
          </p:cNvPr>
          <p:cNvSpPr/>
          <p:nvPr/>
        </p:nvSpPr>
        <p:spPr>
          <a:xfrm>
            <a:off x="8196937" y="3708581"/>
            <a:ext cx="133868" cy="223273"/>
          </a:xfrm>
          <a:prstGeom prst="rect">
            <a:avLst/>
          </a:prstGeom>
          <a:solidFill>
            <a:srgbClr val="F7DBA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270" name="矩形 269">
            <a:extLst>
              <a:ext uri="{FF2B5EF4-FFF2-40B4-BE49-F238E27FC236}">
                <a16:creationId xmlns:a16="http://schemas.microsoft.com/office/drawing/2014/main" id="{96387566-C236-A572-4626-8B5D4F38AA60}"/>
              </a:ext>
            </a:extLst>
          </p:cNvPr>
          <p:cNvSpPr/>
          <p:nvPr/>
        </p:nvSpPr>
        <p:spPr>
          <a:xfrm>
            <a:off x="8065206" y="3708581"/>
            <a:ext cx="133868" cy="223273"/>
          </a:xfrm>
          <a:prstGeom prst="rect">
            <a:avLst/>
          </a:prstGeom>
          <a:solidFill>
            <a:srgbClr val="F7DBA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271" name="矩形 270">
            <a:extLst>
              <a:ext uri="{FF2B5EF4-FFF2-40B4-BE49-F238E27FC236}">
                <a16:creationId xmlns:a16="http://schemas.microsoft.com/office/drawing/2014/main" id="{175603A4-56B6-15E6-FF5D-63D3D71D5857}"/>
              </a:ext>
            </a:extLst>
          </p:cNvPr>
          <p:cNvSpPr/>
          <p:nvPr/>
        </p:nvSpPr>
        <p:spPr>
          <a:xfrm>
            <a:off x="7937017" y="3708581"/>
            <a:ext cx="133868" cy="223273"/>
          </a:xfrm>
          <a:prstGeom prst="rect">
            <a:avLst/>
          </a:prstGeom>
          <a:solidFill>
            <a:srgbClr val="F7DBAD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sp>
        <p:nvSpPr>
          <p:cNvPr id="272" name="文本框 271">
            <a:extLst>
              <a:ext uri="{FF2B5EF4-FFF2-40B4-BE49-F238E27FC236}">
                <a16:creationId xmlns:a16="http://schemas.microsoft.com/office/drawing/2014/main" id="{F93BA003-54F3-1575-A660-3C37A57A4DE3}"/>
              </a:ext>
            </a:extLst>
          </p:cNvPr>
          <p:cNvSpPr txBox="1"/>
          <p:nvPr/>
        </p:nvSpPr>
        <p:spPr>
          <a:xfrm>
            <a:off x="7233501" y="3626770"/>
            <a:ext cx="680807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zh-CN" altLang="en-US" sz="1600" baseline="-25000">
              <a:cs typeface="Calibri" panose="020F0502020204030204" pitchFamily="34" charset="0"/>
            </a:endParaRPr>
          </a:p>
        </p:txBody>
      </p:sp>
      <p:sp>
        <p:nvSpPr>
          <p:cNvPr id="273" name="文本框 272">
            <a:extLst>
              <a:ext uri="{FF2B5EF4-FFF2-40B4-BE49-F238E27FC236}">
                <a16:creationId xmlns:a16="http://schemas.microsoft.com/office/drawing/2014/main" id="{26CD134F-2765-BD1F-D349-61433B72E8AD}"/>
              </a:ext>
            </a:extLst>
          </p:cNvPr>
          <p:cNvSpPr txBox="1"/>
          <p:nvPr/>
        </p:nvSpPr>
        <p:spPr>
          <a:xfrm>
            <a:off x="7162723" y="2887939"/>
            <a:ext cx="706404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 dirty="0">
                <a:ea typeface="Calibri" panose="020F0502020204030204" pitchFamily="34" charset="0"/>
                <a:cs typeface="Calibri" panose="020F0502020204030204" pitchFamily="34" charset="0"/>
              </a:rPr>
              <a:t>N-1</a:t>
            </a:r>
            <a:endParaRPr lang="zh-CN" altLang="en-US" sz="1600" baseline="-25000" dirty="0">
              <a:cs typeface="Calibri" panose="020F0502020204030204" pitchFamily="34" charset="0"/>
            </a:endParaRPr>
          </a:p>
        </p:txBody>
      </p: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82B87A6B-13A5-2A59-40D9-53220C21090F}"/>
              </a:ext>
            </a:extLst>
          </p:cNvPr>
          <p:cNvGrpSpPr/>
          <p:nvPr/>
        </p:nvGrpSpPr>
        <p:grpSpPr>
          <a:xfrm>
            <a:off x="4560091" y="2797499"/>
            <a:ext cx="4546205" cy="1286810"/>
            <a:chOff x="4560091" y="2797499"/>
            <a:chExt cx="4546205" cy="1286810"/>
          </a:xfrm>
        </p:grpSpPr>
        <p:sp>
          <p:nvSpPr>
            <p:cNvPr id="187" name="梯形 186">
              <a:extLst>
                <a:ext uri="{FF2B5EF4-FFF2-40B4-BE49-F238E27FC236}">
                  <a16:creationId xmlns:a16="http://schemas.microsoft.com/office/drawing/2014/main" id="{4AE26ACB-CDD4-6343-4FFF-9E4BB2B3CB74}"/>
                </a:ext>
              </a:extLst>
            </p:cNvPr>
            <p:cNvSpPr/>
            <p:nvPr/>
          </p:nvSpPr>
          <p:spPr>
            <a:xfrm rot="5400000">
              <a:off x="4068986" y="3297428"/>
              <a:ext cx="1277986" cy="295776"/>
            </a:xfrm>
            <a:prstGeom prst="trapezoid">
              <a:avLst>
                <a:gd name="adj" fmla="val 34755"/>
              </a:avLst>
            </a:prstGeom>
            <a:ln w="28575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ea typeface="Calibri" panose="020F0502020204030204" pitchFamily="34" charset="0"/>
                  <a:cs typeface="Calibri" panose="020F0502020204030204" pitchFamily="34" charset="0"/>
                </a:rPr>
                <a:t>Scheduler</a:t>
              </a:r>
              <a:endParaRPr lang="zh-CN" altLang="en-US" sz="1600" dirty="0">
                <a:cs typeface="Calibri" panose="020F0502020204030204" pitchFamily="34" charset="0"/>
              </a:endParaRPr>
            </a:p>
          </p:txBody>
        </p:sp>
        <p:sp>
          <p:nvSpPr>
            <p:cNvPr id="274" name="梯形 273">
              <a:extLst>
                <a:ext uri="{FF2B5EF4-FFF2-40B4-BE49-F238E27FC236}">
                  <a16:creationId xmlns:a16="http://schemas.microsoft.com/office/drawing/2014/main" id="{265828B0-D3DD-DF86-6C96-CC01873510C2}"/>
                </a:ext>
              </a:extLst>
            </p:cNvPr>
            <p:cNvSpPr/>
            <p:nvPr/>
          </p:nvSpPr>
          <p:spPr>
            <a:xfrm rot="5400000">
              <a:off x="8319415" y="3288604"/>
              <a:ext cx="1277986" cy="295776"/>
            </a:xfrm>
            <a:prstGeom prst="trapezoid">
              <a:avLst>
                <a:gd name="adj" fmla="val 34755"/>
              </a:avLst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chemeClr val="bg1">
                      <a:lumMod val="85000"/>
                    </a:schemeClr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Scheduler</a:t>
              </a:r>
              <a:endParaRPr lang="zh-CN" altLang="en-US" sz="1600" dirty="0">
                <a:solidFill>
                  <a:schemeClr val="bg1">
                    <a:lumMod val="85000"/>
                  </a:schemeClr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275" name="矩形 274">
            <a:extLst>
              <a:ext uri="{FF2B5EF4-FFF2-40B4-BE49-F238E27FC236}">
                <a16:creationId xmlns:a16="http://schemas.microsoft.com/office/drawing/2014/main" id="{CBFE2C13-82BF-FB64-465B-7C114C7A919B}"/>
              </a:ext>
            </a:extLst>
          </p:cNvPr>
          <p:cNvSpPr/>
          <p:nvPr/>
        </p:nvSpPr>
        <p:spPr>
          <a:xfrm>
            <a:off x="7207646" y="2778719"/>
            <a:ext cx="1409621" cy="1324442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Calibri" panose="020F0502020204030204" pitchFamily="34" charset="0"/>
            </a:endParaRPr>
          </a:p>
        </p:txBody>
      </p:sp>
      <p:cxnSp>
        <p:nvCxnSpPr>
          <p:cNvPr id="278" name="直接箭头连接符 844">
            <a:extLst>
              <a:ext uri="{FF2B5EF4-FFF2-40B4-BE49-F238E27FC236}">
                <a16:creationId xmlns:a16="http://schemas.microsoft.com/office/drawing/2014/main" id="{DF226483-D744-C061-A8A9-06AA7DBD3F16}"/>
              </a:ext>
            </a:extLst>
          </p:cNvPr>
          <p:cNvCxnSpPr>
            <a:cxnSpLocks/>
          </p:cNvCxnSpPr>
          <p:nvPr/>
        </p:nvCxnSpPr>
        <p:spPr>
          <a:xfrm>
            <a:off x="9108472" y="3418942"/>
            <a:ext cx="400137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直接箭头连接符 844">
            <a:extLst>
              <a:ext uri="{FF2B5EF4-FFF2-40B4-BE49-F238E27FC236}">
                <a16:creationId xmlns:a16="http://schemas.microsoft.com/office/drawing/2014/main" id="{CA663F0B-680D-5754-BFD7-03D78C439154}"/>
              </a:ext>
            </a:extLst>
          </p:cNvPr>
          <p:cNvCxnSpPr>
            <a:cxnSpLocks/>
          </p:cNvCxnSpPr>
          <p:nvPr/>
        </p:nvCxnSpPr>
        <p:spPr>
          <a:xfrm>
            <a:off x="8457982" y="3068715"/>
            <a:ext cx="348980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直接箭头连接符 844">
            <a:extLst>
              <a:ext uri="{FF2B5EF4-FFF2-40B4-BE49-F238E27FC236}">
                <a16:creationId xmlns:a16="http://schemas.microsoft.com/office/drawing/2014/main" id="{C2C493DF-EFD3-F47C-D95C-281F7AB2AE82}"/>
              </a:ext>
            </a:extLst>
          </p:cNvPr>
          <p:cNvCxnSpPr>
            <a:cxnSpLocks/>
            <a:stCxn id="291" idx="3"/>
            <a:endCxn id="274" idx="2"/>
          </p:cNvCxnSpPr>
          <p:nvPr/>
        </p:nvCxnSpPr>
        <p:spPr>
          <a:xfrm>
            <a:off x="8461608" y="3377753"/>
            <a:ext cx="348912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1" name="直接箭头连接符 844">
            <a:extLst>
              <a:ext uri="{FF2B5EF4-FFF2-40B4-BE49-F238E27FC236}">
                <a16:creationId xmlns:a16="http://schemas.microsoft.com/office/drawing/2014/main" id="{7216F783-5E6C-2D2C-A662-5602422909C5}"/>
              </a:ext>
            </a:extLst>
          </p:cNvPr>
          <p:cNvCxnSpPr>
            <a:cxnSpLocks/>
          </p:cNvCxnSpPr>
          <p:nvPr/>
        </p:nvCxnSpPr>
        <p:spPr>
          <a:xfrm>
            <a:off x="8457982" y="3827352"/>
            <a:ext cx="348980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3" name="文本框 282">
            <a:extLst>
              <a:ext uri="{FF2B5EF4-FFF2-40B4-BE49-F238E27FC236}">
                <a16:creationId xmlns:a16="http://schemas.microsoft.com/office/drawing/2014/main" id="{486C8B2A-E132-9B81-BF46-7E04395449D1}"/>
              </a:ext>
            </a:extLst>
          </p:cNvPr>
          <p:cNvSpPr txBox="1"/>
          <p:nvPr/>
        </p:nvSpPr>
        <p:spPr>
          <a:xfrm>
            <a:off x="7117821" y="4240542"/>
            <a:ext cx="1960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Calibri" panose="020F0502020204030204" pitchFamily="34" charset="0"/>
              </a:rPr>
              <a:t>downstream switch</a:t>
            </a:r>
            <a:endParaRPr lang="zh-CN" altLang="en-US" sz="1600" dirty="0">
              <a:cs typeface="Calibri" panose="020F0502020204030204" pitchFamily="34" charset="0"/>
            </a:endParaRPr>
          </a:p>
        </p:txBody>
      </p:sp>
      <p:cxnSp>
        <p:nvCxnSpPr>
          <p:cNvPr id="191" name="直接箭头连接符 844">
            <a:extLst>
              <a:ext uri="{FF2B5EF4-FFF2-40B4-BE49-F238E27FC236}">
                <a16:creationId xmlns:a16="http://schemas.microsoft.com/office/drawing/2014/main" id="{E970EE02-AD6A-07E6-DFBD-942869A82FC7}"/>
              </a:ext>
            </a:extLst>
          </p:cNvPr>
          <p:cNvCxnSpPr>
            <a:cxnSpLocks/>
            <a:endCxn id="275" idx="1"/>
          </p:cNvCxnSpPr>
          <p:nvPr/>
        </p:nvCxnSpPr>
        <p:spPr>
          <a:xfrm>
            <a:off x="4858043" y="3427766"/>
            <a:ext cx="2349603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直接箭头连接符 844">
            <a:extLst>
              <a:ext uri="{FF2B5EF4-FFF2-40B4-BE49-F238E27FC236}">
                <a16:creationId xmlns:a16="http://schemas.microsoft.com/office/drawing/2014/main" id="{FFEED8E5-7B45-FC15-8A24-1E84FE0AD09C}"/>
              </a:ext>
            </a:extLst>
          </p:cNvPr>
          <p:cNvCxnSpPr>
            <a:cxnSpLocks/>
          </p:cNvCxnSpPr>
          <p:nvPr/>
        </p:nvCxnSpPr>
        <p:spPr>
          <a:xfrm>
            <a:off x="8958408" y="2235202"/>
            <a:ext cx="0" cy="61200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5" name="文本框 314">
            <a:extLst>
              <a:ext uri="{FF2B5EF4-FFF2-40B4-BE49-F238E27FC236}">
                <a16:creationId xmlns:a16="http://schemas.microsoft.com/office/drawing/2014/main" id="{00A7DB2D-0F8C-90EE-7E37-C873526DA9CA}"/>
              </a:ext>
            </a:extLst>
          </p:cNvPr>
          <p:cNvSpPr txBox="1"/>
          <p:nvPr/>
        </p:nvSpPr>
        <p:spPr>
          <a:xfrm>
            <a:off x="2983072" y="3635594"/>
            <a:ext cx="680807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VC</a:t>
            </a:r>
            <a:r>
              <a:rPr lang="en-US" altLang="zh-CN" sz="1600" baseline="-25000" dirty="0">
                <a:solidFill>
                  <a:schemeClr val="bg1">
                    <a:lumMod val="8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zh-CN" altLang="en-US" sz="1600" baseline="-25000" dirty="0">
              <a:solidFill>
                <a:schemeClr val="bg1">
                  <a:lumMod val="8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317" name="文本框 316">
            <a:extLst>
              <a:ext uri="{FF2B5EF4-FFF2-40B4-BE49-F238E27FC236}">
                <a16:creationId xmlns:a16="http://schemas.microsoft.com/office/drawing/2014/main" id="{790A02B4-138E-618E-842A-AF806861272A}"/>
              </a:ext>
            </a:extLst>
          </p:cNvPr>
          <p:cNvSpPr txBox="1"/>
          <p:nvPr/>
        </p:nvSpPr>
        <p:spPr>
          <a:xfrm>
            <a:off x="3339519" y="2428821"/>
            <a:ext cx="1461923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allocation</a:t>
            </a:r>
          </a:p>
        </p:txBody>
      </p:sp>
      <p:sp>
        <p:nvSpPr>
          <p:cNvPr id="318" name="文本框 317">
            <a:extLst>
              <a:ext uri="{FF2B5EF4-FFF2-40B4-BE49-F238E27FC236}">
                <a16:creationId xmlns:a16="http://schemas.microsoft.com/office/drawing/2014/main" id="{B53BC892-E43C-78A3-E6DD-96BA80C8FA2D}"/>
              </a:ext>
            </a:extLst>
          </p:cNvPr>
          <p:cNvSpPr txBox="1"/>
          <p:nvPr/>
        </p:nvSpPr>
        <p:spPr>
          <a:xfrm>
            <a:off x="7062585" y="2272259"/>
            <a:ext cx="1657570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allocation</a:t>
            </a: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FA751358-4A87-535F-2E86-A0BA15C6FA7A}"/>
              </a:ext>
            </a:extLst>
          </p:cNvPr>
          <p:cNvGrpSpPr/>
          <p:nvPr/>
        </p:nvGrpSpPr>
        <p:grpSpPr>
          <a:xfrm>
            <a:off x="218126" y="1872920"/>
            <a:ext cx="3886619" cy="2225178"/>
            <a:chOff x="218126" y="1872920"/>
            <a:chExt cx="3886619" cy="2225178"/>
          </a:xfrm>
        </p:grpSpPr>
        <p:sp>
          <p:nvSpPr>
            <p:cNvPr id="89" name="任意多边形: 形状 88">
              <a:extLst>
                <a:ext uri="{FF2B5EF4-FFF2-40B4-BE49-F238E27FC236}">
                  <a16:creationId xmlns:a16="http://schemas.microsoft.com/office/drawing/2014/main" id="{66F3E3F8-C09F-F35E-774A-557196F5020D}"/>
                </a:ext>
              </a:extLst>
            </p:cNvPr>
            <p:cNvSpPr/>
            <p:nvPr/>
          </p:nvSpPr>
          <p:spPr>
            <a:xfrm>
              <a:off x="218126" y="1872920"/>
              <a:ext cx="3886619" cy="2225178"/>
            </a:xfrm>
            <a:custGeom>
              <a:avLst/>
              <a:gdLst>
                <a:gd name="csX0" fmla="*/ 160427 w 3886619"/>
                <a:gd name="csY0" fmla="*/ 0 h 2225178"/>
                <a:gd name="csX1" fmla="*/ 1957976 w 3886619"/>
                <a:gd name="csY1" fmla="*/ 0 h 2225178"/>
                <a:gd name="csX2" fmla="*/ 2118403 w 3886619"/>
                <a:gd name="csY2" fmla="*/ 160427 h 2225178"/>
                <a:gd name="csX3" fmla="*/ 2118403 w 3886619"/>
                <a:gd name="csY3" fmla="*/ 497274 h 2225178"/>
                <a:gd name="csX4" fmla="*/ 3886619 w 3886619"/>
                <a:gd name="csY4" fmla="*/ 86102 h 2225178"/>
                <a:gd name="csX5" fmla="*/ 2118403 w 3886619"/>
                <a:gd name="csY5" fmla="*/ 947315 h 2225178"/>
                <a:gd name="csX6" fmla="*/ 2118403 w 3886619"/>
                <a:gd name="csY6" fmla="*/ 2064751 h 2225178"/>
                <a:gd name="csX7" fmla="*/ 1957976 w 3886619"/>
                <a:gd name="csY7" fmla="*/ 2225178 h 2225178"/>
                <a:gd name="csX8" fmla="*/ 160427 w 3886619"/>
                <a:gd name="csY8" fmla="*/ 2225178 h 2225178"/>
                <a:gd name="csX9" fmla="*/ 0 w 3886619"/>
                <a:gd name="csY9" fmla="*/ 2064751 h 2225178"/>
                <a:gd name="csX10" fmla="*/ 0 w 3886619"/>
                <a:gd name="csY10" fmla="*/ 160427 h 2225178"/>
                <a:gd name="csX11" fmla="*/ 160427 w 3886619"/>
                <a:gd name="csY11" fmla="*/ 0 h 22251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886619" h="2225178">
                  <a:moveTo>
                    <a:pt x="160427" y="0"/>
                  </a:moveTo>
                  <a:lnTo>
                    <a:pt x="1957976" y="0"/>
                  </a:lnTo>
                  <a:cubicBezTo>
                    <a:pt x="2046577" y="0"/>
                    <a:pt x="2118403" y="71826"/>
                    <a:pt x="2118403" y="160427"/>
                  </a:cubicBezTo>
                  <a:lnTo>
                    <a:pt x="2118403" y="497274"/>
                  </a:lnTo>
                  <a:lnTo>
                    <a:pt x="3886619" y="86102"/>
                  </a:lnTo>
                  <a:lnTo>
                    <a:pt x="2118403" y="947315"/>
                  </a:lnTo>
                  <a:lnTo>
                    <a:pt x="2118403" y="2064751"/>
                  </a:lnTo>
                  <a:cubicBezTo>
                    <a:pt x="2118403" y="2153352"/>
                    <a:pt x="2046577" y="2225178"/>
                    <a:pt x="1957976" y="2225178"/>
                  </a:cubicBezTo>
                  <a:lnTo>
                    <a:pt x="160427" y="2225178"/>
                  </a:lnTo>
                  <a:cubicBezTo>
                    <a:pt x="71826" y="2225178"/>
                    <a:pt x="0" y="2153352"/>
                    <a:pt x="0" y="2064751"/>
                  </a:cubicBezTo>
                  <a:lnTo>
                    <a:pt x="0" y="160427"/>
                  </a:lnTo>
                  <a:cubicBezTo>
                    <a:pt x="0" y="71826"/>
                    <a:pt x="71826" y="0"/>
                    <a:pt x="1604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b="1" dirty="0">
                <a:solidFill>
                  <a:srgbClr val="1E475E"/>
                </a:solidFill>
              </a:endParaRPr>
            </a:p>
          </p:txBody>
        </p:sp>
        <p:sp>
          <p:nvSpPr>
            <p:cNvPr id="328" name="文本框 327">
              <a:extLst>
                <a:ext uri="{FF2B5EF4-FFF2-40B4-BE49-F238E27FC236}">
                  <a16:creationId xmlns:a16="http://schemas.microsoft.com/office/drawing/2014/main" id="{56F0BD5A-E26A-BB95-E204-E38A0C053A3E}"/>
                </a:ext>
              </a:extLst>
            </p:cNvPr>
            <p:cNvSpPr txBox="1"/>
            <p:nvPr/>
          </p:nvSpPr>
          <p:spPr>
            <a:xfrm>
              <a:off x="314833" y="2393056"/>
              <a:ext cx="191514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600" dirty="0">
                  <a:solidFill>
                    <a:srgbClr val="1E475E"/>
                  </a:solidFill>
                  <a:latin typeface="Arial"/>
                </a:rPr>
                <a:t>Credit pool serves as </a:t>
              </a:r>
              <a:r>
                <a:rPr lang="en-US" altLang="zh-CN" sz="1600" b="1" dirty="0">
                  <a:solidFill>
                    <a:srgbClr val="C00000"/>
                  </a:solidFill>
                  <a:latin typeface="Arial"/>
                </a:rPr>
                <a:t>a proxy for the downstream shared buffer</a:t>
              </a:r>
              <a:r>
                <a:rPr lang="en-US" altLang="zh-CN" sz="1600" dirty="0">
                  <a:solidFill>
                    <a:srgbClr val="1E475E"/>
                  </a:solidFill>
                  <a:latin typeface="Arial"/>
                </a:rPr>
                <a:t> by tracking its overall availability.</a:t>
              </a:r>
            </a:p>
          </p:txBody>
        </p:sp>
        <p:grpSp>
          <p:nvGrpSpPr>
            <p:cNvPr id="332" name="组合 331">
              <a:extLst>
                <a:ext uri="{FF2B5EF4-FFF2-40B4-BE49-F238E27FC236}">
                  <a16:creationId xmlns:a16="http://schemas.microsoft.com/office/drawing/2014/main" id="{AF619E79-C1F2-E6BE-6EC0-5CF7B3656A38}"/>
                </a:ext>
              </a:extLst>
            </p:cNvPr>
            <p:cNvGrpSpPr/>
            <p:nvPr/>
          </p:nvGrpSpPr>
          <p:grpSpPr>
            <a:xfrm>
              <a:off x="324589" y="2010314"/>
              <a:ext cx="312906" cy="369332"/>
              <a:chOff x="9314816" y="4262765"/>
              <a:chExt cx="312906" cy="369332"/>
            </a:xfrm>
          </p:grpSpPr>
          <p:sp>
            <p:nvSpPr>
              <p:cNvPr id="329" name="任意多边形: 形状 624">
                <a:extLst>
                  <a:ext uri="{FF2B5EF4-FFF2-40B4-BE49-F238E27FC236}">
                    <a16:creationId xmlns:a16="http://schemas.microsoft.com/office/drawing/2014/main" id="{FE38F518-3CEA-A8D0-F774-D6DEB910468F}"/>
                  </a:ext>
                </a:extLst>
              </p:cNvPr>
              <p:cNvSpPr/>
              <p:nvPr/>
            </p:nvSpPr>
            <p:spPr>
              <a:xfrm>
                <a:off x="9327309" y="4302997"/>
                <a:ext cx="288000" cy="288000"/>
              </a:xfrm>
              <a:custGeom>
                <a:avLst/>
                <a:gdLst>
                  <a:gd name="connsiteX0" fmla="*/ 248952 w 248952"/>
                  <a:gd name="connsiteY0" fmla="*/ 124476 h 248952"/>
                  <a:gd name="connsiteX1" fmla="*/ 124476 w 248952"/>
                  <a:gd name="connsiteY1" fmla="*/ 248952 h 248952"/>
                  <a:gd name="connsiteX2" fmla="*/ 0 w 248952"/>
                  <a:gd name="connsiteY2" fmla="*/ 124476 h 248952"/>
                  <a:gd name="connsiteX3" fmla="*/ 124476 w 248952"/>
                  <a:gd name="connsiteY3" fmla="*/ 0 h 248952"/>
                  <a:gd name="connsiteX4" fmla="*/ 248952 w 248952"/>
                  <a:gd name="connsiteY4" fmla="*/ 124476 h 24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52" h="248952">
                    <a:moveTo>
                      <a:pt x="248952" y="124476"/>
                    </a:moveTo>
                    <a:cubicBezTo>
                      <a:pt x="248952" y="193223"/>
                      <a:pt x="193223" y="248952"/>
                      <a:pt x="124476" y="248952"/>
                    </a:cubicBezTo>
                    <a:cubicBezTo>
                      <a:pt x="55730" y="248952"/>
                      <a:pt x="0" y="193223"/>
                      <a:pt x="0" y="124476"/>
                    </a:cubicBezTo>
                    <a:cubicBezTo>
                      <a:pt x="0" y="55730"/>
                      <a:pt x="55730" y="0"/>
                      <a:pt x="124476" y="0"/>
                    </a:cubicBezTo>
                    <a:cubicBezTo>
                      <a:pt x="193223" y="0"/>
                      <a:pt x="248952" y="55730"/>
                      <a:pt x="248952" y="124476"/>
                    </a:cubicBezTo>
                    <a:close/>
                  </a:path>
                </a:pathLst>
              </a:custGeom>
              <a:solidFill>
                <a:srgbClr val="1E475E"/>
              </a:solidFill>
              <a:ln w="6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30" name="文本框 329">
                <a:extLst>
                  <a:ext uri="{FF2B5EF4-FFF2-40B4-BE49-F238E27FC236}">
                    <a16:creationId xmlns:a16="http://schemas.microsoft.com/office/drawing/2014/main" id="{2878DC08-8833-9C78-83C0-F6CA1FC52976}"/>
                  </a:ext>
                </a:extLst>
              </p:cNvPr>
              <p:cNvSpPr txBox="1"/>
              <p:nvPr/>
            </p:nvSpPr>
            <p:spPr>
              <a:xfrm>
                <a:off x="9314816" y="4262765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altLang="zh-CN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1</a:t>
                </a:r>
                <a:endParaRPr lang="zh-CN" altLang="en-US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331" name="矩形 20">
              <a:extLst>
                <a:ext uri="{FF2B5EF4-FFF2-40B4-BE49-F238E27FC236}">
                  <a16:creationId xmlns:a16="http://schemas.microsoft.com/office/drawing/2014/main" id="{EB168673-0F99-DE8F-9FC2-63567E30E498}"/>
                </a:ext>
              </a:extLst>
            </p:cNvPr>
            <p:cNvSpPr/>
            <p:nvPr/>
          </p:nvSpPr>
          <p:spPr>
            <a:xfrm>
              <a:off x="641546" y="1923111"/>
              <a:ext cx="1423110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>
                  <a:solidFill>
                    <a:srgbClr val="1E475E"/>
                  </a:solidFill>
                </a:rPr>
                <a:t>Credit Pool</a:t>
              </a:r>
            </a:p>
          </p:txBody>
        </p:sp>
      </p:grpSp>
      <p:grpSp>
        <p:nvGrpSpPr>
          <p:cNvPr id="345" name="组合 344">
            <a:extLst>
              <a:ext uri="{FF2B5EF4-FFF2-40B4-BE49-F238E27FC236}">
                <a16:creationId xmlns:a16="http://schemas.microsoft.com/office/drawing/2014/main" id="{B26CA5FE-C784-066B-4850-7A6F0F036AE6}"/>
              </a:ext>
            </a:extLst>
          </p:cNvPr>
          <p:cNvGrpSpPr/>
          <p:nvPr/>
        </p:nvGrpSpPr>
        <p:grpSpPr>
          <a:xfrm>
            <a:off x="4623622" y="3490900"/>
            <a:ext cx="5345747" cy="2862126"/>
            <a:chOff x="4623622" y="3490900"/>
            <a:chExt cx="5345747" cy="2862126"/>
          </a:xfrm>
        </p:grpSpPr>
        <p:sp>
          <p:nvSpPr>
            <p:cNvPr id="344" name="任意形状 343">
              <a:extLst>
                <a:ext uri="{FF2B5EF4-FFF2-40B4-BE49-F238E27FC236}">
                  <a16:creationId xmlns:a16="http://schemas.microsoft.com/office/drawing/2014/main" id="{BEE08FFE-CF0F-2A50-9EC7-A653EFDA8AF6}"/>
                </a:ext>
              </a:extLst>
            </p:cNvPr>
            <p:cNvSpPr/>
            <p:nvPr/>
          </p:nvSpPr>
          <p:spPr>
            <a:xfrm rot="20944786">
              <a:off x="4623622" y="3490900"/>
              <a:ext cx="5345747" cy="2862126"/>
            </a:xfrm>
            <a:custGeom>
              <a:avLst/>
              <a:gdLst>
                <a:gd name="csX0" fmla="*/ 395874 w 5345747"/>
                <a:gd name="csY0" fmla="*/ 0 h 2862126"/>
                <a:gd name="csX1" fmla="*/ 532432 w 5345747"/>
                <a:gd name="csY1" fmla="*/ 744440 h 2862126"/>
                <a:gd name="csX2" fmla="*/ 5270598 w 5345747"/>
                <a:gd name="csY2" fmla="*/ 1658602 h 2862126"/>
                <a:gd name="csX3" fmla="*/ 5344052 w 5345747"/>
                <a:gd name="csY3" fmla="*/ 1767177 h 2862126"/>
                <a:gd name="csX4" fmla="*/ 5147296 w 5345747"/>
                <a:gd name="csY4" fmla="*/ 2786977 h 2862126"/>
                <a:gd name="csX5" fmla="*/ 5038722 w 5345747"/>
                <a:gd name="csY5" fmla="*/ 2860431 h 2862126"/>
                <a:gd name="csX6" fmla="*/ 75149 w 5345747"/>
                <a:gd name="csY6" fmla="*/ 1902780 h 2862126"/>
                <a:gd name="csX7" fmla="*/ 1695 w 5345747"/>
                <a:gd name="csY7" fmla="*/ 1794205 h 2862126"/>
                <a:gd name="csX8" fmla="*/ 198451 w 5345747"/>
                <a:gd name="csY8" fmla="*/ 774406 h 2862126"/>
                <a:gd name="csX9" fmla="*/ 237525 w 5345747"/>
                <a:gd name="csY9" fmla="*/ 715192 h 2862126"/>
                <a:gd name="csX10" fmla="*/ 266982 w 5345747"/>
                <a:gd name="csY10" fmla="*/ 702646 h 28621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5345747" h="2862126">
                  <a:moveTo>
                    <a:pt x="395874" y="0"/>
                  </a:moveTo>
                  <a:lnTo>
                    <a:pt x="532432" y="744440"/>
                  </a:lnTo>
                  <a:lnTo>
                    <a:pt x="5270598" y="1658602"/>
                  </a:lnTo>
                  <a:cubicBezTo>
                    <a:pt x="5320864" y="1668301"/>
                    <a:pt x="5353750" y="1716911"/>
                    <a:pt x="5344052" y="1767177"/>
                  </a:cubicBezTo>
                  <a:lnTo>
                    <a:pt x="5147296" y="2786977"/>
                  </a:lnTo>
                  <a:cubicBezTo>
                    <a:pt x="5137598" y="2837243"/>
                    <a:pt x="5088988" y="2870129"/>
                    <a:pt x="5038722" y="2860431"/>
                  </a:cubicBezTo>
                  <a:lnTo>
                    <a:pt x="75149" y="1902780"/>
                  </a:lnTo>
                  <a:cubicBezTo>
                    <a:pt x="24883" y="1893082"/>
                    <a:pt x="-8003" y="1844471"/>
                    <a:pt x="1695" y="1794205"/>
                  </a:cubicBezTo>
                  <a:lnTo>
                    <a:pt x="198451" y="774406"/>
                  </a:lnTo>
                  <a:cubicBezTo>
                    <a:pt x="203300" y="749273"/>
                    <a:pt x="217877" y="728485"/>
                    <a:pt x="237525" y="715192"/>
                  </a:cubicBezTo>
                  <a:lnTo>
                    <a:pt x="266982" y="7026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b="1">
                <a:solidFill>
                  <a:srgbClr val="1E475E"/>
                </a:solidFill>
              </a:endParaRPr>
            </a:p>
          </p:txBody>
        </p:sp>
        <p:grpSp>
          <p:nvGrpSpPr>
            <p:cNvPr id="336" name="组合 335">
              <a:extLst>
                <a:ext uri="{FF2B5EF4-FFF2-40B4-BE49-F238E27FC236}">
                  <a16:creationId xmlns:a16="http://schemas.microsoft.com/office/drawing/2014/main" id="{3D153200-F11C-59CC-35DE-38EA4BA0C961}"/>
                </a:ext>
              </a:extLst>
            </p:cNvPr>
            <p:cNvGrpSpPr/>
            <p:nvPr/>
          </p:nvGrpSpPr>
          <p:grpSpPr>
            <a:xfrm>
              <a:off x="4923158" y="4766402"/>
              <a:ext cx="312906" cy="369332"/>
              <a:chOff x="9314816" y="4262765"/>
              <a:chExt cx="312906" cy="369332"/>
            </a:xfrm>
          </p:grpSpPr>
          <p:sp>
            <p:nvSpPr>
              <p:cNvPr id="337" name="任意多边形: 形状 624">
                <a:extLst>
                  <a:ext uri="{FF2B5EF4-FFF2-40B4-BE49-F238E27FC236}">
                    <a16:creationId xmlns:a16="http://schemas.microsoft.com/office/drawing/2014/main" id="{56D9524C-B530-D29C-D56B-3A0752F360E4}"/>
                  </a:ext>
                </a:extLst>
              </p:cNvPr>
              <p:cNvSpPr/>
              <p:nvPr/>
            </p:nvSpPr>
            <p:spPr>
              <a:xfrm>
                <a:off x="9327309" y="4302997"/>
                <a:ext cx="288000" cy="288000"/>
              </a:xfrm>
              <a:custGeom>
                <a:avLst/>
                <a:gdLst>
                  <a:gd name="connsiteX0" fmla="*/ 248952 w 248952"/>
                  <a:gd name="connsiteY0" fmla="*/ 124476 h 248952"/>
                  <a:gd name="connsiteX1" fmla="*/ 124476 w 248952"/>
                  <a:gd name="connsiteY1" fmla="*/ 248952 h 248952"/>
                  <a:gd name="connsiteX2" fmla="*/ 0 w 248952"/>
                  <a:gd name="connsiteY2" fmla="*/ 124476 h 248952"/>
                  <a:gd name="connsiteX3" fmla="*/ 124476 w 248952"/>
                  <a:gd name="connsiteY3" fmla="*/ 0 h 248952"/>
                  <a:gd name="connsiteX4" fmla="*/ 248952 w 248952"/>
                  <a:gd name="connsiteY4" fmla="*/ 124476 h 24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52" h="248952">
                    <a:moveTo>
                      <a:pt x="248952" y="124476"/>
                    </a:moveTo>
                    <a:cubicBezTo>
                      <a:pt x="248952" y="193223"/>
                      <a:pt x="193223" y="248952"/>
                      <a:pt x="124476" y="248952"/>
                    </a:cubicBezTo>
                    <a:cubicBezTo>
                      <a:pt x="55730" y="248952"/>
                      <a:pt x="0" y="193223"/>
                      <a:pt x="0" y="124476"/>
                    </a:cubicBezTo>
                    <a:cubicBezTo>
                      <a:pt x="0" y="55730"/>
                      <a:pt x="55730" y="0"/>
                      <a:pt x="124476" y="0"/>
                    </a:cubicBezTo>
                    <a:cubicBezTo>
                      <a:pt x="193223" y="0"/>
                      <a:pt x="248952" y="55730"/>
                      <a:pt x="248952" y="124476"/>
                    </a:cubicBezTo>
                    <a:close/>
                  </a:path>
                </a:pathLst>
              </a:custGeom>
              <a:solidFill>
                <a:srgbClr val="1E475E"/>
              </a:solidFill>
              <a:ln w="6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338" name="文本框 337">
                <a:extLst>
                  <a:ext uri="{FF2B5EF4-FFF2-40B4-BE49-F238E27FC236}">
                    <a16:creationId xmlns:a16="http://schemas.microsoft.com/office/drawing/2014/main" id="{C9D0B309-F7A9-19DB-6AB1-BC5800794AE3}"/>
                  </a:ext>
                </a:extLst>
              </p:cNvPr>
              <p:cNvSpPr txBox="1"/>
              <p:nvPr/>
            </p:nvSpPr>
            <p:spPr>
              <a:xfrm>
                <a:off x="9314816" y="4262765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altLang="zh-CN" b="1" spc="0" baseline="0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2</a:t>
                </a:r>
                <a:endParaRPr lang="zh-CN" altLang="en-US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340" name="文本框 339">
              <a:extLst>
                <a:ext uri="{FF2B5EF4-FFF2-40B4-BE49-F238E27FC236}">
                  <a16:creationId xmlns:a16="http://schemas.microsoft.com/office/drawing/2014/main" id="{4705BBCA-54B6-5B7F-D75D-2418649ACCF8}"/>
                </a:ext>
              </a:extLst>
            </p:cNvPr>
            <p:cNvSpPr txBox="1"/>
            <p:nvPr/>
          </p:nvSpPr>
          <p:spPr>
            <a:xfrm>
              <a:off x="4923158" y="5175829"/>
              <a:ext cx="499790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altLang="zh-CN" sz="1600" dirty="0">
                  <a:solidFill>
                    <a:srgbClr val="1E475E"/>
                  </a:solidFill>
                  <a:latin typeface="Arial"/>
                </a:rPr>
                <a:t>S</a:t>
              </a:r>
              <a:r>
                <a:rPr lang="zh-CN" altLang="zh-CN" sz="1600" dirty="0">
                  <a:solidFill>
                    <a:srgbClr val="1E475E"/>
                  </a:solidFill>
                  <a:latin typeface="Arial"/>
                </a:rPr>
                <a:t>cheduler not only </a:t>
              </a:r>
              <a:r>
                <a:rPr lang="zh-CN" altLang="zh-CN" sz="1600" b="1" dirty="0">
                  <a:solidFill>
                    <a:srgbClr val="C00000"/>
                  </a:solidFill>
                  <a:latin typeface="Arial"/>
                </a:rPr>
                <a:t>allocates rates </a:t>
              </a:r>
              <a:r>
                <a:rPr lang="zh-CN" altLang="zh-CN" sz="1600" dirty="0">
                  <a:solidFill>
                    <a:srgbClr val="1E475E"/>
                  </a:solidFill>
                  <a:latin typeface="Arial"/>
                </a:rPr>
                <a:t>among VCs but also </a:t>
              </a:r>
              <a:r>
                <a:rPr lang="zh-CN" altLang="zh-CN" sz="1600" b="1" dirty="0">
                  <a:solidFill>
                    <a:srgbClr val="C00000"/>
                  </a:solidFill>
                  <a:latin typeface="Arial"/>
                </a:rPr>
                <a:t>allocates buffer space </a:t>
              </a:r>
              <a:r>
                <a:rPr lang="zh-CN" altLang="zh-CN" sz="1600" dirty="0">
                  <a:solidFill>
                    <a:srgbClr val="1E475E"/>
                  </a:solidFill>
                  <a:latin typeface="Arial"/>
                </a:rPr>
                <a:t>based on the credit pool.</a:t>
              </a:r>
            </a:p>
          </p:txBody>
        </p:sp>
        <p:sp>
          <p:nvSpPr>
            <p:cNvPr id="341" name="矩形 20">
              <a:extLst>
                <a:ext uri="{FF2B5EF4-FFF2-40B4-BE49-F238E27FC236}">
                  <a16:creationId xmlns:a16="http://schemas.microsoft.com/office/drawing/2014/main" id="{75AA9A06-C1BD-623D-8004-7EFAE22AD173}"/>
                </a:ext>
              </a:extLst>
            </p:cNvPr>
            <p:cNvSpPr/>
            <p:nvPr/>
          </p:nvSpPr>
          <p:spPr>
            <a:xfrm>
              <a:off x="5272805" y="4676610"/>
              <a:ext cx="3965218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b="1" dirty="0">
                  <a:solidFill>
                    <a:srgbClr val="1E475E"/>
                  </a:solidFill>
                </a:rPr>
                <a:t>Upstream-Driven Buffer</a:t>
              </a:r>
              <a:r>
                <a:rPr lang="zh-CN" altLang="en-US" b="1" dirty="0">
                  <a:solidFill>
                    <a:srgbClr val="1E475E"/>
                  </a:solidFill>
                </a:rPr>
                <a:t> </a:t>
              </a:r>
              <a:r>
                <a:rPr lang="en-US" altLang="zh-CN" b="1" dirty="0">
                  <a:solidFill>
                    <a:srgbClr val="1E475E"/>
                  </a:solidFill>
                </a:rPr>
                <a:t>Allocation</a:t>
              </a: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C59DF35-E08A-F92B-1B53-E94BD6B2E4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23</a:t>
            </a:fld>
            <a:endParaRPr kumimoji="1" lang="zh-CN" altLang="en-US"/>
          </a:p>
        </p:txBody>
      </p:sp>
      <p:grpSp>
        <p:nvGrpSpPr>
          <p:cNvPr id="92" name="组合 91">
            <a:extLst>
              <a:ext uri="{FF2B5EF4-FFF2-40B4-BE49-F238E27FC236}">
                <a16:creationId xmlns:a16="http://schemas.microsoft.com/office/drawing/2014/main" id="{7010CA5E-F314-D0D3-3992-CB9155B0E9DF}"/>
              </a:ext>
            </a:extLst>
          </p:cNvPr>
          <p:cNvGrpSpPr/>
          <p:nvPr/>
        </p:nvGrpSpPr>
        <p:grpSpPr>
          <a:xfrm>
            <a:off x="4862690" y="2502829"/>
            <a:ext cx="2306856" cy="486287"/>
            <a:chOff x="4862690" y="2502829"/>
            <a:chExt cx="2306856" cy="486287"/>
          </a:xfrm>
        </p:grpSpPr>
        <p:sp>
          <p:nvSpPr>
            <p:cNvPr id="316" name="文本框 315">
              <a:extLst>
                <a:ext uri="{FF2B5EF4-FFF2-40B4-BE49-F238E27FC236}">
                  <a16:creationId xmlns:a16="http://schemas.microsoft.com/office/drawing/2014/main" id="{342CE4D8-3B18-A77A-1684-BBBABFE6E620}"/>
                </a:ext>
              </a:extLst>
            </p:cNvPr>
            <p:cNvSpPr txBox="1"/>
            <p:nvPr/>
          </p:nvSpPr>
          <p:spPr>
            <a:xfrm>
              <a:off x="5048505" y="2502829"/>
              <a:ext cx="1951615" cy="4862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sz="16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buffer allocation for downstream VCs</a:t>
              </a:r>
            </a:p>
          </p:txBody>
        </p:sp>
        <p:cxnSp>
          <p:nvCxnSpPr>
            <p:cNvPr id="91" name="直接箭头连接符 90">
              <a:extLst>
                <a:ext uri="{FF2B5EF4-FFF2-40B4-BE49-F238E27FC236}">
                  <a16:creationId xmlns:a16="http://schemas.microsoft.com/office/drawing/2014/main" id="{058214C3-8F04-AFF3-2AE7-896DE7AA5FC0}"/>
                </a:ext>
              </a:extLst>
            </p:cNvPr>
            <p:cNvCxnSpPr/>
            <p:nvPr/>
          </p:nvCxnSpPr>
          <p:spPr>
            <a:xfrm>
              <a:off x="4862690" y="2974426"/>
              <a:ext cx="2306856" cy="0"/>
            </a:xfrm>
            <a:prstGeom prst="straightConnector1">
              <a:avLst/>
            </a:prstGeom>
            <a:noFill/>
            <a:ln w="28575">
              <a:solidFill>
                <a:srgbClr val="C0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455E144F-B831-F693-2275-DCEE9959DD62}"/>
              </a:ext>
            </a:extLst>
          </p:cNvPr>
          <p:cNvGrpSpPr/>
          <p:nvPr/>
        </p:nvGrpSpPr>
        <p:grpSpPr>
          <a:xfrm>
            <a:off x="4110552" y="1767220"/>
            <a:ext cx="5029026" cy="643231"/>
            <a:chOff x="4110552" y="1767220"/>
            <a:chExt cx="5029026" cy="643231"/>
          </a:xfrm>
        </p:grpSpPr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D0DA3B11-326B-190A-B3C9-A8AAEB6854A1}"/>
                </a:ext>
              </a:extLst>
            </p:cNvPr>
            <p:cNvGrpSpPr/>
            <p:nvPr/>
          </p:nvGrpSpPr>
          <p:grpSpPr>
            <a:xfrm>
              <a:off x="4110552" y="1767220"/>
              <a:ext cx="712675" cy="639121"/>
              <a:chOff x="7825106" y="3774959"/>
              <a:chExt cx="315514" cy="290912"/>
            </a:xfrm>
          </p:grpSpPr>
          <p:sp>
            <p:nvSpPr>
              <p:cNvPr id="82" name="圆柱体 81">
                <a:extLst>
                  <a:ext uri="{FF2B5EF4-FFF2-40B4-BE49-F238E27FC236}">
                    <a16:creationId xmlns:a16="http://schemas.microsoft.com/office/drawing/2014/main" id="{706CD181-56A6-38C6-9471-E53BC6BD3BB8}"/>
                  </a:ext>
                </a:extLst>
              </p:cNvPr>
              <p:cNvSpPr/>
              <p:nvPr/>
            </p:nvSpPr>
            <p:spPr>
              <a:xfrm>
                <a:off x="7849455" y="3903922"/>
                <a:ext cx="266815" cy="138863"/>
              </a:xfrm>
              <a:prstGeom prst="can">
                <a:avLst>
                  <a:gd name="adj" fmla="val 34331"/>
                </a:avLst>
              </a:prstGeom>
              <a:solidFill>
                <a:srgbClr val="96DCF8"/>
              </a:solidFill>
              <a:ln w="285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圆柱体 82">
                <a:extLst>
                  <a:ext uri="{FF2B5EF4-FFF2-40B4-BE49-F238E27FC236}">
                    <a16:creationId xmlns:a16="http://schemas.microsoft.com/office/drawing/2014/main" id="{2E84891A-BADB-F815-6D12-3AB9EC975B33}"/>
                  </a:ext>
                </a:extLst>
              </p:cNvPr>
              <p:cNvSpPr/>
              <p:nvPr/>
            </p:nvSpPr>
            <p:spPr>
              <a:xfrm>
                <a:off x="7825106" y="3774959"/>
                <a:ext cx="315514" cy="290912"/>
              </a:xfrm>
              <a:prstGeom prst="can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40B41725-52D8-008F-FFE8-8B3AE5A3B063}"/>
                </a:ext>
              </a:extLst>
            </p:cNvPr>
            <p:cNvGrpSpPr/>
            <p:nvPr/>
          </p:nvGrpSpPr>
          <p:grpSpPr>
            <a:xfrm>
              <a:off x="8426903" y="1771330"/>
              <a:ext cx="712675" cy="639121"/>
              <a:chOff x="7825106" y="3774959"/>
              <a:chExt cx="315514" cy="290912"/>
            </a:xfrm>
          </p:grpSpPr>
          <p:sp>
            <p:nvSpPr>
              <p:cNvPr id="95" name="圆柱体 94">
                <a:extLst>
                  <a:ext uri="{FF2B5EF4-FFF2-40B4-BE49-F238E27FC236}">
                    <a16:creationId xmlns:a16="http://schemas.microsoft.com/office/drawing/2014/main" id="{44393786-7E05-B72C-9944-32585C91A82C}"/>
                  </a:ext>
                </a:extLst>
              </p:cNvPr>
              <p:cNvSpPr/>
              <p:nvPr/>
            </p:nvSpPr>
            <p:spPr>
              <a:xfrm>
                <a:off x="7849455" y="3903922"/>
                <a:ext cx="266815" cy="138863"/>
              </a:xfrm>
              <a:prstGeom prst="can">
                <a:avLst>
                  <a:gd name="adj" fmla="val 34331"/>
                </a:avLst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圆柱体 95">
                <a:extLst>
                  <a:ext uri="{FF2B5EF4-FFF2-40B4-BE49-F238E27FC236}">
                    <a16:creationId xmlns:a16="http://schemas.microsoft.com/office/drawing/2014/main" id="{F76D8CB3-ECEF-BF0A-6612-A65B25E127C9}"/>
                  </a:ext>
                </a:extLst>
              </p:cNvPr>
              <p:cNvSpPr/>
              <p:nvPr/>
            </p:nvSpPr>
            <p:spPr>
              <a:xfrm>
                <a:off x="7825106" y="3774959"/>
                <a:ext cx="315514" cy="290912"/>
              </a:xfrm>
              <a:prstGeom prst="can">
                <a:avLst/>
              </a:prstGeom>
              <a:noFill/>
              <a:ln w="28575"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915FB03D-DDA3-77F7-BE51-0C2DB8450A2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553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920AC-392C-A8C3-E771-86DB7CD05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ACE17F8F-F652-052F-4056-8218B83C290A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2A810BC1-D8DE-7F56-85E8-453ECCEFB4F2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80BD3216-9E8F-F8B2-6FE2-29829DC49E31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3DBECCC2-B48A-414D-8D90-17BF37C4DD4B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8CAC376-A63E-016D-0583-AF0C188A53F3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90D7C2B-49DC-912A-35BF-A8F3901774B4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7E32D3E-439F-C226-8204-8FF5E430B63F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5AC924F-BFFC-3280-5AC0-93C476DD4E84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DD8DE90E-55CA-B17A-1A6F-DC3DF087CB1B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71B9B4E9-4AA2-1339-FEA6-E79DDA10826C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E6B29990-77D9-7F83-8018-99FF2BC0A591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5841DB51-BC18-E831-D94D-AC75FCCE97C3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6DEB131-1570-485E-99CE-AA9F8F8D921B}"/>
              </a:ext>
            </a:extLst>
          </p:cNvPr>
          <p:cNvGrpSpPr/>
          <p:nvPr/>
        </p:nvGrpSpPr>
        <p:grpSpPr>
          <a:xfrm>
            <a:off x="2341619" y="3379172"/>
            <a:ext cx="945652" cy="965805"/>
            <a:chOff x="2341619" y="3379172"/>
            <a:chExt cx="945652" cy="965805"/>
          </a:xfrm>
        </p:grpSpPr>
        <p:sp>
          <p:nvSpPr>
            <p:cNvPr id="197" name="矩形 196">
              <a:extLst>
                <a:ext uri="{FF2B5EF4-FFF2-40B4-BE49-F238E27FC236}">
                  <a16:creationId xmlns:a16="http://schemas.microsoft.com/office/drawing/2014/main" id="{C76C4DA6-606F-8157-AA8D-D02923BC67D7}"/>
                </a:ext>
              </a:extLst>
            </p:cNvPr>
            <p:cNvSpPr/>
            <p:nvPr/>
          </p:nvSpPr>
          <p:spPr>
            <a:xfrm>
              <a:off x="2999271" y="4056977"/>
              <a:ext cx="288000" cy="288000"/>
            </a:xfrm>
            <a:prstGeom prst="rect">
              <a:avLst/>
            </a:prstGeom>
            <a:solidFill>
              <a:srgbClr val="87A1D0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8" name="矩形 197">
              <a:extLst>
                <a:ext uri="{FF2B5EF4-FFF2-40B4-BE49-F238E27FC236}">
                  <a16:creationId xmlns:a16="http://schemas.microsoft.com/office/drawing/2014/main" id="{B5AB6D9C-2882-FB99-8B52-01A2634D4F5D}"/>
                </a:ext>
              </a:extLst>
            </p:cNvPr>
            <p:cNvSpPr/>
            <p:nvPr/>
          </p:nvSpPr>
          <p:spPr>
            <a:xfrm>
              <a:off x="2670445" y="4056977"/>
              <a:ext cx="288000" cy="288000"/>
            </a:xfrm>
            <a:prstGeom prst="rect">
              <a:avLst/>
            </a:prstGeom>
            <a:solidFill>
              <a:srgbClr val="87A1D0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9" name="矩形 198">
              <a:extLst>
                <a:ext uri="{FF2B5EF4-FFF2-40B4-BE49-F238E27FC236}">
                  <a16:creationId xmlns:a16="http://schemas.microsoft.com/office/drawing/2014/main" id="{6574618F-B992-FC6C-ADCB-F9A152E10ADF}"/>
                </a:ext>
              </a:extLst>
            </p:cNvPr>
            <p:cNvSpPr/>
            <p:nvPr/>
          </p:nvSpPr>
          <p:spPr>
            <a:xfrm>
              <a:off x="2341619" y="4056977"/>
              <a:ext cx="288000" cy="288000"/>
            </a:xfrm>
            <a:prstGeom prst="rect">
              <a:avLst/>
            </a:prstGeom>
            <a:solidFill>
              <a:srgbClr val="87A1D0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7" name="矩形 206">
              <a:extLst>
                <a:ext uri="{FF2B5EF4-FFF2-40B4-BE49-F238E27FC236}">
                  <a16:creationId xmlns:a16="http://schemas.microsoft.com/office/drawing/2014/main" id="{D0B4473C-3149-65F9-110A-B4AC7F39D955}"/>
                </a:ext>
              </a:extLst>
            </p:cNvPr>
            <p:cNvSpPr/>
            <p:nvPr/>
          </p:nvSpPr>
          <p:spPr>
            <a:xfrm>
              <a:off x="2999271" y="3379172"/>
              <a:ext cx="288000" cy="288000"/>
            </a:xfrm>
            <a:prstGeom prst="rect">
              <a:avLst/>
            </a:prstGeom>
            <a:solidFill>
              <a:srgbClr val="F7DBAD"/>
            </a:solidFill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8" name="矩形 207">
              <a:extLst>
                <a:ext uri="{FF2B5EF4-FFF2-40B4-BE49-F238E27FC236}">
                  <a16:creationId xmlns:a16="http://schemas.microsoft.com/office/drawing/2014/main" id="{6B64801E-9193-EBB2-4635-B562ADAAE216}"/>
                </a:ext>
              </a:extLst>
            </p:cNvPr>
            <p:cNvSpPr/>
            <p:nvPr/>
          </p:nvSpPr>
          <p:spPr>
            <a:xfrm>
              <a:off x="2670445" y="3379172"/>
              <a:ext cx="288000" cy="288000"/>
            </a:xfrm>
            <a:prstGeom prst="rect">
              <a:avLst/>
            </a:prstGeom>
            <a:solidFill>
              <a:srgbClr val="F7DBAD"/>
            </a:solidFill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9" name="矩形 208">
              <a:extLst>
                <a:ext uri="{FF2B5EF4-FFF2-40B4-BE49-F238E27FC236}">
                  <a16:creationId xmlns:a16="http://schemas.microsoft.com/office/drawing/2014/main" id="{364D33F9-39B8-EC5C-3385-7A082B0C16CD}"/>
                </a:ext>
              </a:extLst>
            </p:cNvPr>
            <p:cNvSpPr/>
            <p:nvPr/>
          </p:nvSpPr>
          <p:spPr>
            <a:xfrm>
              <a:off x="2341619" y="3379172"/>
              <a:ext cx="288000" cy="288000"/>
            </a:xfrm>
            <a:prstGeom prst="rect">
              <a:avLst/>
            </a:prstGeom>
            <a:solidFill>
              <a:srgbClr val="F7DBAD"/>
            </a:solidFill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02AD5306-9CB9-1523-8C29-AB4085A7E9B7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CFB61A0C-A0E0-5C04-8386-35D8697B4822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ECB1331C-4184-9BC7-F640-181717FA172E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FDC655A-BD8B-B23A-1228-B6BC1043B003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10B93CB-FB2E-FCEC-4B14-959A1E738998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18DD64E-1EB9-6EFA-3682-7A36EB20D9ED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74C9C57-1812-249A-AEC3-22AE51981925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35CAB87D-D424-3EB1-6109-C6F0874F2E2B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CF19CDD0-340B-BAAF-30FB-7B712FFDDFB2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1C3B5F56-2AC6-C604-24D2-A723E688AADD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5AB5B4E-7D4B-3B7D-0DBD-ADD1430E24E2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CCF145D8-985D-F549-E1E9-1DBA7FDCED12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C9F87664-7898-716C-F6E6-082B8A02D1C0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FDFFF28A-79C5-E9D3-88B8-E460A31D7EA0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E3F162F1-33BB-CF45-9725-75AF60090B52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B46DC294-55D1-D0C2-F951-3E1B2A58D883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3DDE9A79-CBD1-5A96-848A-619B6759BAE8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69A54D7D-1683-511D-C1B4-5C48BE68EEFE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A54B2A6B-01E9-5A79-9117-446B66446332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C212C0E7-5A07-C673-EF37-BFAA3748FAEA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151C4EF2-8A08-3FC3-B8BE-58652F75CAB8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F9356125-B314-E2E7-7DDA-E18A6EDE17B3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2C44B9BE-C3AA-727D-FF57-E741E0A16E6B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24678D84-A52F-4C87-5EA4-FDA903FFFF0E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9CDF2A83-9C21-EC5D-C7C7-32C20268856F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44FC5A10-822B-D370-E247-3CE494CCF531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grpSp>
        <p:nvGrpSpPr>
          <p:cNvPr id="166" name="组合 165">
            <a:extLst>
              <a:ext uri="{FF2B5EF4-FFF2-40B4-BE49-F238E27FC236}">
                <a16:creationId xmlns:a16="http://schemas.microsoft.com/office/drawing/2014/main" id="{3F974101-21C3-5D2C-7424-F1ECB04CADAD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65" name="圆柱体 164">
              <a:extLst>
                <a:ext uri="{FF2B5EF4-FFF2-40B4-BE49-F238E27FC236}">
                  <a16:creationId xmlns:a16="http://schemas.microsoft.com/office/drawing/2014/main" id="{E047402E-8F4F-8821-D283-6E982F7C87E4}"/>
                </a:ext>
              </a:extLst>
            </p:cNvPr>
            <p:cNvSpPr/>
            <p:nvPr/>
          </p:nvSpPr>
          <p:spPr>
            <a:xfrm>
              <a:off x="7849455" y="3801455"/>
              <a:ext cx="266815" cy="241330"/>
            </a:xfrm>
            <a:prstGeom prst="can">
              <a:avLst/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圆柱体 163">
              <a:extLst>
                <a:ext uri="{FF2B5EF4-FFF2-40B4-BE49-F238E27FC236}">
                  <a16:creationId xmlns:a16="http://schemas.microsoft.com/office/drawing/2014/main" id="{8339E8DF-7BCD-D781-6E5F-15AC1473F92C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B52A0544-DE29-763E-6EE8-E32BD51F173D}"/>
              </a:ext>
            </a:extLst>
          </p:cNvPr>
          <p:cNvCxnSpPr>
            <a:stCxn id="164" idx="4"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BC918C3-3B2D-5926-ECC7-B57B8C9DD362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9CC863E0-00E7-76CA-6F62-6B458CAD0490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文本框 180">
            <a:extLst>
              <a:ext uri="{FF2B5EF4-FFF2-40B4-BE49-F238E27FC236}">
                <a16:creationId xmlns:a16="http://schemas.microsoft.com/office/drawing/2014/main" id="{8612A1B8-59A8-8BDF-BA09-A042F9149FB7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589D4000-6FC8-DACD-B120-8C76B767CFFF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矩形 182">
            <a:extLst>
              <a:ext uri="{FF2B5EF4-FFF2-40B4-BE49-F238E27FC236}">
                <a16:creationId xmlns:a16="http://schemas.microsoft.com/office/drawing/2014/main" id="{06E34945-CCB8-BB05-2A99-D118E3A3DF82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矩形 183">
            <a:extLst>
              <a:ext uri="{FF2B5EF4-FFF2-40B4-BE49-F238E27FC236}">
                <a16:creationId xmlns:a16="http://schemas.microsoft.com/office/drawing/2014/main" id="{06E32337-E13C-8C0D-21F5-D6BE7C0A25B2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矩形 184">
            <a:extLst>
              <a:ext uri="{FF2B5EF4-FFF2-40B4-BE49-F238E27FC236}">
                <a16:creationId xmlns:a16="http://schemas.microsoft.com/office/drawing/2014/main" id="{00F3785F-02FC-57B7-3DDF-64F65CBCD401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8" name="矩形 187">
            <a:extLst>
              <a:ext uri="{FF2B5EF4-FFF2-40B4-BE49-F238E27FC236}">
                <a16:creationId xmlns:a16="http://schemas.microsoft.com/office/drawing/2014/main" id="{8C2CE32E-332D-FC79-E5DF-90E0FB15A075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777B355-A60E-2767-1E66-311573BD8FE3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55449FE-CB83-B2E3-3C23-A711E7866A56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698CF4C-159D-0585-15BB-CE05B197447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24</a:t>
            </a:fld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1C1F249-0162-2AF9-1837-7637EA1BD774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D3FD4DF-A950-CDD0-DA4C-3B37143B8BB4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2E98699-6CAC-32A2-C182-C39828740CB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F63E20F-BC25-862E-E7BE-A0299BCADBEB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994C129-4A1C-9D0F-A162-6956233236A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0950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94A48-E907-EB23-E921-373EE754E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E65A9E5D-8C2C-485E-2071-60DF4D1C267E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88FD9194-BCD6-0296-7181-B79C060EBD98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1A4B89B6-480C-4B32-8C57-8BFEAF2AADCA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31F02C1B-8F6A-B034-5F0C-C84477CC4BD3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EF1F490-2614-AD87-95BA-E4267544743A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A37FE06-EABB-89A1-6F93-AA318CF05BCF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43CFF7A-554B-CFB7-274D-322E61999810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E00F4BF-6E19-97C4-0A8C-595F7B6A020C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36DEE2CC-2A67-8590-1646-A8B7F8499E20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15CA422B-3CD7-EE24-ACE3-9A4B172613BC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A4AD4CDE-A3BA-E133-6084-5DF096D061F6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66712336-D9D6-ECCE-8B38-869DD24D8891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92AE55D1-2A0C-680E-927C-BB83A891E289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F246A98F-0A3A-2CFD-C6B3-AC0CE7247EC2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1757476F-6CF6-B699-64F0-BDB3B5936CD6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DD15BCA4-C6BB-7ABC-2C3A-79705AD9E2AF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6F46694B-1D27-A9D2-E4A5-51511A560A2F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3534392E-B81E-171A-9FE3-C24ABDA0B59A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ABF6A2C0-CF16-470F-5D4F-55665418A6B1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561A9062-3075-2DC7-2577-6436DB77E745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A1E55C2C-8F15-8E80-287F-F2B688161EBA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CAD802CF-2B31-B124-46B1-223BCF29208B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CFEE99F1-60B2-C03A-A54D-79BF6A7AC97D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CF00374C-8FB6-694A-9692-12F206A3F1B9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C7787C45-47CB-BDE8-313E-132CC59DE678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908BB13E-65ED-A305-9E71-FB70B27F7620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15B3CE04-B4DC-0650-9D78-77147272755A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F7048588-E417-5F5E-1B4F-C9C71F689608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grpSp>
        <p:nvGrpSpPr>
          <p:cNvPr id="166" name="组合 165">
            <a:extLst>
              <a:ext uri="{FF2B5EF4-FFF2-40B4-BE49-F238E27FC236}">
                <a16:creationId xmlns:a16="http://schemas.microsoft.com/office/drawing/2014/main" id="{1A0A010A-1BBC-4616-E3B6-2BED3A36A1CD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65" name="圆柱体 164">
              <a:extLst>
                <a:ext uri="{FF2B5EF4-FFF2-40B4-BE49-F238E27FC236}">
                  <a16:creationId xmlns:a16="http://schemas.microsoft.com/office/drawing/2014/main" id="{3766778A-B425-A954-3A9B-79359DC00AB9}"/>
                </a:ext>
              </a:extLst>
            </p:cNvPr>
            <p:cNvSpPr/>
            <p:nvPr/>
          </p:nvSpPr>
          <p:spPr>
            <a:xfrm>
              <a:off x="7849455" y="3809236"/>
              <a:ext cx="266815" cy="233549"/>
            </a:xfrm>
            <a:prstGeom prst="can">
              <a:avLst/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圆柱体 163">
              <a:extLst>
                <a:ext uri="{FF2B5EF4-FFF2-40B4-BE49-F238E27FC236}">
                  <a16:creationId xmlns:a16="http://schemas.microsoft.com/office/drawing/2014/main" id="{4B111375-AD1B-EDC5-D7C7-0E6DE6CF6E82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207A80FC-4451-52AC-03F2-0EED972B1EA8}"/>
              </a:ext>
            </a:extLst>
          </p:cNvPr>
          <p:cNvCxnSpPr>
            <a:stCxn id="164" idx="4"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7E746DA7-6B49-BFB8-565A-452BF68809FA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050EA0-39A7-3D5A-DB6B-08E583A2248D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863FAC3-3A4D-92BF-BE30-0B86D3A4BAB2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DB1ED832-E042-69B1-B76F-6953DD51A1CC}"/>
              </a:ext>
            </a:extLst>
          </p:cNvPr>
          <p:cNvGrpSpPr/>
          <p:nvPr/>
        </p:nvGrpSpPr>
        <p:grpSpPr>
          <a:xfrm>
            <a:off x="7851116" y="3582469"/>
            <a:ext cx="1910772" cy="938808"/>
            <a:chOff x="7851116" y="3582469"/>
            <a:chExt cx="1910772" cy="938808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DFA64A35-ED5A-B046-6D3B-DA53971D2C28}"/>
                </a:ext>
              </a:extLst>
            </p:cNvPr>
            <p:cNvSpPr/>
            <p:nvPr/>
          </p:nvSpPr>
          <p:spPr>
            <a:xfrm>
              <a:off x="8226408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9EC22126-2FB3-2EF9-405E-1DEE35CF9200}"/>
                </a:ext>
              </a:extLst>
            </p:cNvPr>
            <p:cNvSpPr/>
            <p:nvPr/>
          </p:nvSpPr>
          <p:spPr>
            <a:xfrm>
              <a:off x="8420344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3D5984B5-63D9-744C-A7CB-80C9655FA48E}"/>
                </a:ext>
              </a:extLst>
            </p:cNvPr>
            <p:cNvSpPr/>
            <p:nvPr/>
          </p:nvSpPr>
          <p:spPr>
            <a:xfrm>
              <a:off x="8614280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754CE248-9B57-6BB2-D162-8B31AA020112}"/>
                </a:ext>
              </a:extLst>
            </p:cNvPr>
            <p:cNvSpPr/>
            <p:nvPr/>
          </p:nvSpPr>
          <p:spPr>
            <a:xfrm>
              <a:off x="8806094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08A8D80-F356-7797-CEC8-315850B28D24}"/>
                </a:ext>
              </a:extLst>
            </p:cNvPr>
            <p:cNvSpPr/>
            <p:nvPr/>
          </p:nvSpPr>
          <p:spPr>
            <a:xfrm>
              <a:off x="9000030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D48C2DD9-5A89-AE1D-248C-6B468AA918A1}"/>
                </a:ext>
              </a:extLst>
            </p:cNvPr>
            <p:cNvSpPr/>
            <p:nvPr/>
          </p:nvSpPr>
          <p:spPr>
            <a:xfrm>
              <a:off x="9193966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B3F880E8-E6FD-2EE5-D1D7-DD84C5548A23}"/>
                </a:ext>
              </a:extLst>
            </p:cNvPr>
            <p:cNvSpPr/>
            <p:nvPr/>
          </p:nvSpPr>
          <p:spPr>
            <a:xfrm>
              <a:off x="8032472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1A873C78-5A62-D920-1713-50ECBF1E1E11}"/>
                </a:ext>
              </a:extLst>
            </p:cNvPr>
            <p:cNvSpPr/>
            <p:nvPr/>
          </p:nvSpPr>
          <p:spPr>
            <a:xfrm>
              <a:off x="8226408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B60515EE-168C-0C62-574C-B0AF6D3654DD}"/>
                </a:ext>
              </a:extLst>
            </p:cNvPr>
            <p:cNvSpPr/>
            <p:nvPr/>
          </p:nvSpPr>
          <p:spPr>
            <a:xfrm>
              <a:off x="8420344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id="{8D888903-8E33-EFD8-9A7E-8DCE0E542C02}"/>
                </a:ext>
              </a:extLst>
            </p:cNvPr>
            <p:cNvSpPr/>
            <p:nvPr/>
          </p:nvSpPr>
          <p:spPr>
            <a:xfrm>
              <a:off x="8614280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4C81EC7A-BB1E-F87C-704D-6C83E28009C8}"/>
                </a:ext>
              </a:extLst>
            </p:cNvPr>
            <p:cNvSpPr/>
            <p:nvPr/>
          </p:nvSpPr>
          <p:spPr>
            <a:xfrm>
              <a:off x="8806094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B562E0C8-5643-5DCD-765F-37C743E1635B}"/>
                </a:ext>
              </a:extLst>
            </p:cNvPr>
            <p:cNvSpPr/>
            <p:nvPr/>
          </p:nvSpPr>
          <p:spPr>
            <a:xfrm>
              <a:off x="9000030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B902F9A4-288E-FA30-89FE-9026D60930BA}"/>
                </a:ext>
              </a:extLst>
            </p:cNvPr>
            <p:cNvSpPr/>
            <p:nvPr/>
          </p:nvSpPr>
          <p:spPr>
            <a:xfrm>
              <a:off x="9193966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CF9B171-A447-62F1-4F12-00B5D76CBA3F}"/>
                </a:ext>
              </a:extLst>
            </p:cNvPr>
            <p:cNvSpPr/>
            <p:nvPr/>
          </p:nvSpPr>
          <p:spPr>
            <a:xfrm>
              <a:off x="8032472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263D90A6-243C-94E0-DD94-B0C15A17C919}"/>
                </a:ext>
              </a:extLst>
            </p:cNvPr>
            <p:cNvSpPr txBox="1"/>
            <p:nvPr/>
          </p:nvSpPr>
          <p:spPr>
            <a:xfrm>
              <a:off x="7851116" y="4151945"/>
              <a:ext cx="1910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/>
                <a:t>Shared</a:t>
              </a:r>
              <a:r>
                <a:rPr lang="zh-CN" altLang="en-US" dirty="0"/>
                <a:t> </a:t>
              </a:r>
              <a:r>
                <a:rPr lang="en-US" altLang="zh-CN" dirty="0"/>
                <a:t>buffer</a:t>
              </a:r>
              <a:endParaRPr lang="zh-CN" altLang="en-US" dirty="0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D6A7154-DEEA-57D4-387F-DD68D37DAA46}"/>
                </a:ext>
              </a:extLst>
            </p:cNvPr>
            <p:cNvSpPr/>
            <p:nvPr/>
          </p:nvSpPr>
          <p:spPr>
            <a:xfrm>
              <a:off x="9385780" y="358246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B1D0319-1964-AEAB-1999-140A9821A03F}"/>
                </a:ext>
              </a:extLst>
            </p:cNvPr>
            <p:cNvSpPr/>
            <p:nvPr/>
          </p:nvSpPr>
          <p:spPr>
            <a:xfrm>
              <a:off x="9385780" y="3832849"/>
              <a:ext cx="196058" cy="2491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3DC36A24-1869-778D-53F4-8A5D4D8C7E16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62BD3F9-2CBE-FA18-9D80-5729C89F60C3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4B4FBA3-1C78-CC82-6DAF-24514DDC537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25</a:t>
            </a:fld>
            <a:endParaRPr kumimoji="1"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825CF5F-0587-133E-2E02-00F08816D36B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B2AAA77-1EA0-AE79-8627-3ADA0ECC52BC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9BD9F6D-00C7-F918-1852-1E968D1D8442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51BCC90-50FA-EB64-66FA-306194B09A4E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6A7404D-FF92-984C-1187-63C56E7BE776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AA2B69A-B20F-67C7-F8FD-EB36B45FF00C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4ABAA68-A61F-A060-AC32-197F11292F07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F765E92-6CC6-BA25-05AD-922CF3CFC5A2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CAB873B7-CEF9-7989-8C97-3AC7D6140A9A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ECD8643C-BC75-1AD4-67BE-ADE574F1ABB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302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6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F2297-10F0-50B5-3FCD-C83D1C89E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648D9B7B-7CBF-214C-F829-84D0472DDE51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1E9962C2-1EF9-BE05-3DB6-CB066D1C20E0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10B2690D-B5ED-F59E-5E7A-62E3C3539CB5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4E488A63-541B-BB11-DECF-8966B1737BB9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A1791A80-2CC4-BFDB-8B9D-4BC8C3F9037F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DD8A030-3A15-6104-879D-EE1EED7F0CB6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4332531-EA7D-AB77-3277-F414CE84C17D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162EE0A-9603-90D4-9A5E-E65E7740EDA6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E25878FC-3E30-5522-3B2F-4B4B8E49859D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B33B2EA-61E6-26DC-BBB1-6F2973E98794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779CFFDB-6B91-003A-A6D2-392E8469AC31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95A8DBCC-1276-7881-8A49-6394EC29D2BC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387F95B2-B49D-58EC-6574-E31B82E9EB29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DF852FC8-D2A7-25C3-9267-41C3EC95BFC1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40745E38-2E25-183D-2DFF-527C613E3E3C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E6FDDDE8-0B7B-9C81-EBD5-52C9A7D8F000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A59D5CB9-2F47-AC57-91A9-717FAE7D92AE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2482D8B3-1ADF-CE75-6E1C-1AFFAD464240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88EF47FE-907C-C5D9-7EB4-5D7FCC361A9A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B993C0B0-1EFA-833C-7AB5-28CC2438A0A5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62D389BD-9036-AD36-6923-9D3FF86852E5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2608F11-9BE3-F664-87C1-73ABE1F82C5B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3158D11-A84D-EEDC-86E3-8C477853D397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C2E9236E-F8DA-3110-D83A-50CD6E885B54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AAC9BA0-149B-3831-EE6F-3F4A807F74A7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4731C44-1575-F60A-4961-8F4CF85691AF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5C5AF24C-74D6-1798-E8C9-6436BB316892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64C540A0-49A8-FBE8-149A-3472F645F985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2BFC6C97-A26A-3ECE-6712-8734584ECC36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04DC758E-4EA0-0739-F20B-B546E80B01CB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77A22385-8AB3-3D3A-C5FA-32E734CCDFC1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7FC043A2-F8D0-48AF-F0D5-C81CC46C9842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BA6BAF4E-95CA-3EE0-2EDE-B3C38B1A8547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2AA4A33A-54CA-643E-4466-8785768D4B09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A1A2BA4C-8C40-D8B5-6875-B16370C1D6FC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3FEA3C7C-0705-C042-848A-477467F8CA0B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DD70011E-92AA-8B09-8C93-57EBF48262D3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51B6745F-25FC-2766-4FBB-2937A46118E3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B15799C6-F92B-1335-5427-D02E50FD6089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19A9F86F-BDB6-FBF7-7772-F139F0A72516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grpSp>
        <p:nvGrpSpPr>
          <p:cNvPr id="166" name="组合 165">
            <a:extLst>
              <a:ext uri="{FF2B5EF4-FFF2-40B4-BE49-F238E27FC236}">
                <a16:creationId xmlns:a16="http://schemas.microsoft.com/office/drawing/2014/main" id="{7C98815E-FB7B-B767-C8B1-3C74D6285C5F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65" name="圆柱体 164">
              <a:extLst>
                <a:ext uri="{FF2B5EF4-FFF2-40B4-BE49-F238E27FC236}">
                  <a16:creationId xmlns:a16="http://schemas.microsoft.com/office/drawing/2014/main" id="{E6EE93B8-36B9-8816-ABD0-5511A9BBA470}"/>
                </a:ext>
              </a:extLst>
            </p:cNvPr>
            <p:cNvSpPr/>
            <p:nvPr/>
          </p:nvSpPr>
          <p:spPr>
            <a:xfrm>
              <a:off x="7849455" y="3820989"/>
              <a:ext cx="266815" cy="221795"/>
            </a:xfrm>
            <a:prstGeom prst="can">
              <a:avLst/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圆柱体 163">
              <a:extLst>
                <a:ext uri="{FF2B5EF4-FFF2-40B4-BE49-F238E27FC236}">
                  <a16:creationId xmlns:a16="http://schemas.microsoft.com/office/drawing/2014/main" id="{E5E7B2E9-8870-CEB7-BB66-FA335356EE5A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032B7253-8652-113A-7CFE-DFB439643A30}"/>
              </a:ext>
            </a:extLst>
          </p:cNvPr>
          <p:cNvCxnSpPr>
            <a:stCxn id="164" idx="4"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A9DE9DDF-F613-6BAF-DD3B-9818B7EE4FB2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B167CA53-EA83-5538-CB13-B83DC9B1A8BC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7562F1C-DB22-6AA8-C8CF-EBC3C3D8F311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53641B6-8A11-8E8B-100C-2CD41B2FC3EC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33E6893-AF32-C6B5-E4B2-A44729BD1334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1504BBE-B0AC-26C2-7B76-C2CED392CC3C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2D456870-7F2B-5ABC-1D1E-91F2E4BA6256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F81C4F4-3477-E529-D010-E801563B24AB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7FFF82D2-94CC-FCF8-7520-CA209DAF9871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1B279A6-B4EE-256A-E75C-5A7EB3F9AF67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6E935A7-FC20-183F-C191-D7AF6913A49F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3CED12F-BED4-B304-E31F-2F83059CC9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26</a:t>
            </a:fld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F183624-FFA0-0EAC-E00C-3D292634F872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1103E7B-EFE6-E443-FE25-DC768518FFC4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45B24C8-7F74-B667-AC44-1F6756BDC9C2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66211BD-F876-DC06-A987-90B6829E74BB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B756F83-E24D-A5AA-2C17-7E0020BC291C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2B67214-8FA1-94B0-D528-C266CF6ED1B5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7AA7B5C-69C5-2143-D2EC-A106919DC686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56A887E-387B-02C0-CEEE-0A4D3FA93527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EBC25EEE-CCF7-04B8-0580-5AC408205F6C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81A8421D-5FAE-0A0E-4160-DFFE1C8253B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78510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BB3D4-22AF-FF86-460F-B08F89BB8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C88CF6F8-3D79-20E4-FF58-5571CF670E28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4127C15D-9F7A-C5E3-37FF-4AB1C32AE289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67549AAE-2B3F-F81B-CAAF-3BD38BB78580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93357EF6-AFD8-181F-02CA-7FE2942BD79F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93E867C9-C7ED-FC70-BD18-CD205041AB3D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37A68A7-41AC-8FCC-6E0F-0F9978851036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7A66B7D-6168-BAB5-F11A-68996B692EBE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6ED3B9C-60DB-1AEB-9ACB-5912FC0A2818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4A0E60CB-32EE-58B5-C001-043BF6E025D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FE5C9F14-0160-76AB-2641-2FCA35B39389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D4091C31-2A19-EEBF-57DE-22C663F3D0C3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40BC4F89-EC0F-1BFD-0EAF-DFF1A4583BB0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753A8B84-F36A-DEB8-A853-01E1010D5BA2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F3559BA5-25AE-9C78-FA81-4B1F307D327E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77362CE9-6A67-BA3B-4CEE-C281607CF779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0D474450-165B-C781-5E2B-E282687DD3FD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42F84A8A-7C58-89EC-3871-E8831FA18580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B80CD500-8D70-DA2A-8A39-8FAD7BC46FE7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C8E717A9-2D68-8A06-0EDA-38AFC822DBC8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A63FD906-06DF-8DEE-0357-A7CB22CC4825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86FEBB85-BC5B-DAC1-9B75-D24D2A4C83D0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E7BB2A8-9D93-BABE-C14F-EC3CD4B417EB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807501BD-2F51-776C-C376-91FF312E5696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ED969572-7145-D1EE-2249-32D8C975127F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874F5EA7-CF97-F424-4514-60D2892CC2CF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A0166161-E258-7062-726A-114C494402CB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D84E228D-F216-4930-B1F0-B16646431838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7017E51D-3C9A-9A9C-B469-F1A58DC8AF35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393B78EC-A41C-EAF9-5BDE-CA71800852B3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C0E3DBBF-C1A5-3ABC-C73D-7956FB289702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E48AD238-6E60-E6C5-18ED-824F28308D93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7FD4FB4D-E7DA-9004-2472-224DF1AC5635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81B9DE9C-7AB7-1F2C-F6B6-57E544E601AA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B96252C9-9E1C-5261-D22E-E37E0D580F87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1089DA2C-138B-E872-1C69-5522EB8D6553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0AD9D61F-BDEE-8145-B568-F0F4FCB1A982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7D768DFD-D158-CF2D-FE27-4863C61042C4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791BE288-F6B1-108A-0D8A-100970BFF96D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C7E1F9FD-694E-160E-7613-D95821036575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B3A689FD-AED8-A799-06DF-3716026FF02B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599ED085-D277-D429-25E9-45FC29350398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FBB71FC-00DB-DE91-2DFE-DA4C2CF56D9E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8568625-4E8E-BB53-58A4-0E211A9FE823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C5890C9-796D-3A8C-DFF3-60877D082ED6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298C33E5-0A32-1408-3E0A-B19ADEA52DE0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7" name="圆柱体 16">
              <a:extLst>
                <a:ext uri="{FF2B5EF4-FFF2-40B4-BE49-F238E27FC236}">
                  <a16:creationId xmlns:a16="http://schemas.microsoft.com/office/drawing/2014/main" id="{8BB23CCD-2FFA-9EA1-C93E-7A2B9FC725BA}"/>
                </a:ext>
              </a:extLst>
            </p:cNvPr>
            <p:cNvSpPr/>
            <p:nvPr/>
          </p:nvSpPr>
          <p:spPr>
            <a:xfrm>
              <a:off x="7849455" y="3823879"/>
              <a:ext cx="266815" cy="218906"/>
            </a:xfrm>
            <a:prstGeom prst="can">
              <a:avLst>
                <a:gd name="adj" fmla="val 27823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柱体 18">
              <a:extLst>
                <a:ext uri="{FF2B5EF4-FFF2-40B4-BE49-F238E27FC236}">
                  <a16:creationId xmlns:a16="http://schemas.microsoft.com/office/drawing/2014/main" id="{0A6C0403-ACC6-1EA8-79E2-3AA9AD890577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F350F5F2-5C17-5691-5CCC-3ECAA20A3B36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D57EBB7-C180-983B-5980-B16D7A740D68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64454A3-85CC-73A0-1A3C-BC93DE5DD9B1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B941141-457C-7184-45DB-9C27AEBF5AAD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9C867B7B-3CAA-6D6A-28FB-2F735BD1B05F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150D6F7-072D-EFD8-A6F6-399316D81F5C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DF5763E8-BAE7-1C2A-35C0-48A2EB2D9682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7D0A8AA-F9C0-7445-A4EB-CB5AF0EC0BDE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773555-429C-9F46-F034-A4C195EA0EE3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6D9CB34-01AB-584E-92CA-B34CCA6DFF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27</a:t>
            </a:fld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C8C342C-C6C1-93B5-448A-4DEC8B323553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A3A9D9E-3886-055B-E227-F970A7E221C3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A6D26C3-C8D1-8CF7-2FB0-03DF1FC13888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8CC0D9A-2F1B-87B2-3744-17888C7C6BFE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ABDDAFF-AF87-DB07-1E06-D70056F817A8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D8E777B-69BF-7660-8DF3-771ED2AB42EA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6922790-ED73-5D46-8254-492E0137A6E4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C24DDA10-00B6-17B3-3BA5-B98501131C34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7974AA0-EC01-C792-7EB5-FDC7ECD0D7B2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DAE358CA-66D4-9AA5-AD7A-C1BC678AE54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326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9CB52-848C-53C2-C742-7CCEA47D6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F1ACAC7B-9094-BAF4-1753-084D2CFE1396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5AAC0E59-4246-0BAC-316E-F80823AB3012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B6582F12-186B-CBD3-834D-0850F7BEFD1C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A6B94384-3E09-B2DB-B30E-5F47A525FED0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9A3EEECC-F9CE-B2FF-2CAA-4598FE40FF86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2141198-AF19-5B29-C34B-93B44D98887E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EF2EF2B-9DA5-A51B-7522-5A4FF8AE4C52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1C90BE1-86A4-238F-0544-A6C32705E5D9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40F9C31D-A1C8-761E-36FA-8D1AD2F56544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51E58731-CE6D-0634-C6A4-CE21619EEC94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D4F03E38-76E6-EDFB-EA74-58B4A34BC4AB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004FD378-AE9D-0CAC-3C6D-5B4375EBB76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3E41CE7A-E6A1-1A1B-E6EA-FAB0ECE13EF7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A6F9DB29-52FC-E3F9-1ABF-FF0008D4D86A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8BF84E28-F0EB-7581-91FB-52F41A533741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B2384E00-80DC-E1C9-D6F3-8C1D9890E056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17D92D9F-F9CC-0929-6560-74F0DDB3265D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9B01E023-48E8-AECA-AF05-C546BEC4C2C0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F7087363-B46A-7FF5-3A1C-D30939F71074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B845EF87-ED1F-4CEF-0A29-885DA9C6933B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AD2B152A-EDD8-32C5-E3A2-9AC8185ECB17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153D3CE-34F5-A859-7222-A6731013A6DE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3A02A997-0CDE-E479-4D18-25E92D418085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DB1EDD2-A393-5D92-0903-675F0B51475A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8BE0352-400D-A917-7837-4549AF8C987C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A855D9D1-4221-22F9-7336-0CA15A134077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0B62373B-C37A-99A2-0367-F72045381AD4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E70588A3-0D0A-94BE-0283-A1CEBE83FF19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3B46D3CA-4067-F50F-B97F-AA9398513EC3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927EAC85-D726-8A78-D8DE-3932F5A4427C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9E2160EE-C205-2A12-4815-09176E0CB042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0AF66B8B-7C8D-A442-B9BD-D4CF9AED0220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A2A45028-72BB-4606-EBA5-B4D0134E3210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44435DE0-7D54-4DFD-DC48-77D00DF7C9AC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96CF9B84-746F-9435-6826-C3FDC187DC10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0DDD1D1D-5386-C9F3-53F7-6157CC12B6B0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5A9086C7-789F-0D47-B7DD-9265EACEB206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A6EE7190-C994-84EE-A4AA-51F60CC188B9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69073E89-45BD-B3F9-C222-8A09A9A73199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06CDF998-55C7-0872-8310-BE62E83DC749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AB768F5-C547-972B-FA41-F927A434E8FA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7" name="圆柱体 16">
              <a:extLst>
                <a:ext uri="{FF2B5EF4-FFF2-40B4-BE49-F238E27FC236}">
                  <a16:creationId xmlns:a16="http://schemas.microsoft.com/office/drawing/2014/main" id="{F91A4D62-51D4-192F-9AA4-1CD3ED508CA5}"/>
                </a:ext>
              </a:extLst>
            </p:cNvPr>
            <p:cNvSpPr/>
            <p:nvPr/>
          </p:nvSpPr>
          <p:spPr>
            <a:xfrm>
              <a:off x="7849455" y="3832874"/>
              <a:ext cx="266815" cy="209911"/>
            </a:xfrm>
            <a:prstGeom prst="can">
              <a:avLst>
                <a:gd name="adj" fmla="val 27823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柱体 18">
              <a:extLst>
                <a:ext uri="{FF2B5EF4-FFF2-40B4-BE49-F238E27FC236}">
                  <a16:creationId xmlns:a16="http://schemas.microsoft.com/office/drawing/2014/main" id="{04879A11-F2F1-D2F2-C618-AC00005009C0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3" name="矩形 142">
            <a:extLst>
              <a:ext uri="{FF2B5EF4-FFF2-40B4-BE49-F238E27FC236}">
                <a16:creationId xmlns:a16="http://schemas.microsoft.com/office/drawing/2014/main" id="{F8DF7622-791D-9E24-1083-D6D43BEA5FB3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1AE1D2B-43B0-A942-9297-DC7CBB1A747B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E9C3774-A535-640E-8311-6DA96241E086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839A1A1-8EF1-9DD3-D7AD-111454F9B38E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20721B0-A8E0-EFAD-91FA-6DBAAF877A4B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6672D82-D7F2-C88B-78A6-19C116557EFF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E5E4D31-C3EE-20A3-5035-25BA98A61645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53734CD-E41C-3547-2C28-0E741E27C376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3879265-0403-1387-040F-A5E754FF6AD1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D1F475A6-3473-2057-22B7-245443920335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D362417C-F7CD-9DFC-1AF3-CA6675B99A4A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419D33B-8D88-4FAB-2472-B31EE4CFF139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FD7596-1709-DCE5-43A6-C453EBCC4C82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C12947D-9820-FB40-6B94-002CBF037CBF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CE24A13-2AE4-7157-DEC0-74D3762FD6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28</a:t>
            </a:fld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5AF5370-2D99-7C29-99EC-3E3E0FED6DFB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297672F-F1FB-F95B-3ADB-A9DA3E70B055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585CED8-BDC6-2B07-601B-F38F0C2B94FA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40DCAA3-7D7C-935B-C8C6-7B83894BCE75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5264460E-2CCA-CE45-F338-C17E8F75B1AC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9DDFD83-7523-1160-67B3-C7A7A5F42836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0F0578C3-BD19-3ABB-EE7C-E71C45F9DC42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B4AC1CFB-7EA2-2C30-29AE-5C9C9DEF10F4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D82EB609-077F-AE11-A6F3-165EC161CEC5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85CA53AA-C066-07B7-D868-CD98B2A99FD0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9052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080A7-5C9F-9BA2-B51B-2C041B5D2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20F92AF6-093F-CB6A-3FCF-2B30FC43C91D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5B439881-DCFA-7CB7-D1D8-ACBB2EA2273E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7FC6D5C1-CDF2-449A-2C77-3F28790C1DEB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88415C01-6467-8276-59F3-9A5F25B22D2F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68FA31EC-B6E9-8973-C6F4-38B613DE610F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BDB9087-04DB-803B-6B22-D2173CFCA18F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D9894C2-38B3-6025-F241-FC8A7A44274A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D53C163-A008-8C62-3491-B7A6D43F3652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A9EF418A-E997-4663-68B8-DA84DBEED1FE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4333C121-4FE8-C64F-F5EB-6DD68C1D9375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A87B7D1C-9DBF-054F-9A15-574ED8990B85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C7D214E7-7C43-6F4E-D658-21D7FB773BAE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75CBEDA7-129B-AB94-B7C5-D90D88BB84F4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16670744-E07A-36F2-71F5-FB3C575C880B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6B88DF0F-539A-C3D7-C5E0-87D5C745E9D7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4BE428FD-92F9-B1BD-624B-793E971084B2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23B35215-A460-F01F-BF3D-DEE58A6E0A6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E007720A-F7FB-D801-FA3B-4941D4C3AB6F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71A30EC9-CAFE-F4A4-56A8-FE5CCB7E5DA1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192A3240-7CF2-FDB8-AC22-CB6E4DEA4B31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F569CF78-9BFB-9F8F-DCC5-EAF7BB5D6460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C716BCAE-3A1A-ED90-A230-D5837B4C9AEA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4A34FDA-C370-26F2-DD2A-514CB9B574E1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AEFB7263-B784-FCC3-8542-A9C34E4CD909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8E12B1D0-4B32-8EF2-0802-EFD5BA83FE2D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028E5427-DE26-DD92-45A6-20A88AB33405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281925A3-0E2D-AC36-96FF-B4DFE938E718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29C129D4-BEE5-392A-5839-6E6A654D0FA2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045C76A5-65AE-2FA8-9EA5-5E8A848C0B18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56060F31-1A3C-E738-F5F3-6E797FE14219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8FD3426E-275F-AF3C-2AF7-56E3DDD15F8E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BF1641E7-108B-2407-7C20-B5D658E23F70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50944CCC-39D8-37A9-01DA-EA6DCC4C21C6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4BC109A4-768C-E9AD-C859-341D3B110AEA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655BE2B0-1A35-6B65-633D-A64C884C07C4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9EEC8163-2F6F-1E90-5791-05EE65BECFCD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F31A8548-9217-093B-8319-D0A7A4409935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2879B452-2AF2-DDE3-007D-F71479B0050F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27520C93-6762-8BB8-649E-82114730BF96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B2121C5-88F7-558E-8D66-3107129215CF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7" name="圆柱体 16">
              <a:extLst>
                <a:ext uri="{FF2B5EF4-FFF2-40B4-BE49-F238E27FC236}">
                  <a16:creationId xmlns:a16="http://schemas.microsoft.com/office/drawing/2014/main" id="{D9C720CF-DE85-62B6-A6C9-AAD27DA54518}"/>
                </a:ext>
              </a:extLst>
            </p:cNvPr>
            <p:cNvSpPr/>
            <p:nvPr/>
          </p:nvSpPr>
          <p:spPr>
            <a:xfrm>
              <a:off x="7849455" y="3853538"/>
              <a:ext cx="266815" cy="189247"/>
            </a:xfrm>
            <a:prstGeom prst="can">
              <a:avLst>
                <a:gd name="adj" fmla="val 26234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柱体 18">
              <a:extLst>
                <a:ext uri="{FF2B5EF4-FFF2-40B4-BE49-F238E27FC236}">
                  <a16:creationId xmlns:a16="http://schemas.microsoft.com/office/drawing/2014/main" id="{4183A73B-98C7-2CDF-D91E-17857BED6DCA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3" name="矩形 142">
            <a:extLst>
              <a:ext uri="{FF2B5EF4-FFF2-40B4-BE49-F238E27FC236}">
                <a16:creationId xmlns:a16="http://schemas.microsoft.com/office/drawing/2014/main" id="{B249459B-8BCC-F7D7-659C-F02BCA96DE8E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953C3FE-EB85-ACDD-AB87-29D3FF897D11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D8BFF80-A595-647D-863F-FD57F454424A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78331E0-EB5C-C848-71FD-9EFDDF1D3E2C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B0D4A2E-5A13-6490-4945-913AE98C04E4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56C460A-25D5-B2B2-7A48-4A60D5BAA1D7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23DDB99-526E-331B-FAD4-A02D97E6F800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A8DCC5A6-D9C3-F15E-FEBB-39BA9464960F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A8503FA-756B-1D5E-9BEE-2262BB3A0AED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E91F952-7B85-A387-D5C4-829F16083803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7691AAA-6F7A-9BA3-DAD6-C87978B391DA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2222B201-062F-4C9A-53DB-9C39707CAC2D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4481BAB-250C-7D3D-42F8-FEAACCB6C3CF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C9117E8-7AAD-8E34-34CE-1AA80D45323C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222FBD0-36D7-FE59-C8ED-302B5166AC3F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1BA461-ED8A-1A02-8B09-C794B499D7B1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C25F038-88C2-5CF4-FCDF-47F6A695BE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29</a:t>
            </a:fld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93B199E-8F2E-828A-DA60-62C338EC7989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743D1F4-58F7-CA99-C643-2A7036FD29D5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FFB26D6-AA28-D87D-8EB4-B81F281ED30B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0BB990B-9E03-BB43-60F6-3B47EC5567E5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0F276FB-A95F-026E-619B-A326DA978617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DE54FD2-AE79-E228-2012-2C480ABF6062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13598E1-2B1F-887C-D3CD-0A67679B4BDD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641CFB7-D515-B8C7-5713-5311A41176AF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8143D4F9-5C81-BC59-7E0B-5392477BEBAC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56A8F3F-521A-6CAF-4E9C-CAA34E3D3B8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456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91F899B-6128-4868-B653-122165D2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16" y="240118"/>
            <a:ext cx="12879705" cy="46482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400" dirty="0"/>
              <a:t>A Common Blueprint for Large-Scale AI Fabrics</a:t>
            </a:r>
            <a:r>
              <a:rPr lang="zh-CN" altLang="en-US" sz="2400" dirty="0"/>
              <a:t> </a:t>
            </a:r>
            <a:r>
              <a:rPr lang="en-US" altLang="zh-CN" sz="2400" dirty="0"/>
              <a:t>:</a:t>
            </a:r>
            <a:br>
              <a:rPr lang="en-US" sz="2400" dirty="0"/>
            </a:br>
            <a:r>
              <a:rPr lang="en-US" altLang="zh-CN" sz="2400" dirty="0"/>
              <a:t>Multi-Tier, Multi-Plane, and Rail-Aware Connectivity</a:t>
            </a:r>
            <a:endParaRPr lang="en-US" sz="2400" dirty="0"/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89F332F5-3915-4ECD-A781-7D2CFA23B5BA}"/>
              </a:ext>
            </a:extLst>
          </p:cNvPr>
          <p:cNvSpPr>
            <a:spLocks noGrp="1"/>
          </p:cNvSpPr>
          <p:nvPr/>
        </p:nvSpPr>
        <p:spPr>
          <a:xfrm>
            <a:off x="5919804" y="416044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endParaRPr/>
          </a:p>
        </p:txBody>
      </p:sp>
      <p:sp>
        <p:nvSpPr>
          <p:cNvPr id="14" name="文本框 4">
            <a:extLst>
              <a:ext uri="{FF2B5EF4-FFF2-40B4-BE49-F238E27FC236}">
                <a16:creationId xmlns:a16="http://schemas.microsoft.com/office/drawing/2014/main" id="{7CC4F09F-9361-46C2-ABE6-330B9CDB8AE4}"/>
              </a:ext>
            </a:extLst>
          </p:cNvPr>
          <p:cNvSpPr>
            <a:spLocks noGrp="1"/>
          </p:cNvSpPr>
          <p:nvPr/>
        </p:nvSpPr>
        <p:spPr>
          <a:xfrm>
            <a:off x="589416" y="5568287"/>
            <a:ext cx="36010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latin typeface="微软雅黑"/>
                <a:ea typeface="微软雅黑"/>
                <a:cs typeface="微软雅黑"/>
              </a:rPr>
              <a:t>Meta, a three-level non-blocking topology</a:t>
            </a:r>
          </a:p>
        </p:txBody>
      </p:sp>
      <p:sp>
        <p:nvSpPr>
          <p:cNvPr id="19" name="文本框 7">
            <a:extLst>
              <a:ext uri="{FF2B5EF4-FFF2-40B4-BE49-F238E27FC236}">
                <a16:creationId xmlns:a16="http://schemas.microsoft.com/office/drawing/2014/main" id="{815DBB7E-C80C-4F32-95F8-C17DBDE51A41}"/>
              </a:ext>
            </a:extLst>
          </p:cNvPr>
          <p:cNvSpPr>
            <a:spLocks noGrp="1"/>
          </p:cNvSpPr>
          <p:nvPr/>
        </p:nvSpPr>
        <p:spPr>
          <a:xfrm>
            <a:off x="4086731" y="5574697"/>
            <a:ext cx="43529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latin typeface="微软雅黑"/>
                <a:ea typeface="微软雅黑"/>
                <a:cs typeface="微软雅黑"/>
              </a:rPr>
              <a:t>Alibaba, dual-plane multi-rail topology</a:t>
            </a:r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E3E6A108-AB02-4072-9ACD-BB34FAB17C35}"/>
              </a:ext>
            </a:extLst>
          </p:cNvPr>
          <p:cNvSpPr>
            <a:spLocks noGrp="1"/>
          </p:cNvSpPr>
          <p:nvPr/>
        </p:nvSpPr>
        <p:spPr>
          <a:xfrm>
            <a:off x="8613206" y="5632134"/>
            <a:ext cx="40797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dirty="0">
                <a:latin typeface="微软雅黑"/>
                <a:ea typeface="微软雅黑"/>
                <a:cs typeface="微软雅黑"/>
              </a:rPr>
              <a:t>OpenAI, multi-plane topology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D18181-9E79-4DB2-80BE-50396D94A684}"/>
              </a:ext>
            </a:extLst>
          </p:cNvPr>
          <p:cNvSpPr>
            <a:spLocks noGrp="1"/>
          </p:cNvSpPr>
          <p:nvPr/>
        </p:nvSpPr>
        <p:spPr>
          <a:xfrm>
            <a:off x="622782" y="6323946"/>
            <a:ext cx="6199133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[1] RDMA over Ethernet for Distributed AI Training at Meta Scale, SIGCOMM 2024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[2] Alibaba HPN: A Data Center Network for Large Language Model Training, SIGCOMM 2024</a:t>
            </a:r>
          </a:p>
          <a:p>
            <a:pPr>
              <a:buNone/>
            </a:pP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[3] </a:t>
            </a: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  <a:hlinkClick r:id="rId3"/>
              </a:rPr>
              <a:t>https://openai.com/index/mrc-supercomputer-networking</a:t>
            </a: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, 2026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sz="1050" dirty="0">
              <a:solidFill>
                <a:schemeClr val="accent3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3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94" y="3720702"/>
            <a:ext cx="3528392" cy="1802382"/>
          </a:xfrm>
          <a:prstGeom prst="rect">
            <a:avLst/>
          </a:prstGeom>
        </p:spPr>
      </p:pic>
      <p:pic>
        <p:nvPicPr>
          <p:cNvPr id="35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6970" y="3748030"/>
            <a:ext cx="4032448" cy="1809043"/>
          </a:xfrm>
          <a:prstGeom prst="rect">
            <a:avLst/>
          </a:prstGeom>
        </p:spPr>
      </p:pic>
      <p:pic>
        <p:nvPicPr>
          <p:cNvPr id="36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2478" y="3906832"/>
            <a:ext cx="3262432" cy="16810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2AEFBB4-1DFF-FF6F-EB94-243AEB5DF9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393" y="1697014"/>
            <a:ext cx="7862136" cy="186370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267C76D-C9D3-D748-9547-6D2EFA08F153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7927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C1872-6BF1-9FD9-629E-431D18784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B32ACE1E-2E37-3B80-7C3F-91EEC01BF0B3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A17F7DF9-4634-CA56-C203-72429A9A8A69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CA8A6FA4-078F-17DB-60F9-1238AAD05091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42C4F513-DAD6-22F2-F8A8-AA3EBB84F2E6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B2A0F5C-CADC-9B7D-ACBD-987A16DF4E80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DD94F0D-5AFA-5B6D-D077-EF0EFF026077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E3B6C05-5EFF-6C09-B8C3-59234C4E72AD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879BBCA-3A26-7101-9481-BD957F607969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EE394CA9-CAF0-2965-DE04-8EA99BC08AB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014F6B7-27C9-161A-D546-B0F18AB33583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D7350CF2-F283-3D1E-A9CB-B67911BDCFAE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F44B2BEB-B3D6-345F-41C1-2E0F5FC6B71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DF72FC6A-BA7F-6089-4EB8-E864B2BD3517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EF134C7A-FDF5-DBFB-D820-96810DED14DD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7145CDEA-ECC8-978D-0098-39787CD3937C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D1EACD1C-6148-9307-BE48-32B31D3572DC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558BCF57-7109-D348-6AE3-79459F7BA2F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C7274F11-2399-9006-2916-6B320C5E21F8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CFE97E8C-4531-115E-0954-2FAF0F727488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E2D8AB66-7E0A-024E-16D6-4300CACD82C7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ED89A4B4-86C1-CBC3-2ACF-1CD9940E9D21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9ABBBAD-F0C3-09FA-332A-0A565CBBA86B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B2ECB3F8-F9CC-15E4-2CB1-D4086A3B8D76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7CBAF517-1B13-F8CF-323F-857327BBD654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6ABE4362-F13B-8493-BEA4-C30DA5659934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CDD8FC4C-8F3D-3B9C-C318-83712BDB107D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4C8FF2D5-B373-879D-B3EE-DA4FCDF03877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A5B64BD9-BE77-D02A-62BD-73C22A16FA67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F5965C26-0475-FAA4-2FF0-5D52271AA416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4C63C303-E028-9D13-0104-DBC01C6AE8A4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8EAA0C06-6219-7052-A5DE-65FE5CEC74C1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E3A9D73A-5088-93FE-89FC-A33E67DB047A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6D088F04-1AFA-7E14-50D0-FEB74E73C782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4CC3D54A-F579-9BE6-D0E3-D7D4A160175B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C34A0E48-49BE-DAAB-25D4-97D357F92734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87913191-665D-DA08-9105-BDCB76E11277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A287D1A1-F86D-7F1F-CF41-0FA62F001ACA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5CA52371-B0A1-C088-7E3F-E4BC3A1D6457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891D50FC-BA8C-ED17-1A27-14E814B5ED61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41C7BEED-251C-5999-0BFE-45C6841818D0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F5F67C1-E70D-0517-40FD-880A2C874095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EA74DC4-390F-CEE5-A582-D24EB231A33D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87ABB43-AA3A-74CE-DF06-2D3580CCFE0F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83D5612-A451-C7A9-DCBC-6CF7C8C9A96C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83424B6-F82E-C8AC-3242-7AA00D298A78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CFDF64D-C16F-226D-9045-13D335A45C38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6C26D7D-DDE7-048F-983B-9802B7B741ED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80C1480C-2978-348E-4419-7B493A0F2E45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0827E28-7AA3-0B88-D6CF-437C1056D458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274F6B2-7A4A-7EBA-7D26-C67980B2F40F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C5A120E-4735-E754-0845-122DBF668022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D8C511B-84D5-0CD6-020E-02D299A0D68A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05F52571-FBAA-344E-C598-60700624C021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9CC32DB-1AD7-B922-67D1-3C74A8C08B88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F1D8A9AB-2599-A978-C8A2-ED0771C3FFE8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52" name="圆柱体 51">
              <a:extLst>
                <a:ext uri="{FF2B5EF4-FFF2-40B4-BE49-F238E27FC236}">
                  <a16:creationId xmlns:a16="http://schemas.microsoft.com/office/drawing/2014/main" id="{800BC9FE-FE6A-BC4D-FA18-AA068E42C107}"/>
                </a:ext>
              </a:extLst>
            </p:cNvPr>
            <p:cNvSpPr/>
            <p:nvPr/>
          </p:nvSpPr>
          <p:spPr>
            <a:xfrm>
              <a:off x="7849455" y="3863183"/>
              <a:ext cx="266815" cy="179602"/>
            </a:xfrm>
            <a:prstGeom prst="can">
              <a:avLst>
                <a:gd name="adj" fmla="val 26234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圆柱体 52">
              <a:extLst>
                <a:ext uri="{FF2B5EF4-FFF2-40B4-BE49-F238E27FC236}">
                  <a16:creationId xmlns:a16="http://schemas.microsoft.com/office/drawing/2014/main" id="{AC3D6CC1-A250-BFB1-0A92-CE25F8FB74E4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A28B060C-D3D8-036D-304F-E2CAEEFE305B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59471D6-8F80-ED2A-6B4C-99CFE89EE670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20BDF17-8A09-F998-D51C-4CE91B9BA3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30</a:t>
            </a:fld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E77F75A-E425-248A-FB5F-6C0F92AC5C3E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1D8844-EE84-1CE6-19C8-5B0EAD8FABE0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C376F1A-A318-F3F5-42B3-5273DBA9BF21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D1B1911-3864-310D-0117-54A0A719668B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C81C97B-A190-B087-820B-4D23113AE0D0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7329308-B5BD-4A3E-7019-CDE202024020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1749F50-4AB8-0F24-314E-F21FC8A9EB84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1A703B1-405C-3DA1-BD46-C6DEBC0D6139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2E53B50-416C-7327-ABAB-B58CAFBA11C0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72B40C7C-96CE-DD7E-FF72-A4ED165F014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0488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F3984-3298-974C-09D7-E476A7DF0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4F097B5D-28E0-BBCB-64AB-666152AAC469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0A4E6CE7-2C10-1A2E-15DB-632090A8DFBF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00D6DBBE-FD88-066B-9410-4F37BB4EBDDF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6060BAD9-32CB-D059-7948-8BA853C5DD0A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8FB0D38E-B5CF-E43A-59F6-46BF116A4DD0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FF57169-35E1-7E1D-AD2E-594B05802019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05EF7C0-F95B-2673-7ECC-FD096D1567D7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72FCF64-5852-8DF7-C785-B043E841863D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51CF05F3-D8ED-B736-58DC-A0221A0D9023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8D05082-56AE-AAD0-02B9-58B3D3AE4557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75AF2707-713C-4A72-3EF5-64DE23FF7BC5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FB7CED3F-6915-676F-91BD-6433516D72E0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AC49F800-3F7F-8CA0-6050-029E2201706E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83DD0D4A-EF76-FC3F-1978-266E5724A3AF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BC7F9E3F-48B2-5F85-2737-B587551F1437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A80B01C9-6733-8B8F-2801-079CF075501A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C2F69006-C230-2F5D-7C24-6BE80AD5302D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3A48D68D-E9B5-1F89-A4DE-95A77B066285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239F651C-6395-2513-FED2-AA00B27609F7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A2A9453F-5E95-9C71-A479-63977C300855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027868E4-EA77-CD08-70B7-5D3B9E2AE01C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E85D856F-C7B8-EA13-0729-E2F1A212F836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FAE0ADCC-C674-B8A8-C413-3D28CD618F3D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BEB5C257-A660-69C3-42A7-13F3AAA6B747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9AAB8148-469D-883C-E9E5-C715976ECAED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1AF6798C-92AB-7756-CC28-907B3C779A95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1B350D75-B3FD-A1FF-3AF3-2CB2F2888451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77E0EBC9-2E22-5410-BEE0-87825A120099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619CBECB-E834-43D7-448B-98DCA0924920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FA4151D6-54A5-D7D2-780C-0C91F22EB459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FA7A8D03-DFF0-C0A4-7024-09CFE739360C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AE894DBF-B29E-1AED-11C5-77996356A86E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8185E570-A977-7755-5B61-308EA80C44DE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8229B55A-D948-FA76-E454-C9FB14E92CD3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4EC25392-9991-58D2-9604-C70F5D2A8737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6D545EFB-5DBF-637D-C3BA-584C21EA9DBC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D11A89D1-7266-4B13-2A2D-A8B300BA92F0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FA598C50-1958-5C4F-8005-39061FCBAEFF}"/>
              </a:ext>
            </a:extLst>
          </p:cNvPr>
          <p:cNvGrpSpPr/>
          <p:nvPr/>
        </p:nvGrpSpPr>
        <p:grpSpPr>
          <a:xfrm>
            <a:off x="8032472" y="3582469"/>
            <a:ext cx="777866" cy="499542"/>
            <a:chOff x="8032472" y="3582469"/>
            <a:chExt cx="777866" cy="499542"/>
          </a:xfrm>
          <a:solidFill>
            <a:schemeClr val="bg1"/>
          </a:solidFill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CDC1253F-92F8-C0CF-8722-60C500D189E9}"/>
                </a:ext>
              </a:extLst>
            </p:cNvPr>
            <p:cNvSpPr/>
            <p:nvPr/>
          </p:nvSpPr>
          <p:spPr>
            <a:xfrm>
              <a:off x="8614280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2EAEC42E-D1C9-D212-2419-B0CCBF31D6E4}"/>
                </a:ext>
              </a:extLst>
            </p:cNvPr>
            <p:cNvSpPr/>
            <p:nvPr/>
          </p:nvSpPr>
          <p:spPr>
            <a:xfrm>
              <a:off x="8420344" y="383284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DE507212-DC79-8E15-0B92-6DF94E9A5BA1}"/>
                </a:ext>
              </a:extLst>
            </p:cNvPr>
            <p:cNvSpPr/>
            <p:nvPr/>
          </p:nvSpPr>
          <p:spPr>
            <a:xfrm>
              <a:off x="8226408" y="383284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88778D2-5A30-42FA-E27F-E73E572420EB}"/>
                </a:ext>
              </a:extLst>
            </p:cNvPr>
            <p:cNvSpPr/>
            <p:nvPr/>
          </p:nvSpPr>
          <p:spPr>
            <a:xfrm>
              <a:off x="8226408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3255BE00-CCBC-976B-3864-4D1BB59BEAB4}"/>
                </a:ext>
              </a:extLst>
            </p:cNvPr>
            <p:cNvSpPr/>
            <p:nvPr/>
          </p:nvSpPr>
          <p:spPr>
            <a:xfrm>
              <a:off x="8032472" y="383284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E66739D-F971-670D-3E2B-9CE14A1687A9}"/>
                </a:ext>
              </a:extLst>
            </p:cNvPr>
            <p:cNvSpPr/>
            <p:nvPr/>
          </p:nvSpPr>
          <p:spPr>
            <a:xfrm>
              <a:off x="8032472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68F7F8F1-942B-1CBD-D165-2A665325F19B}"/>
                </a:ext>
              </a:extLst>
            </p:cNvPr>
            <p:cNvSpPr/>
            <p:nvPr/>
          </p:nvSpPr>
          <p:spPr>
            <a:xfrm>
              <a:off x="8420344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57102576-DC24-6693-CE3C-1128A1453EA7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853A2F5-1DB8-0788-9849-A6CCCECBDE90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257025F-9932-2ADD-B436-DCF3DFF0BD6A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EA2DA37-E7BB-DAB5-06CE-FC40654DFF2B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A161843-3746-AA51-80C0-461F246B2E30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19FA64B-2CB3-2DCF-65B5-0DA8947566CF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EF277B-9374-8361-1B05-2AADF4912BA6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DFDD4AC-A76F-02B5-9221-9BF7CFEE2311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446EBD8-00D4-1D86-15CA-595DB99BFA62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E9332B1-6C23-4288-4A33-64491DC5C4ED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CCF9CFEE-CF4A-2BAF-0C26-90621CE34276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68DB03B0-81E8-0C8C-5D1A-F1855593F1BE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41" name="圆柱体 40">
              <a:extLst>
                <a:ext uri="{FF2B5EF4-FFF2-40B4-BE49-F238E27FC236}">
                  <a16:creationId xmlns:a16="http://schemas.microsoft.com/office/drawing/2014/main" id="{C1F0003D-2A1D-938E-E5EE-F171287B8FD9}"/>
                </a:ext>
              </a:extLst>
            </p:cNvPr>
            <p:cNvSpPr/>
            <p:nvPr/>
          </p:nvSpPr>
          <p:spPr>
            <a:xfrm>
              <a:off x="7849455" y="3877935"/>
              <a:ext cx="266815" cy="164850"/>
            </a:xfrm>
            <a:prstGeom prst="can">
              <a:avLst>
                <a:gd name="adj" fmla="val 26234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圆柱体 41">
              <a:extLst>
                <a:ext uri="{FF2B5EF4-FFF2-40B4-BE49-F238E27FC236}">
                  <a16:creationId xmlns:a16="http://schemas.microsoft.com/office/drawing/2014/main" id="{77FCED63-3C4E-EAA9-65E0-B652EF9BCA3C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92225BB9-C48B-CD1D-93CF-91BE700DDDF7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8A2ED96-167A-9EEB-7DFA-45B5F8953C36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FF1F050-6A3C-51CB-266D-3979ECC64E8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31</a:t>
            </a:fld>
            <a:endParaRPr kumimoji="1"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BFDD355-EE53-0B26-6589-C830658323E4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9673EA8-9314-3AE8-258A-E1D44C10ECD6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E6DA14F-4A1E-86C1-CA2C-1461A00BE305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1147742-F9FE-F218-82AE-992FD421D84C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A6E51A47-76A7-FCAD-EF1B-1B699D468E37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1ADE8A0-6095-7E08-2E32-2DBBC1DE8D84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31D662E-2CDD-6FDB-1B5E-C73CB3BD2477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257A84C4-B24D-AC98-7174-38AD5AD80AF0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9459BEC9-7756-A827-DCC2-09186167A9D4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A13A152-8D5B-F277-C5C3-9F55D9398559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92673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3931B-E415-C04F-47D9-721B20397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2AD91573-540F-984A-18DF-594C8143230D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594E4CAC-3E74-9FD8-2A49-4BC81BA92150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52EE0E26-62D0-DD3D-4DFC-292572325C7A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ACDBFF78-BCD7-6FFB-E501-95A823C40D8C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C26B145-5AA3-1394-8B7A-D879ED4DBCFE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F0188CA-EA0E-8AB6-FB50-F396D09FC0F4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3E603A0-1E9C-F796-3958-028E6901F870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FFDB18D-C38F-5759-48D9-7D60C62CF427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3AA95906-C938-7417-0E0E-3B5158CE469C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C461904B-3C0D-EE72-C456-03E5EAA271F6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ED8A7463-4E74-3088-ED11-44B02B46CCF1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93D161CD-A267-3D97-3E1C-5B8DCBE9A044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F0ACC596-B9BA-CD58-BA9E-0036887CFAEA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6D1CFEED-90EA-D542-457B-E1FEDB6DE61A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0BA4D97-CB7E-65F7-2005-B2FEC8CB7D61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250DE904-73EA-4C79-E513-A8EF5D28715D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90FA6A0A-0E0D-47DA-3E26-B627060BBCC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FAFFE31C-95B9-19F7-699F-0DDCFE139745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3E7C5140-CD7D-CDE7-7457-7457D7794E5A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646A01AA-6C9E-1B5B-10A2-F8B1E4ADB399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225AFEF8-7C35-4EF2-98CF-37B0F7FEF335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B5A6097D-CB22-C7AA-5878-2018E2E8E6A5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148EECC-4DDD-3F82-177D-56A1553F1B11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446EE7AA-4413-F21C-63F4-762A66A5E110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5714632D-B5D9-63CF-1B92-1F618E4F7D78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22F48D97-116E-2D6B-6929-A9C4F63B70A6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A497B70B-2958-F385-F6BC-659E57AC36B2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5023DC94-29C0-F904-6061-1EF8F9CA7DA7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18B47D9B-9BE4-9031-6A60-623FCA28DFFA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631E683B-CF9E-9F60-2F30-9D1069A31849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427D6E6D-3CFC-9E6E-0226-1AE73FB86DF9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8BE90252-5D30-0AF5-0EBF-03458BC2C046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9B668DCC-4A16-AAA7-2B85-8259839BA3A2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B0605457-4AB0-9E3D-61DF-6C11AF47128D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3DAE64AD-641E-2E92-A3E4-250AFA4FEB02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AD44AAC2-045F-7F49-93E4-B4E47A9589B3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F0C2A74-8450-CDA0-0D6F-115F8FA8FD9E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3AE9752-C461-AACC-302E-D78356F9CCE0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6133785-1D40-FBDE-B2F9-6EB88CC273B9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7935279-453D-85E5-B58D-0335AD5AB8FE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82A0F71-4CB4-D8C3-01DB-0ECC28FD9CEF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7C79396C-2C97-8842-E930-D9777736F837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9B9AEAC-3164-B3CE-D1D0-0BC1BEF925D4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8854B146-266F-BB70-4D77-302133737DEF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3E6425B-BCFF-B6F8-6AF1-86176FDC8B0A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5021E731-27AC-168E-7373-0C9550F6EF8B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FDA8E13-A630-4C82-ED1C-E1449EFF6DFB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E173B79-D9CD-7662-4BF5-E4353E271EE8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D1BE56A1-87AA-2365-FC81-75980A176073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0821288B-5A06-1876-E981-53BED416170A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37B74E38-1BAD-957C-7069-C4CCB1E7F714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F73BC8B-0680-E886-6979-7D0202E19439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290AE27-CA13-382B-BD05-32C0CDC9CDD7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42ACDA5-A3B3-70C2-849D-E8A01708958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69724FC-F289-F548-066C-698F0508C0D0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EF399AB-21AA-8638-8150-BA2FE6FE59FA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9206354A-3446-813B-36DC-2DD840DBDBF1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129" name="圆柱体 128">
              <a:extLst>
                <a:ext uri="{FF2B5EF4-FFF2-40B4-BE49-F238E27FC236}">
                  <a16:creationId xmlns:a16="http://schemas.microsoft.com/office/drawing/2014/main" id="{D28C10F6-B30D-10D4-F6DF-66610B79C03A}"/>
                </a:ext>
              </a:extLst>
            </p:cNvPr>
            <p:cNvSpPr/>
            <p:nvPr/>
          </p:nvSpPr>
          <p:spPr>
            <a:xfrm>
              <a:off x="7849455" y="3883262"/>
              <a:ext cx="266815" cy="159523"/>
            </a:xfrm>
            <a:prstGeom prst="can">
              <a:avLst>
                <a:gd name="adj" fmla="val 26234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圆柱体 129">
              <a:extLst>
                <a:ext uri="{FF2B5EF4-FFF2-40B4-BE49-F238E27FC236}">
                  <a16:creationId xmlns:a16="http://schemas.microsoft.com/office/drawing/2014/main" id="{8673BBEB-5C29-D15F-2996-84CF11700C35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310FEBD1-8C4D-D124-3454-0535AF4BF6D9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02849B6-16FD-5276-5430-A51CEA428873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0EF7123-15FF-DB64-0179-70BFD7AB67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32</a:t>
            </a:fld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07D1E94-2049-5AFF-1358-C7B1EFA7A079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CE5768F-4CF8-9A71-18CA-7FD5554C57B2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65D934F3-D8EF-DB3B-E514-3228E1E70BC2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F11A87F4-CBFA-B69D-6ECC-32B9C7063745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EFA69CF3-A2BD-054D-7C12-3760D3E566BC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0DC0E02D-F5FD-8277-7D9B-29F45D1FBF97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36250E45-E444-1FBD-05FD-9A093D8C3933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DB79658E-BEFE-F307-6D55-04F4F9C5C08B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398F293A-2264-9554-A108-4D156E9B7CE3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34B519C0-718F-38E6-9806-4139DF4EB559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68183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9E3F-0411-C2CA-7DBA-8759E6257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D87B50F5-0584-0A69-61AD-C973DA579B3C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39150D67-9BB0-C119-F7DC-49AC9A52D0AB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7263D937-AE1A-BB91-831E-303783A220FA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4ED48AF5-9B80-CE3F-17EA-6369CB6D93EA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23B8ADC-E85D-94C1-8F1B-F48B6CEBC236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762BF55-5730-B00A-B87A-FA4C4A4ED1A1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151C850-93B5-7111-DA8A-45653D909C92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41F6609-026D-78E5-6E03-09813CED16EB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8D9BD657-25CA-A066-3B61-92A923C6C952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CC356BD5-C5B7-A311-2296-178AA9F447D8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E8479984-4950-7FC3-DFCD-D48055C350BC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5692502C-A8C9-19BD-5B9B-97F8088AD66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A13794AA-BE0D-FA9E-F3D5-D4E4BA8A8654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1B73B6FE-8F27-AEEB-154C-3D8015284CC8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60331381-A89B-F005-93CA-D250568609DB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1CA5C238-384E-0EAD-D6CC-54F8E8043009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EBA03779-B523-083C-FC46-FD604E1C70C3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7768C644-7404-4F6A-81CA-6997DCCAD8DC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5D98696A-3725-CDAB-1D2A-40291FA6AB04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6EA882AC-7444-DE4D-4CB1-AF1C077E12D1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BEF70276-01C9-19C9-43D8-9D82EBA12257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74C8A22F-9082-EB90-812C-31B64DA4BAC8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EA5A5896-7493-4006-2E9B-07D78469ECB1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24E6577A-3268-7A3C-65D4-76BB95218CDB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D3B830BA-0C4F-ACA8-D033-AF6256D1B7AE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0EE857FA-A707-235C-4788-7EED7DE369C9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007E62B3-1E61-DEED-1ED9-52FF70DCFE0B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B08EE326-6768-6009-2825-C1C627CE677B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3D437330-733E-1220-C329-EB8C09E7AF9E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1BCC7591-C4A3-F4FF-5403-D68B9BE7D8DB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51A07111-C839-7632-7971-18EC1B212EDB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2D1CD5F1-58B2-104C-D0ED-23A211F9D3FD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E3DC33C5-08BB-96EF-164D-E0706B0CC836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B75B1715-1313-1A47-5CC0-0DD9F897C5FD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FE5D7BE9-C285-0223-EF5A-8C9ABF2C3C4A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870445F4-48AA-8CB5-6FE7-5ACE54D0C70F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B0100398-DF11-810B-2973-A22AA01D6397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B39A7AC1-EB78-626B-A704-54C6535C3F0E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DB1AB80-2E4F-646E-D211-35A5A096309C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2B5A73-7045-A1A2-4EEF-FFBECF89EBE3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896F999-5C04-7175-F4C1-B9352575A51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4E295E9-1266-358B-CF69-096CAC3245B5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0FE30D7-78A7-4028-8320-6793190EE2C3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04FBB48-4546-D642-BA39-5A57431A5C2B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0F7BA9F0-DA46-7031-68D9-8F0483FE5457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4CDDA5B8-972A-86DD-48F2-58D206C294D4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9B3402AC-BC65-CF0C-1B1D-6EE2B5AB7519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C97809BB-AE18-CF70-41DD-AB9073330CC7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15981E9-04AF-30A1-8E27-0D0807975491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A6D2953-AECC-5112-0AA9-15FFF106054B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798CF301-CBA5-5ED7-3D2B-3A0A286CFF91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9CAD2FD9-9960-F9D6-488A-DF0861EF8717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3EF264B6-2FC6-16AC-D8C6-A05088C3AC3B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FB13D65A-E1D5-1A88-E593-DABFC81AF843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1929E147-70E9-868B-0523-798EF0373EDD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139CFC2-ACE3-A209-B386-E0B3081A466D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22FF6E-51A5-F57F-1052-C1DFE23F80B5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91200F0-527D-84CD-5F07-C16B8ED5C00A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C24D8CB-F129-43A1-F768-287D7A04CD6D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6" name="圆柱体 5">
              <a:extLst>
                <a:ext uri="{FF2B5EF4-FFF2-40B4-BE49-F238E27FC236}">
                  <a16:creationId xmlns:a16="http://schemas.microsoft.com/office/drawing/2014/main" id="{99A62A4B-8856-997D-4A3C-2BD22F7F84C9}"/>
                </a:ext>
              </a:extLst>
            </p:cNvPr>
            <p:cNvSpPr/>
            <p:nvPr/>
          </p:nvSpPr>
          <p:spPr>
            <a:xfrm>
              <a:off x="7849455" y="3893837"/>
              <a:ext cx="266815" cy="148948"/>
            </a:xfrm>
            <a:prstGeom prst="can">
              <a:avLst>
                <a:gd name="adj" fmla="val 34877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柱体 6">
              <a:extLst>
                <a:ext uri="{FF2B5EF4-FFF2-40B4-BE49-F238E27FC236}">
                  <a16:creationId xmlns:a16="http://schemas.microsoft.com/office/drawing/2014/main" id="{CE6A7F3A-7077-FB48-0C62-1A968BEBC157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5734BB14-E7AC-F7D7-C993-D0B8F3DDDA4F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79E28ED-7D5B-C879-65D7-F9C6E9DFB32C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726F026-2CDF-E03A-BA8D-A40372F14074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D5890F90-D1A5-4D8E-CEE3-DECE587D31F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33</a:t>
            </a:fld>
            <a:endParaRPr kumimoji="1"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768FF6D-CA23-C834-8B41-B5FCE42568A1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F6D9528-7CB2-C3D4-63BA-50DCBB77570F}"/>
              </a:ext>
            </a:extLst>
          </p:cNvPr>
          <p:cNvSpPr/>
          <p:nvPr/>
        </p:nvSpPr>
        <p:spPr>
          <a:xfrm>
            <a:off x="9777678" y="341785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AD8CB57-1BDD-7240-D4A0-F1D0EB000DDD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DA6C565-A232-8651-04DE-361CF4BAD211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B0F05C4-5AD7-F114-7AB4-BB90B473D45F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AFEB845-80C3-B937-2C21-CB283B2C3755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1BB869C-38D5-3AFE-9C70-949361BD9F79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367C754-BC04-7EBC-372E-DDF097AAC0B1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09C10ED4-FF89-5DC6-C02F-D5DA39B0F3BF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43B8BEBA-EAB1-8A80-F68C-78E160A5807F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533A467-6BEA-6307-58FB-7DA83FDFC2C2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2214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A224E-890D-82A5-05A0-0DB524068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8FEE30DB-00C7-0A65-28AB-1CDCFB4BB674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CECB3DC7-346C-6635-974D-7FC909151DD1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3B078A1D-87AD-2105-D803-3A03536292C9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7E5CB756-9CAF-01BB-9890-73974106109A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CB47E259-F378-323A-47A9-0C98D6E7184A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F251992-F8D5-5EF3-5B95-43BE680E2CFA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C981778-6E06-D55D-4786-D108A9F86F20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35FA887-9566-6D87-189B-69B560A90C8F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B1764D0B-BB8B-1129-39F8-ADD498708F93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210FAC49-D419-987C-45F9-490694FDEE7B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19A12576-FB35-045B-DE36-C3EBA6300325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83979B6B-2137-D01D-3E84-E5B2DFFC7535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EE08F4F9-6A3F-BDF3-6F60-9A1287C5811F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29CE9878-6F4A-5B8F-8B39-E761167F816C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60172DC-1314-52F6-5EDC-C5CBB9F1B8B9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ACF25208-90EC-5C20-8DC6-C52B64686BA9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0A115044-CB37-A0E4-ACEC-1BC47AD1D1E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C55DE4CB-BBF4-2BEB-1C0C-6D6CA6302F7A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AE8D811D-6E94-C851-DB19-7340EE262A75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F051811C-2AD3-92F1-6D03-D265AC86715A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C88ACDA1-AC1A-4066-F808-98D494925D07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2C0CBBE4-BDD6-4721-5E99-9D3D74C7D589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39DF0A66-CA8F-029B-DFDA-A3342FEA0E68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2BEC3CAA-B773-FC2F-146E-DFFEB76CBB04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50DC1215-FF61-6C93-3DA1-45C4B6876802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1AAF8F6F-B108-6668-224E-2727AE78CC07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43FE1070-A0B0-ECD2-E900-6202FBAF0440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91D6C0CF-EDC9-F585-F214-74F51984BD81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509E8D1E-0386-AD57-93FD-DB90487F62D5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52C8CBB8-C286-CABD-24EE-28DD1F7C14B6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E2B5CB4F-AC49-546A-9538-3DD05CEAC425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5CBD86A7-CB70-BEDE-4CA5-A2A589529E90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E318987E-0F20-9651-EED7-34352FEDF02C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D391E3E6-7BAE-1F4F-87BF-AEFBB9D93F71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81DC5437-504E-A86C-240C-A07F57055183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1EE38306-1F7A-F592-0DF4-8F536211EB1A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84E17908-88D2-C866-C349-464354E289FE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ADDDC854-EACF-3089-796B-D032E6722B88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778C5FD-B5B5-7C50-8657-C8A4E2CC4C63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B27CBF-DA97-BA47-C6F3-538A6A3ABBF6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6B6425D-FD7B-456B-2E00-6220ABCE9654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A94B1F1-844A-21DB-AB93-266D8ACAD022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B650C24F-3599-104D-A30F-8BA7C3A696F8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C67DECD9-C3C4-1936-F748-7691DFB3D47C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FF6BC5F-AADE-6955-7976-3592CEE2ED2F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F84251-5F90-AB71-80F9-90D9CAAF14E2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D71C6FF-2770-C313-F6D1-23487024ADC1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0B4FF53-0C33-F352-8381-9CED154042D9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54375AD-8C78-31B4-5DDF-726C6B7725BC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B6FFA17-9E4B-4422-F140-8E39F0663AC3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8547170-EF74-8A4A-6A08-A1F54B35B472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A1A4F9F-A462-64CC-A4E5-F4B738661DA4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5E48473-FC3B-C4B4-F4B6-05B696AB337C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DB3F37EB-3880-F217-732C-79B12F9E7B68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11516379-280E-A7CB-3AF5-C25932910D83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椭圆 132">
            <a:extLst>
              <a:ext uri="{FF2B5EF4-FFF2-40B4-BE49-F238E27FC236}">
                <a16:creationId xmlns:a16="http://schemas.microsoft.com/office/drawing/2014/main" id="{FEDBF371-3E3E-78BB-4896-B67B5986D117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1B6CB5F-0A1E-B8C9-1252-089C401521A1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DD5B8A5-1530-4EC2-DDDD-9D5772422A8D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ADF1D79-ED1A-36BC-F02E-44C14700A210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DF288886-992B-2A75-13FC-3EFFFE6C0BD3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9" name="圆柱体 8">
              <a:extLst>
                <a:ext uri="{FF2B5EF4-FFF2-40B4-BE49-F238E27FC236}">
                  <a16:creationId xmlns:a16="http://schemas.microsoft.com/office/drawing/2014/main" id="{08DC2159-8441-E55B-88F8-AC295B18AD26}"/>
                </a:ext>
              </a:extLst>
            </p:cNvPr>
            <p:cNvSpPr/>
            <p:nvPr/>
          </p:nvSpPr>
          <p:spPr>
            <a:xfrm>
              <a:off x="7849455" y="3907904"/>
              <a:ext cx="266815" cy="134881"/>
            </a:xfrm>
            <a:prstGeom prst="can">
              <a:avLst>
                <a:gd name="adj" fmla="val 34877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柱体 14">
              <a:extLst>
                <a:ext uri="{FF2B5EF4-FFF2-40B4-BE49-F238E27FC236}">
                  <a16:creationId xmlns:a16="http://schemas.microsoft.com/office/drawing/2014/main" id="{D1456E7C-7C6B-6759-110D-A7F5EE445206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825AF681-97E6-C074-C172-5931121F6DCA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9526567-BB56-14B7-49B8-5B5F7F5BAF2C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DFF65A6-B63F-1A72-1E7D-2EBF3BB69D46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灯片编号占位符 16">
            <a:extLst>
              <a:ext uri="{FF2B5EF4-FFF2-40B4-BE49-F238E27FC236}">
                <a16:creationId xmlns:a16="http://schemas.microsoft.com/office/drawing/2014/main" id="{801DFE12-80EA-370B-25C3-F51978EDAC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34</a:t>
            </a:fld>
            <a:endParaRPr kumimoji="1"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FF55692-738A-4D6B-2D32-95F7C4AF5C42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33B42CF-20E2-7EA9-6641-24210A7C3037}"/>
              </a:ext>
            </a:extLst>
          </p:cNvPr>
          <p:cNvSpPr/>
          <p:nvPr/>
        </p:nvSpPr>
        <p:spPr>
          <a:xfrm>
            <a:off x="9777678" y="4146904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C70E5B3-E128-A08F-DF87-18CD587811D6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1493FC0-6E31-A48B-A0E0-67F2B8E9AC10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A702A914-30C6-9AD8-EA30-5E4FD07F827D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0554869-8CC1-91BF-7087-7322767BCE08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049E06AF-D041-8096-EC91-21382ED9F722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62FDF9BE-7A04-DAD5-7AAC-ED2023ADD914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1352A58-EB01-5A11-EAB7-578CAA48B531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E169F077-4993-F1B7-BE92-E4CFC7D0C04F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684F2821-5A8D-9CAF-F139-78E72CD3DA9A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542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9FAB-B3BB-E142-80A7-B26948591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6430CB79-28AD-4FAB-8CEA-D61A93E074BE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1BC60B8D-7D54-2610-3B80-161EB45F9674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3836E7B4-3701-4726-FB5B-53D3DEC5C8E8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2AF05305-15DE-DDAD-EED8-7B32B2A2DA35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86D37E0D-AF25-3196-5B07-6E806573587F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1D9A61A-3A1F-FF80-4F3E-90BF0820F93D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D565E89-BCDE-BDB1-3E5F-168ABDC3CA71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245C77AD-9B89-5772-5FE4-8CC9AFA76EA4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E16AAE53-E409-86A6-ABDC-4F146FDDAE56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55D7DB79-F0F5-8856-2743-81BC02B9F2A4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75436C5B-D560-511A-8E00-5E11D669D95B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5D174FA5-CD92-765D-77D8-8C08FCE6B647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15C50128-563B-1FAF-BC70-3C60B1F45E16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AC258A37-4FE4-A5D8-247F-C6F4A51F5EA0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D966BE3B-157B-C66E-47C7-D6040E43BB8A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AF22CD45-C7DE-EB67-89BC-068F6F2D3336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10C6BF7F-2870-3F65-F27D-C97A5AFE2D1F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F822B4BE-EF73-48A1-975C-922838F0D250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61F510AE-E21F-15C7-8734-816B7CB9C346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04335EED-9A10-B57B-2062-34A10F7BFFB7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880234AE-26F5-73A7-3039-A62E28780256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9A1E0892-9FAE-7E7A-5570-34301ABDCA84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3CCA0AEB-1E08-DE0E-5EFD-57A07BDFB6D6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B085719A-6F7E-2C78-6E92-3AD1CBDD09A0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8F20ACDD-1212-1F09-18C8-5829F54ECDA0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823A0D36-1D01-01BC-D9D2-ED0BB23A6DFB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B52491ED-64B9-DD42-0227-22B864DC6B30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A8FF84FB-12A8-999C-AEB0-AEF4419789A6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C6C740A5-FFD0-B1E9-2512-E62333D6F7A2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FEAD341D-F4C3-615F-9546-90C891AA795A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EE00E980-3C48-A4D7-C2C8-4E9C086F1FA5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5147AB48-945B-887D-0498-AB4FC4E071EA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9387A788-8BE3-2B81-3673-479B7E064E69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16629D99-2D10-1892-089C-0F9D8ABCD19F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532EC80F-DF2D-26F2-530C-316871328750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84F23003-4BCB-EDCD-AD13-4F3C5B0693F4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D23F00DC-D1E4-A84B-A0CE-BF62382B100D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CC64324-19C1-993C-357D-D06EC5B4D8A2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4A6ACE7-61AC-B464-C303-DEC5BB9F9F7B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9FB83B5-A3AE-A235-293F-C3D52B27DE02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40D161F-4553-34DE-3CA6-CA5DCE197AE2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857B8E0-0041-B853-66D9-ACEBB6E7915D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74018D39-7F35-21B8-CFD7-230265C23A02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D25BA5F-232F-93D1-8C6A-3E2ECFA80226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BE63763E-3DB7-3F2F-EE43-E07DC086DF15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7745502-C495-7C56-EBD2-89EF07560C1F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97B83158-0119-93FD-15EE-18391A73E159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DAA7EFCC-AF17-2559-A29D-C8368CDB06D0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0122D9D-E556-BDE4-B9C1-1639CC095C9E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6BC4210B-02A1-704E-7298-313A7252AE9B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DEB78ABD-4ABD-FF61-AA7C-EEEFAC8A7C6D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8CCBFF0E-E886-2D72-5F21-365FDA41D3A4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椭圆 133">
            <a:extLst>
              <a:ext uri="{FF2B5EF4-FFF2-40B4-BE49-F238E27FC236}">
                <a16:creationId xmlns:a16="http://schemas.microsoft.com/office/drawing/2014/main" id="{4B701223-6489-AEF2-BA80-825AB2C90335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A004CE01-26E0-C391-8CE7-20A9FBE478F8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6EB25FE9-596A-6B17-25B0-F0A3BE0EE4AB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609F1B75-0091-53A0-94D5-0FEC388D209F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3220EEE-0E5E-183F-4AFE-E85E20453B04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2CB911E-85C0-9EBA-5394-045DEF146333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1C1E82-4979-78B9-3D45-DBEBE3AF9B29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7D647F76-C1F3-908B-10C8-0062009E1DD8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41A6B26-C379-FDA8-6904-DC82BC85A188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6" name="圆柱体 5">
              <a:extLst>
                <a:ext uri="{FF2B5EF4-FFF2-40B4-BE49-F238E27FC236}">
                  <a16:creationId xmlns:a16="http://schemas.microsoft.com/office/drawing/2014/main" id="{869861C6-F5DB-F5D7-8AE6-2254F9A78A5E}"/>
                </a:ext>
              </a:extLst>
            </p:cNvPr>
            <p:cNvSpPr/>
            <p:nvPr/>
          </p:nvSpPr>
          <p:spPr>
            <a:xfrm>
              <a:off x="7849455" y="3918180"/>
              <a:ext cx="266815" cy="124605"/>
            </a:xfrm>
            <a:prstGeom prst="can">
              <a:avLst>
                <a:gd name="adj" fmla="val 34877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柱体 6">
              <a:extLst>
                <a:ext uri="{FF2B5EF4-FFF2-40B4-BE49-F238E27FC236}">
                  <a16:creationId xmlns:a16="http://schemas.microsoft.com/office/drawing/2014/main" id="{B8489E1D-85EE-8A47-A801-7287B18392E7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A5DF959B-088D-D794-6CF4-FB8AEAECFCF8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9A5FDCC-2F50-E9C8-D891-1B8E6DFD9C55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792A436-9A84-AAC7-A8AD-B9FC1414233D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51D0E93A-19B7-F654-9F36-456CB0A035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35</a:t>
            </a:fld>
            <a:endParaRPr kumimoji="1"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DE1C91F-3AA1-7F58-7A69-F8D8282E8907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9D2BF4F-15A6-1895-A692-63D48BD8BFFC}"/>
              </a:ext>
            </a:extLst>
          </p:cNvPr>
          <p:cNvSpPr/>
          <p:nvPr/>
        </p:nvSpPr>
        <p:spPr>
          <a:xfrm>
            <a:off x="9777678" y="341785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07C43A4-EBA1-0D78-7768-93AB71068045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A559D65-B6E2-CBCA-EB28-1690793147D0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BB26F80-AF14-3148-255F-6B14A7CE24B9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C22DBBD-65C6-4A52-FF74-F5283E66DDB7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9689D98-BF81-BF39-EB4A-5A3C71CA758D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540A68F-64C2-E829-4800-7609754298E9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D5913838-1C2A-650A-B54F-D98715D2951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BB292852-121A-49BA-3A63-D77BFFBFE29E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DF335D0-838D-8C56-5FF8-B566275B907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595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14AB2-D4FA-37C7-9942-26FD91FB2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D64BB9B6-E00D-CA38-FA33-0656C1BCF6E5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109B2B48-55F6-4633-987F-C3EA12DE5A1B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F51A3587-CAE9-567F-4C5B-3948F6448798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DD193967-82BC-893F-04D3-18E8780762DD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3FB75D56-4BF6-F4BE-09F4-2852689A0476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F65A91B-ECF4-F4BA-DDFB-76505CEA65E0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21926D4-78E2-C598-46B3-8F30D579E849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2204815-A669-BAD1-1A44-079F7E9F84BC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4ACA1CCD-2CB4-4CC0-93DB-B58832F82DA2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F436BB7B-1BE3-570D-5BDB-CB2FA675ADC2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37C2E5C2-13D6-2780-4DE2-42869A7126A7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D155BD26-9A7D-A59B-238F-742F3185081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E489A72B-AA44-5DE1-686A-6A8297013004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1C22107D-CA33-CFF1-20BC-AD1D40DB65DC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F1F517F-565A-101B-C8A7-E6F27A23DAD6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1B134949-E92D-0C3B-AFEC-893674BDBCB2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6718A16F-93CA-61E3-7896-78E18ACF4214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5727DEBC-105D-4673-420F-472400046609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51D270CF-C2FE-D556-7ED5-3939870D9B35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EE517C2A-7F1E-30D6-6470-4AC031C15DE6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730C1A08-1332-6078-9252-ACB85AC67A57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F28127AC-3479-AE1D-8183-679E6DDB11C4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32CB66F6-241A-EDCC-B4B0-EC4C94F2D628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EA13CD83-E0C1-74A7-089A-DC8200149246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655594F2-CA89-B5B9-B2AF-70B3D4F50991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B455C1D8-FFB8-0FBF-F3AD-C0BF8E751363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5BBBC70A-CCBE-D6D3-4867-339E48128E51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EE992D99-645B-3FA3-B2C3-7FEB9BB49482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2C14EC9D-0323-9203-7B99-FB90E2F6530B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E070CD43-F18D-4EA4-B40C-2CA8BE8F1692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FFD3390-7A9D-CB35-B62E-E140276B7FE4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58CEBD2B-22DB-01DF-4F1A-C6AE9F78488E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373E5B3-9ECE-2E20-A98B-6967F8D4AB50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57FC26B-22B9-BEE3-6EAD-AA5CA5DA7DF7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060F88-2DEE-0DA8-2832-A01A703DD0C9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15585E-1C61-CF15-FACF-C50B5DDDC897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C3EDC93-EDAF-80A4-F05A-4FCD63B57A24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86F0C39-CA38-DF93-83B1-FA7BDA5C44C7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B3799A7-230B-BE63-D0AC-271AF5BDE083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4CC3700-747A-310D-B600-FC7180BC6C5F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B33ED7D-52D6-564F-D9E9-BEC142E55FDE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3D72B2E1-B9EF-D247-06AB-31AB36D0FDBF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47B0AD7D-EE27-862F-CEE8-2A8214715C44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718ABFE7-37EF-CC12-7D53-967619B89462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52EC59D3-7AFB-31EF-5107-1D40AC457A16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椭圆 132">
            <a:extLst>
              <a:ext uri="{FF2B5EF4-FFF2-40B4-BE49-F238E27FC236}">
                <a16:creationId xmlns:a16="http://schemas.microsoft.com/office/drawing/2014/main" id="{5A4E8058-03AE-A029-8FEA-55EEB2CD5ADC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9ABF59-1555-C5CA-A1CA-8DD58CFA2FA9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885C635-72E7-0FCD-78CA-8F97C528582D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937578-AD45-4F46-3D9E-E7EEA15057B6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5AAFCECB-F986-CA5C-7190-37899F2BDB1A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E853FAE-42CA-F737-EF3F-CE0462144718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8A72D8FC-59AD-02E9-D2EC-793AD455ECCD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CB03A598-ABD2-84A7-F54E-B1B25FA96D5D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7196F374-07DD-C4AE-3D9A-C35E77670101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D4AEE7A2-C091-05D6-6D3C-09FEBD1CEB16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F7E28C5-7928-CE43-6523-97845C19BB2B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50FEB1A-4035-895D-29EF-A4F5A551BAC2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B784A5A-91E2-4416-C214-6FD802CFC1E7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DA554998-D8CA-189E-A453-2D33B39D1B79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0CA9DA9-5437-A233-9A04-5130AFB73758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8E117B73-4C37-68D4-2A43-CC8A10D512E1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DC2C9AFA-1B04-A747-CAF0-741057A47EA8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9" name="圆柱体 8">
              <a:extLst>
                <a:ext uri="{FF2B5EF4-FFF2-40B4-BE49-F238E27FC236}">
                  <a16:creationId xmlns:a16="http://schemas.microsoft.com/office/drawing/2014/main" id="{FDD57089-476D-DA32-4FA7-B40F10204390}"/>
                </a:ext>
              </a:extLst>
            </p:cNvPr>
            <p:cNvSpPr/>
            <p:nvPr/>
          </p:nvSpPr>
          <p:spPr>
            <a:xfrm>
              <a:off x="7849455" y="3937593"/>
              <a:ext cx="266815" cy="105192"/>
            </a:xfrm>
            <a:prstGeom prst="can">
              <a:avLst>
                <a:gd name="adj" fmla="val 34877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柱体 14">
              <a:extLst>
                <a:ext uri="{FF2B5EF4-FFF2-40B4-BE49-F238E27FC236}">
                  <a16:creationId xmlns:a16="http://schemas.microsoft.com/office/drawing/2014/main" id="{7707752A-6C49-8EC0-6A4E-1729EBBD18A2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2C870C01-6F0F-638D-283E-FEB256D82378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6155844-B85D-D0F7-62D8-AC3D83BF7905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1D83D4D-7C2E-FF25-179B-5F18894ACA0F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灯片编号占位符 16">
            <a:extLst>
              <a:ext uri="{FF2B5EF4-FFF2-40B4-BE49-F238E27FC236}">
                <a16:creationId xmlns:a16="http://schemas.microsoft.com/office/drawing/2014/main" id="{3AFE4BBF-06E9-C95C-F1F9-7413DE91A1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36</a:t>
            </a:fld>
            <a:endParaRPr kumimoji="1"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CAA3136-7F1A-AE86-3A14-03CAE5A84931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8D125DF-3810-BA7F-52B8-2DB5BEC1DA0A}"/>
              </a:ext>
            </a:extLst>
          </p:cNvPr>
          <p:cNvSpPr/>
          <p:nvPr/>
        </p:nvSpPr>
        <p:spPr>
          <a:xfrm>
            <a:off x="9777678" y="4146904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48315AB-7750-619F-B730-57D1ACFEC151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C457B65-7EA8-D56D-7133-AB0B7E09F61B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C42DC02-B39B-B1E9-4AC8-35864F97F8DF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97EE89F-DB7F-A83A-ADEA-B6F8BB2B4C75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845B647-C18E-D7D8-BAF1-CA960D0F9D51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5BABF73-C7AB-0716-10C4-A0BC8121AA71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8E441719-88B9-8C98-DFE0-DC761A53CB66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1A274453-B01F-3228-D8D0-D61E4F7ED276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1671C6D2-E522-28E0-24F0-073CED69B04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81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11B74-0EA4-E20F-2BC2-2F955AFE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8DD4E3C7-9E6D-D671-9686-688A8B8BA30B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AE9C6E36-AB31-2659-4833-E6AF79AA8651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AAF3932E-F25C-4B1A-68A4-E4F6E845F5AA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35FA0EE1-92C6-62F4-9740-486B8C7E841E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52B91AF7-A8B6-29C1-F96C-4A793F5F28ED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9C3A913-4A40-E58C-F7A4-34346B5A3C50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80E9F70-C87E-B682-5967-C27C5E02EC13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4EEE547-A97F-FC71-C729-6C88EA88F9D1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68112996-1719-DEB6-150D-29C49F0CF54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BF4580C-1798-E890-C215-37BF32A0F07D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CFDBC8B7-B6EF-2A7E-2675-F49CDFC589B2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DEBE1B83-D320-8F29-B001-7B3F771FEFE4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B9BB4FFF-BF05-9FE8-FA16-3C954D723321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FFD05D1A-429A-2E57-9B8B-876988D0B136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B88B5BE6-9663-B227-8FBD-469AAC195178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74CDD9B2-18FF-3C96-7898-AA65FCFB0FF7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B669AD46-153E-C6B9-F2B5-72C0A6FC1BF8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78229AAE-FAB1-2B84-8E4F-4EC1257D126B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8C3A15FF-ED48-AA84-6B3F-69ACB2D02392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30AA86C6-7DC7-C405-E61C-072992C499FC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6A0E3A37-C14A-7442-3DF9-0F0AFE2CF1B3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E6AE56E2-8DB5-FDCE-C25E-FC046709D344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C5356851-6546-B1CC-0377-6D86E6C7C69A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49C26678-DF5C-49E4-184E-80DF2691FE2A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A3E170BD-6F1A-1AA9-6C37-7BD45B4D18D0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3309C688-D983-78C5-2108-01439A1F5251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96675B01-A5B8-4172-C298-B825BEBC3539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09ED90E4-18D2-1E85-D825-AE532088B419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A4EDA74B-9DAA-68BF-1277-DA0CCA64807A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B4E4F9AC-1667-FF52-365C-2C063ED5FEE3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92AA4B7-475B-1280-7FCA-730E9B146FD4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9D36A4DA-F405-48DA-AF76-7810D2BAB9C6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3215C7D-20B0-C76C-3FA8-AA4FAC72C937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306A9F7-AD56-5B05-1640-2BE26184519D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391B2ADF-9B5E-015A-EEB4-D6CFBE0A7FA6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55F3F6F-F61A-2857-B861-3105CE59F12C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39CD0BE-84B9-F962-41A1-76CF674802B0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B28B0001-08E0-B278-1651-C1F9EE95C10E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E116CD05-405E-DB29-757C-6E371F5A3DFF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9DBD0FF8-0240-4947-9630-6271EB99DFEF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椭圆 133">
            <a:extLst>
              <a:ext uri="{FF2B5EF4-FFF2-40B4-BE49-F238E27FC236}">
                <a16:creationId xmlns:a16="http://schemas.microsoft.com/office/drawing/2014/main" id="{8DC8A77E-8888-FDE5-6CF9-0C26154566EC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3A7A01B7-DFC6-88DE-0E9C-3B46E669661C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椭圆 135">
            <a:extLst>
              <a:ext uri="{FF2B5EF4-FFF2-40B4-BE49-F238E27FC236}">
                <a16:creationId xmlns:a16="http://schemas.microsoft.com/office/drawing/2014/main" id="{4D9EF663-7922-40EC-D66A-E51066D2E601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E64E80F6-B4A8-5A27-0CE3-A7FB12363917}"/>
              </a:ext>
            </a:extLst>
          </p:cNvPr>
          <p:cNvSpPr/>
          <p:nvPr/>
        </p:nvSpPr>
        <p:spPr>
          <a:xfrm>
            <a:off x="5402490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08E140BE-D943-A553-F3BA-BC2B1A2AFB89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30F35453-48A3-DAD0-3E74-404BE281ECCF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206F19D-837B-AAB8-EC82-46C4AE4CE7E4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47596FF-82F8-9257-06C4-1FBC0613F0B4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237526C-E7A4-E326-3E26-040576020344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6BACBE75-602D-654C-ABDB-D084EB9DF036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DBEB3F2-4791-5652-8645-045D4D3A9D4A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ED1D84C3-78C4-2C0C-A24B-3545DB26B1DF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603ED9DB-CBB1-F07E-A691-47AF1217C103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70694841-57EF-3572-65D1-38D78B2DD011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E8315B90-A65B-7AAB-1960-9CA35F1A6CAD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910C9C67-AA8C-67E3-A5E5-244307C5CC08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EBD97F3-57BD-E47F-90BB-3C8549173F07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AC436AB-DE83-79BB-E1EC-C38D7AC0A14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B7BFE06-88C4-7F47-A6BC-89261170D8AE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2C9D416-D870-E24D-2500-FF8B7EC4B9FF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A6E9759-6214-3D5D-CC47-8715C65E12CB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D3C86B7E-3C6C-B503-C2E1-AAB615F89A18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20890B-5A21-8530-5C5B-672ABFB3A725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6" name="圆柱体 5">
              <a:extLst>
                <a:ext uri="{FF2B5EF4-FFF2-40B4-BE49-F238E27FC236}">
                  <a16:creationId xmlns:a16="http://schemas.microsoft.com/office/drawing/2014/main" id="{8B15CD7F-50CE-8D24-1DD3-AFCA7790D7AE}"/>
                </a:ext>
              </a:extLst>
            </p:cNvPr>
            <p:cNvSpPr/>
            <p:nvPr/>
          </p:nvSpPr>
          <p:spPr>
            <a:xfrm>
              <a:off x="7849455" y="3953247"/>
              <a:ext cx="266815" cy="89538"/>
            </a:xfrm>
            <a:prstGeom prst="can">
              <a:avLst>
                <a:gd name="adj" fmla="val 34877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柱体 6">
              <a:extLst>
                <a:ext uri="{FF2B5EF4-FFF2-40B4-BE49-F238E27FC236}">
                  <a16:creationId xmlns:a16="http://schemas.microsoft.com/office/drawing/2014/main" id="{A9913BC2-1E31-1927-A61D-9B7AEFBBC597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2887106F-455D-831B-058D-F4A37B42028A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ADC2061-48F9-9AF6-AEF7-EBE27CFA5C4C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513B413-F1C5-BD0E-EB1F-554C50EC0913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B2EEBD12-2542-4766-9406-D14120E875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37</a:t>
            </a:fld>
            <a:endParaRPr kumimoji="1"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DA4B847-470E-8CFB-C423-2E3D589B4DA7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8A506D9-3862-D637-A009-88864BECBFA3}"/>
              </a:ext>
            </a:extLst>
          </p:cNvPr>
          <p:cNvSpPr/>
          <p:nvPr/>
        </p:nvSpPr>
        <p:spPr>
          <a:xfrm>
            <a:off x="9777678" y="341785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8C97C7E-D35F-63AB-CA94-2ADFFCB10D1B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338F8C0-9F57-A211-CC26-917B9B69192A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4D8985D-D226-A089-1A01-45920F68651E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6FC1DFB-3C05-A442-4246-65C93F0550F6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37A8800-70DB-94B2-6FA2-6421FDC03573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7FAC9F0-871C-6B10-252C-5D5C7C64B9E3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3389AC45-B43E-580B-D473-F76CF2E1E852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8BE895B1-47EF-BCEA-74D3-75B159EE2AB0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D22AF99-A51F-44EC-1776-7FF5BDF722E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9386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84332-E336-5827-37A1-7D6F6A698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A7C2B7DA-7D25-2B69-9480-18A2C571ED20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A3188BE8-C651-3972-0E61-4A1F3802A2EA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44F1033F-D313-6332-C4A0-F1F013D29F0A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E2FD5F49-4D40-BFC2-953A-A653B6C5B119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0F2EE3B8-DBA5-DB13-818E-0C61FEAD944B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E744C9D-F5A7-47A4-B50A-7DF18DAF95C1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26D88D5C-D36F-8A63-8196-4B81AA9F9E12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7086D5B-BBFB-22E7-5EFD-EBA466C958D9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335FF0E8-60C8-11D8-4182-7DA7D8445515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F0266E4F-F1B2-13F9-C884-DCA81EBECDFB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1C710E67-63BD-26FF-4BA6-99033760BF6D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09FC8D9D-EBBB-553C-E8C6-F7FDD0006779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1708426C-57CB-DBCE-A70D-6522B0FEC2E8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D46D1CBE-B088-A53E-D0FD-C30E4D1DCC86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B329C4A1-B3E5-57A8-1CD4-1B574ED7D2A5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9A50E93F-ADC1-19B2-7853-613835269E2E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ACA7F81F-00C1-1188-B43D-5419FBA8FD0B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FE7EEFD4-465D-9A2D-0218-546289EB9713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2F8260C5-D817-9300-EB26-E1FB9CCA6D47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B636C52F-5F73-EE6A-CE36-022AD39CCE8C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BA8601A2-D8A4-A04F-6BEF-372D0D7A2DCD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250FDF88-A90F-B40D-1D52-54B21631E87C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B20A2582-80E6-71AC-B8CC-B7B8E63BEB06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644E0264-25D0-E3EB-EBC9-791FB3A736E6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63CDD8A9-55BC-5766-A578-36DA193A8132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1689ECD1-4FE9-42C1-D71D-C9DAE4C4FCAD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8A15BB5F-3DC8-464F-3835-5869DBF2AE6F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09F8EAEF-AB16-9C15-6C30-E61F962DFF40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908B8FDB-E2A6-0385-6203-0DF2F24DD41A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09D497E0-2C70-0852-299A-12FB76693F82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pkts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24342967-994E-7570-FD62-FC84140EFD97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AED00F3-977E-3AC7-2D26-189E494ED7AE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174C779-8F8D-59C7-90A3-E859F5CB553A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15F25BA-5E8A-5F4A-CC40-8269C97144DD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97DEA62-C1CC-A236-9EE1-9ABAD99DE032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224C179-A995-98A8-6F6B-47DFEB7C05D1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7728D5C-78D9-B9EE-81CF-AA0BE9D080F5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BB92036-4624-184A-F82E-CA686353780A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6E92FF6E-9336-911C-9912-D183DEB10ADB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6B724027-BACE-33A1-2652-707E07478916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00B6FE89-1A81-FC51-8E4B-055EF477B79B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8BB015C7-A7E5-293B-2ECF-DAED9A06EEB2}"/>
              </a:ext>
            </a:extLst>
          </p:cNvPr>
          <p:cNvSpPr/>
          <p:nvPr/>
        </p:nvSpPr>
        <p:spPr>
          <a:xfrm>
            <a:off x="5402490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DE3F446F-A0FF-1B3A-9922-2711782746C5}"/>
              </a:ext>
            </a:extLst>
          </p:cNvPr>
          <p:cNvSpPr/>
          <p:nvPr/>
        </p:nvSpPr>
        <p:spPr>
          <a:xfrm>
            <a:off x="5051102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27B1E762-326E-491F-280D-3D3610E314AB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60D3D923-A497-835E-7433-D41BFEBD69AC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椭圆 132">
            <a:extLst>
              <a:ext uri="{FF2B5EF4-FFF2-40B4-BE49-F238E27FC236}">
                <a16:creationId xmlns:a16="http://schemas.microsoft.com/office/drawing/2014/main" id="{94438321-A58C-3D87-0FEE-6F5229AA6657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E2C6DF5-6685-A783-0D80-7D4C439842E0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1BCE1DC-A625-F057-28BB-2C2913CAFCAE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90CB1DA-5FDB-6A61-62EB-BFB0F31DBE04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1DA7C742-6F56-D111-A663-37869D6144A7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CAC409C1-6D45-665E-EE46-0663CED21B46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389B2C89-1541-124D-F2D6-5AD72C7EE2B7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BC7FB2CE-1CFF-F8F4-ABA6-37F4F34E6A04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E81469BA-953C-5BA5-B19B-2259B80927B9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748DC87B-40DB-8F7A-F760-62A96246C0B2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27C64609-D1C8-552B-95F7-8C397EB63E03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E7C16A6-E4AC-E826-4284-4D103CC535B2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86A1A41-41FB-8B6F-16C6-B6B4B331F46F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9F847C6-0218-A2B6-F49D-E46FEE660B0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9D490B9-35E8-D7D9-4493-38FA146A9AA1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FF91A98-9500-C78C-807D-98996A0D4989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42F5699F-5576-AB4D-FFCE-4CF92F52522C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7D410C9-55C0-C00A-66DC-B53E1AEC04E5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2CDD6F6-FEED-7060-9A92-1CC797E0120D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9" name="圆柱体 8">
              <a:extLst>
                <a:ext uri="{FF2B5EF4-FFF2-40B4-BE49-F238E27FC236}">
                  <a16:creationId xmlns:a16="http://schemas.microsoft.com/office/drawing/2014/main" id="{2E2552CC-BC66-60B4-98B8-5BCA7B3E7DAB}"/>
                </a:ext>
              </a:extLst>
            </p:cNvPr>
            <p:cNvSpPr/>
            <p:nvPr/>
          </p:nvSpPr>
          <p:spPr>
            <a:xfrm>
              <a:off x="7849455" y="3969042"/>
              <a:ext cx="266815" cy="73742"/>
            </a:xfrm>
            <a:prstGeom prst="can">
              <a:avLst>
                <a:gd name="adj" fmla="val 46175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柱体 14">
              <a:extLst>
                <a:ext uri="{FF2B5EF4-FFF2-40B4-BE49-F238E27FC236}">
                  <a16:creationId xmlns:a16="http://schemas.microsoft.com/office/drawing/2014/main" id="{83C4FE1C-A0D6-02C8-6BCF-0550B3F39356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40830FB7-7333-355D-CB7E-EA00D6D1BA4C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1E63F15-F290-8982-1CB3-2332331F585A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1BFB303-9952-0511-D248-2BE3E4C268E9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灯片编号占位符 16">
            <a:extLst>
              <a:ext uri="{FF2B5EF4-FFF2-40B4-BE49-F238E27FC236}">
                <a16:creationId xmlns:a16="http://schemas.microsoft.com/office/drawing/2014/main" id="{53CEDCC2-8738-1BFF-D4E6-2C805E538B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38</a:t>
            </a:fld>
            <a:endParaRPr kumimoji="1"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5673C68-3B15-7311-3CB0-2651D5A7D79E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5ECD699-882E-4745-8FD8-AFD48BA718FB}"/>
              </a:ext>
            </a:extLst>
          </p:cNvPr>
          <p:cNvSpPr/>
          <p:nvPr/>
        </p:nvSpPr>
        <p:spPr>
          <a:xfrm>
            <a:off x="9777678" y="4146904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358ED83-700C-8477-9E46-C053AC9A7A3F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0275BF8-7E8A-5360-C8D7-E220F4058F6F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12FEBAD8-DC8A-E68A-D758-AEAAFE7640AD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847FA9E-9A01-8C2A-33EB-07ED2A14717E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4C93640-0DFA-3E40-A33D-DB46F5F4DE36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BFC3628E-98FD-8C6E-F051-0BD2672B47F3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E42966BE-2382-FD8C-968C-7FCF2EBF78E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文本框 134">
            <a:extLst>
              <a:ext uri="{FF2B5EF4-FFF2-40B4-BE49-F238E27FC236}">
                <a16:creationId xmlns:a16="http://schemas.microsoft.com/office/drawing/2014/main" id="{BE7A4AE9-9486-DEDD-7051-2B089427754F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477FA2B0-C892-D3A4-0EC1-A82CFBD32D3C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44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775B0-B30A-633A-9E39-AD770FA6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DE498532-1848-6D4A-C21A-0C8FADA8A4D8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427735EA-EAF6-CBB3-B900-01EB02E55B22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827A1CD2-08DA-A5B2-4813-C2CFCC559643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61470DFA-8D63-11C9-AD69-1B3725C3E22F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6EA0DEC4-148F-943F-7F3D-60FB4947AAB0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F1AC37F-139A-6ED0-C511-65C0574B5D97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4C94771-3B93-E358-CD82-8CF5F19CCC07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D547799-C819-3E7A-5625-B7A72F568481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F1E5ED36-6D03-8F66-BF31-8CE267AD872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9A6032E1-0A13-F824-6781-28BC94728BBA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CAEC3143-EB2A-0F69-BF04-C9D63D448867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2D7A2BF2-379E-5A2B-D7DF-788361F2613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5623F196-7DB0-2F29-A119-98E1DF14A76A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A125B5A2-4522-8B75-4844-04FB0B6A6753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80FC406C-41EC-C2E5-DCD0-CC4EB168D0E6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D472AA67-F22B-A851-4807-7E812466C791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C31903E8-9F5B-C29D-CA10-5EF1FEFBC95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0D9C5075-7187-4468-386E-D29296981615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96D156F7-3A61-60F7-37D6-2FA1CA1CC1E3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64318DA3-C502-40FC-6C96-6CCD109B12B5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6863A42C-F4B1-84A2-EBE0-EBF9B2BA4AD4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36C40A45-86BE-AB34-DD1A-F5787064B8E4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2F8DD841-8309-D5CB-06A6-A046750BD04A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D20E350F-EF43-D933-D90F-5DB41BD5D242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F3A9A68D-E183-00CA-DDB5-0C0EC2C770C7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A381C250-E93D-CF41-0873-DC4C0E9EB66A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3804EEB3-4AD4-8188-3E4F-06A816A5DD88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DE8928C1-9CDA-7221-0BD2-972218FA2FE9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B884EB15-F66E-8093-DB11-9BA8A80F7977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05E3841F-D31C-3071-ABBF-662F1191E6F4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3ECDD3F3-B7E0-AA67-EA7D-5F3487D31B7E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9444DEB0-067E-4FC0-5F0E-49D48175C44D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A83B11AF-7CFB-02BD-FDED-0901037B8FB5}"/>
              </a:ext>
            </a:extLst>
          </p:cNvPr>
          <p:cNvSpPr/>
          <p:nvPr/>
        </p:nvSpPr>
        <p:spPr>
          <a:xfrm>
            <a:off x="469971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429B4E06-B2C9-649A-F4D6-88D9ED66A0B5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A113256-4FB8-F66E-7737-7076E865DB97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2FB1A260-197E-304D-BDF9-D022A67CF15E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46A78B16-58B8-0E58-9BE4-621AF9D48D7C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9C27F034-76F6-3090-EC17-C73ECAC7F4B9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62BBACC5-DC65-6510-C52D-6226A6E1B6C4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C8245809-37A5-7E05-F576-6FF4D3F12A4F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椭圆 133">
            <a:extLst>
              <a:ext uri="{FF2B5EF4-FFF2-40B4-BE49-F238E27FC236}">
                <a16:creationId xmlns:a16="http://schemas.microsoft.com/office/drawing/2014/main" id="{4E6AEE71-E765-ACFC-CA2A-368F1B36E7D0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F1DBA766-DD35-B0FE-A20F-DF4AC11B2B82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椭圆 135">
            <a:extLst>
              <a:ext uri="{FF2B5EF4-FFF2-40B4-BE49-F238E27FC236}">
                <a16:creationId xmlns:a16="http://schemas.microsoft.com/office/drawing/2014/main" id="{35944104-D455-B754-34A2-8166310FCFD2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7850F1FE-40C7-B2D3-36E8-A00F9E9EF7F7}"/>
              </a:ext>
            </a:extLst>
          </p:cNvPr>
          <p:cNvSpPr/>
          <p:nvPr/>
        </p:nvSpPr>
        <p:spPr>
          <a:xfrm>
            <a:off x="5402490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8" name="椭圆 137">
            <a:extLst>
              <a:ext uri="{FF2B5EF4-FFF2-40B4-BE49-F238E27FC236}">
                <a16:creationId xmlns:a16="http://schemas.microsoft.com/office/drawing/2014/main" id="{9E421E14-4039-F6BC-0AA3-AB3C90D9E587}"/>
              </a:ext>
            </a:extLst>
          </p:cNvPr>
          <p:cNvSpPr/>
          <p:nvPr/>
        </p:nvSpPr>
        <p:spPr>
          <a:xfrm>
            <a:off x="5051102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0E09F120-FE89-C954-B764-6F3A5F823A3C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E869649A-AA6B-7EE1-C857-1AD4466C625E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6B001AD-AFFE-0534-57F9-388890AAA073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2BBA7B4-3567-1C56-FE49-91AA11F75BB8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70C58BB7-682C-3F73-2B43-88815FB4C0F4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4BD7B629-6060-D749-4C88-630A0DC1F25E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6607745-6142-1F28-EF3B-6AA4C9C8AA98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0096E4AA-783B-4CB0-2C9D-DE3B7429FA1D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F43AEBFB-592A-B43F-47AE-7BAC2DFDC79B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79BCB4D1-E493-1934-FE6C-919B5D06464E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ECE6180A-68F7-DE89-A7DB-A9DDF69ACE87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BF3FC6EB-C2FA-EAC9-99C9-26A5EB624D4D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11C0A89-698F-05F8-F350-1C417F948EF2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3AC8683-0A29-E958-0D18-B3F3ED00BC9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3711105-AD77-AB8F-9C80-5607FB7C461A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5EECFCEE-82C3-18AD-0451-9B6238354C43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979F686-BBC8-52FC-01B5-8C2B212DE201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3CA58E21-8A4E-08F2-C998-22396ED593B5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62F62F-15F3-4265-52A0-DD20D804C736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9CF99D5-0044-5195-0743-CC615257C40A}"/>
              </a:ext>
            </a:extLst>
          </p:cNvPr>
          <p:cNvGrpSpPr/>
          <p:nvPr/>
        </p:nvGrpSpPr>
        <p:grpSpPr>
          <a:xfrm>
            <a:off x="2738275" y="2415009"/>
            <a:ext cx="712675" cy="639121"/>
            <a:chOff x="7825106" y="3774959"/>
            <a:chExt cx="315514" cy="290912"/>
          </a:xfrm>
        </p:grpSpPr>
        <p:sp>
          <p:nvSpPr>
            <p:cNvPr id="6" name="圆柱体 5">
              <a:extLst>
                <a:ext uri="{FF2B5EF4-FFF2-40B4-BE49-F238E27FC236}">
                  <a16:creationId xmlns:a16="http://schemas.microsoft.com/office/drawing/2014/main" id="{F8FE7058-A739-B918-8D0E-FF5EB0C6EE3F}"/>
                </a:ext>
              </a:extLst>
            </p:cNvPr>
            <p:cNvSpPr/>
            <p:nvPr/>
          </p:nvSpPr>
          <p:spPr>
            <a:xfrm>
              <a:off x="7849455" y="3988455"/>
              <a:ext cx="266815" cy="54329"/>
            </a:xfrm>
            <a:prstGeom prst="can">
              <a:avLst>
                <a:gd name="adj" fmla="val 50000"/>
              </a:avLst>
            </a:prstGeom>
            <a:solidFill>
              <a:srgbClr val="96DCF8"/>
            </a:solidFill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柱体 6">
              <a:extLst>
                <a:ext uri="{FF2B5EF4-FFF2-40B4-BE49-F238E27FC236}">
                  <a16:creationId xmlns:a16="http://schemas.microsoft.com/office/drawing/2014/main" id="{DECBD9F3-536C-7781-4A65-8178C80B94F6}"/>
                </a:ext>
              </a:extLst>
            </p:cNvPr>
            <p:cNvSpPr/>
            <p:nvPr/>
          </p:nvSpPr>
          <p:spPr>
            <a:xfrm>
              <a:off x="7825106" y="3774959"/>
              <a:ext cx="315514" cy="290912"/>
            </a:xfrm>
            <a:prstGeom prst="can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F90604D-3BB1-BE03-C80D-0A3C4746E7AE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CAD0583-2B05-10EB-A117-67ED80742648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AF4E2AF-A557-2689-BAAF-2430E0B1DD24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74E87193-BB11-6BAA-9BC2-49457F8EB04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39</a:t>
            </a:fld>
            <a:endParaRPr kumimoji="1"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688515B-6E0A-AC5E-75DF-4DC289988BED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4BD0B7F-F3C9-DCDF-8A0B-970478100D58}"/>
              </a:ext>
            </a:extLst>
          </p:cNvPr>
          <p:cNvSpPr/>
          <p:nvPr/>
        </p:nvSpPr>
        <p:spPr>
          <a:xfrm>
            <a:off x="9777678" y="341785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1B9E9ED-A701-8950-E76E-54071EFC287F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AF578C1-E697-79A4-3EB2-4496054B542C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38C5FC0-5623-32F3-59C0-5B53775F22B6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FAD459A-7111-9CBF-3604-8D355D816864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290F3A8-416E-66AC-903D-C066FFBB0210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2A72D92-C263-01A9-3397-BFEB00A1DD55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16C6717-0F3C-59BE-8F0B-529C14F51D2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009DFD4D-D0CA-10AE-F032-7C2D0D593F6E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71EC2A8-1F61-C75C-F967-BD83EC62EDA2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6062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956F037E-4026-45D4-B1FB-140B6C6BB1B9}"/>
              </a:ext>
            </a:extLst>
          </p:cNvPr>
          <p:cNvSpPr>
            <a:spLocks noGrp="1"/>
          </p:cNvSpPr>
          <p:nvPr/>
        </p:nvSpPr>
        <p:spPr>
          <a:xfrm>
            <a:off x="156592" y="731520"/>
            <a:ext cx="5867400" cy="5791200"/>
          </a:xfrm>
          <a:custGeom>
            <a:avLst/>
            <a:gdLst>
              <a:gd name="connsiteX0" fmla="*/ 5730240 w 5867400"/>
              <a:gd name="connsiteY0" fmla="*/ 0 h 5791200"/>
              <a:gd name="connsiteX1" fmla="*/ 5867400 w 5867400"/>
              <a:gd name="connsiteY1" fmla="*/ 137160 h 5791200"/>
              <a:gd name="connsiteX2" fmla="*/ 5867400 w 5867400"/>
              <a:gd name="connsiteY2" fmla="*/ 5654040 h 5791200"/>
              <a:gd name="connsiteX3" fmla="*/ 5730240 w 5867400"/>
              <a:gd name="connsiteY3" fmla="*/ 5791200 h 5791200"/>
              <a:gd name="connsiteX4" fmla="*/ 137160 w 5867400"/>
              <a:gd name="connsiteY4" fmla="*/ 5791200 h 5791200"/>
              <a:gd name="connsiteX5" fmla="*/ 0 w 5867400"/>
              <a:gd name="connsiteY5" fmla="*/ 5654040 h 5791200"/>
              <a:gd name="connsiteX6" fmla="*/ 0 w 5867400"/>
              <a:gd name="connsiteY6" fmla="*/ 137160 h 5791200"/>
              <a:gd name="connsiteX7" fmla="*/ 137160 w 5867400"/>
              <a:gd name="connsiteY7" fmla="*/ 0 h 5791200"/>
            </a:gdLst>
            <a:ahLst/>
            <a:cxnLst/>
            <a:rect l="l" t="t" r="r" b="b"/>
            <a:pathLst>
              <a:path w="5867400" h="5791200">
                <a:moveTo>
                  <a:pt x="5730240" y="0"/>
                </a:moveTo>
                <a:cubicBezTo>
                  <a:pt x="5805991" y="0"/>
                  <a:pt x="5867400" y="61409"/>
                  <a:pt x="5867400" y="137160"/>
                </a:cubicBezTo>
                <a:lnTo>
                  <a:pt x="5867400" y="5654040"/>
                </a:lnTo>
                <a:cubicBezTo>
                  <a:pt x="5867400" y="5729791"/>
                  <a:pt x="5805991" y="5791200"/>
                  <a:pt x="5730240" y="5791200"/>
                </a:cubicBezTo>
                <a:lnTo>
                  <a:pt x="137160" y="5791200"/>
                </a:lnTo>
                <a:cubicBezTo>
                  <a:pt x="61409" y="5791200"/>
                  <a:pt x="0" y="5729791"/>
                  <a:pt x="0" y="5654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D6E6FF">
              <a:alpha val="45000"/>
            </a:srgbClr>
          </a:solidFill>
          <a:ln w="76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96C39E6E-7F86-4653-99BF-C49E373D625F}"/>
              </a:ext>
            </a:extLst>
          </p:cNvPr>
          <p:cNvSpPr>
            <a:spLocks noGrp="1"/>
          </p:cNvSpPr>
          <p:nvPr/>
        </p:nvSpPr>
        <p:spPr>
          <a:xfrm>
            <a:off x="133400" y="685800"/>
            <a:ext cx="5867400" cy="5791200"/>
          </a:xfrm>
          <a:custGeom>
            <a:avLst/>
            <a:gdLst>
              <a:gd name="connsiteX0" fmla="*/ 5730240 w 5867400"/>
              <a:gd name="connsiteY0" fmla="*/ 0 h 5791200"/>
              <a:gd name="connsiteX1" fmla="*/ 5867400 w 5867400"/>
              <a:gd name="connsiteY1" fmla="*/ 137160 h 5791200"/>
              <a:gd name="connsiteX2" fmla="*/ 5867400 w 5867400"/>
              <a:gd name="connsiteY2" fmla="*/ 5654040 h 5791200"/>
              <a:gd name="connsiteX3" fmla="*/ 5730240 w 5867400"/>
              <a:gd name="connsiteY3" fmla="*/ 5791200 h 5791200"/>
              <a:gd name="connsiteX4" fmla="*/ 137160 w 5867400"/>
              <a:gd name="connsiteY4" fmla="*/ 5791200 h 5791200"/>
              <a:gd name="connsiteX5" fmla="*/ 0 w 5867400"/>
              <a:gd name="connsiteY5" fmla="*/ 5654040 h 5791200"/>
              <a:gd name="connsiteX6" fmla="*/ 0 w 5867400"/>
              <a:gd name="connsiteY6" fmla="*/ 137160 h 5791200"/>
              <a:gd name="connsiteX7" fmla="*/ 137160 w 5867400"/>
              <a:gd name="connsiteY7" fmla="*/ 0 h 5791200"/>
            </a:gdLst>
            <a:ahLst/>
            <a:cxnLst/>
            <a:rect l="l" t="t" r="r" b="b"/>
            <a:pathLst>
              <a:path w="5867400" h="5791200">
                <a:moveTo>
                  <a:pt x="5730240" y="0"/>
                </a:moveTo>
                <a:cubicBezTo>
                  <a:pt x="5805991" y="0"/>
                  <a:pt x="5867400" y="61409"/>
                  <a:pt x="5867400" y="137160"/>
                </a:cubicBezTo>
                <a:lnTo>
                  <a:pt x="5867400" y="5654040"/>
                </a:lnTo>
                <a:cubicBezTo>
                  <a:pt x="5867400" y="5729791"/>
                  <a:pt x="5805991" y="5791200"/>
                  <a:pt x="5730240" y="5791200"/>
                </a:cubicBezTo>
                <a:lnTo>
                  <a:pt x="137160" y="5791200"/>
                </a:lnTo>
                <a:cubicBezTo>
                  <a:pt x="61409" y="5791200"/>
                  <a:pt x="0" y="5729791"/>
                  <a:pt x="0" y="5654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FFFFFF"/>
          </a:solidFill>
          <a:ln w="12192">
            <a:solidFill>
              <a:srgbClr val="C9D7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ECD71D97-1E83-42A1-9BB8-3E8B5A907BB8}"/>
              </a:ext>
            </a:extLst>
          </p:cNvPr>
          <p:cNvSpPr>
            <a:spLocks noGrp="1"/>
          </p:cNvSpPr>
          <p:nvPr/>
        </p:nvSpPr>
        <p:spPr>
          <a:xfrm>
            <a:off x="137160" y="685800"/>
            <a:ext cx="5867400" cy="457200"/>
          </a:xfrm>
          <a:custGeom>
            <a:avLst/>
            <a:gdLst>
              <a:gd name="connsiteX0" fmla="*/ 5730240 w 5867400"/>
              <a:gd name="connsiteY0" fmla="*/ 0 h 457200"/>
              <a:gd name="connsiteX1" fmla="*/ 5867400 w 5867400"/>
              <a:gd name="connsiteY1" fmla="*/ 137160 h 457200"/>
              <a:gd name="connsiteX2" fmla="*/ 5867400 w 5867400"/>
              <a:gd name="connsiteY2" fmla="*/ 320040 h 457200"/>
              <a:gd name="connsiteX3" fmla="*/ 5730240 w 5867400"/>
              <a:gd name="connsiteY3" fmla="*/ 457200 h 457200"/>
              <a:gd name="connsiteX4" fmla="*/ 137160 w 5867400"/>
              <a:gd name="connsiteY4" fmla="*/ 457200 h 457200"/>
              <a:gd name="connsiteX5" fmla="*/ 0 w 5867400"/>
              <a:gd name="connsiteY5" fmla="*/ 320040 h 457200"/>
              <a:gd name="connsiteX6" fmla="*/ 0 w 5867400"/>
              <a:gd name="connsiteY6" fmla="*/ 137160 h 457200"/>
              <a:gd name="connsiteX7" fmla="*/ 137160 w 5867400"/>
              <a:gd name="connsiteY7" fmla="*/ 0 h 457200"/>
            </a:gdLst>
            <a:ahLst/>
            <a:cxnLst/>
            <a:rect l="l" t="t" r="r" b="b"/>
            <a:pathLst>
              <a:path w="5867400" h="457200">
                <a:moveTo>
                  <a:pt x="5730240" y="0"/>
                </a:moveTo>
                <a:cubicBezTo>
                  <a:pt x="5805991" y="0"/>
                  <a:pt x="5867400" y="61409"/>
                  <a:pt x="5867400" y="137160"/>
                </a:cubicBezTo>
                <a:lnTo>
                  <a:pt x="5867400" y="320040"/>
                </a:lnTo>
                <a:cubicBezTo>
                  <a:pt x="5867400" y="395791"/>
                  <a:pt x="5805991" y="457200"/>
                  <a:pt x="5730240" y="457200"/>
                </a:cubicBezTo>
                <a:lnTo>
                  <a:pt x="137160" y="457200"/>
                </a:lnTo>
                <a:cubicBezTo>
                  <a:pt x="61409" y="457200"/>
                  <a:pt x="0" y="395791"/>
                  <a:pt x="0" y="320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002060"/>
          </a:solidFill>
          <a:ln w="7620">
            <a:gradFill>
              <a:gsLst>
                <a:gs pos="0">
                  <a:srgbClr val="0A5BE0"/>
                </a:gs>
                <a:gs pos="50000">
                  <a:srgbClr val="2A4DDC"/>
                </a:gs>
                <a:gs pos="100000">
                  <a:srgbClr val="4B3FD8"/>
                </a:gs>
              </a:gsLst>
              <a:lin ang="0" scaled="1"/>
            </a:gra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24F9073-A964-4E3E-BFF1-B5942A250AA9}"/>
              </a:ext>
            </a:extLst>
          </p:cNvPr>
          <p:cNvSpPr>
            <a:spLocks noGrp="1"/>
          </p:cNvSpPr>
          <p:nvPr/>
        </p:nvSpPr>
        <p:spPr>
          <a:xfrm>
            <a:off x="137160" y="899160"/>
            <a:ext cx="5867400" cy="243840"/>
          </a:xfrm>
          <a:custGeom>
            <a:avLst/>
            <a:gdLst>
              <a:gd name="connsiteX0" fmla="*/ 0 w 5867400"/>
              <a:gd name="connsiteY0" fmla="*/ 0 h 243840"/>
              <a:gd name="connsiteX1" fmla="*/ 5867400 w 5867400"/>
              <a:gd name="connsiteY1" fmla="*/ 0 h 243840"/>
              <a:gd name="connsiteX2" fmla="*/ 5867400 w 5867400"/>
              <a:gd name="connsiteY2" fmla="*/ 243840 h 243840"/>
              <a:gd name="connsiteX3" fmla="*/ 0 w 5867400"/>
              <a:gd name="connsiteY3" fmla="*/ 243840 h 243840"/>
            </a:gdLst>
            <a:ahLst/>
            <a:cxnLst/>
            <a:rect l="l" t="t" r="r" b="b"/>
            <a:pathLst>
              <a:path w="5867400" h="243840">
                <a:moveTo>
                  <a:pt x="0" y="0"/>
                </a:moveTo>
                <a:lnTo>
                  <a:pt x="5867400" y="0"/>
                </a:lnTo>
                <a:lnTo>
                  <a:pt x="5867400" y="243840"/>
                </a:lnTo>
                <a:lnTo>
                  <a:pt x="0" y="243840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3050B97-DB63-4F26-8FED-7964B94094F4}"/>
              </a:ext>
            </a:extLst>
          </p:cNvPr>
          <p:cNvSpPr>
            <a:spLocks noGrp="1"/>
          </p:cNvSpPr>
          <p:nvPr/>
        </p:nvSpPr>
        <p:spPr>
          <a:xfrm>
            <a:off x="1048130" y="727502"/>
            <a:ext cx="4116833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Training </a:t>
            </a:r>
            <a:r>
              <a:rPr lang="zh-CN" altLang="en-US"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：</a:t>
            </a:r>
            <a:r>
              <a:rPr lang="en-US" altLang="zh-CN"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Hybrid Parallelism</a:t>
            </a:r>
            <a:endParaRPr sz="2100" b="1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A2D48487-125C-4109-A976-8F05B009FD1A}"/>
              </a:ext>
            </a:extLst>
          </p:cNvPr>
          <p:cNvSpPr>
            <a:spLocks noGrp="1"/>
          </p:cNvSpPr>
          <p:nvPr/>
        </p:nvSpPr>
        <p:spPr>
          <a:xfrm>
            <a:off x="6225540" y="731520"/>
            <a:ext cx="5867400" cy="5791200"/>
          </a:xfrm>
          <a:custGeom>
            <a:avLst/>
            <a:gdLst>
              <a:gd name="connsiteX0" fmla="*/ 5730240 w 5867400"/>
              <a:gd name="connsiteY0" fmla="*/ 0 h 5791200"/>
              <a:gd name="connsiteX1" fmla="*/ 5867400 w 5867400"/>
              <a:gd name="connsiteY1" fmla="*/ 137160 h 5791200"/>
              <a:gd name="connsiteX2" fmla="*/ 5867400 w 5867400"/>
              <a:gd name="connsiteY2" fmla="*/ 5654040 h 5791200"/>
              <a:gd name="connsiteX3" fmla="*/ 5730240 w 5867400"/>
              <a:gd name="connsiteY3" fmla="*/ 5791200 h 5791200"/>
              <a:gd name="connsiteX4" fmla="*/ 137160 w 5867400"/>
              <a:gd name="connsiteY4" fmla="*/ 5791200 h 5791200"/>
              <a:gd name="connsiteX5" fmla="*/ 0 w 5867400"/>
              <a:gd name="connsiteY5" fmla="*/ 5654040 h 5791200"/>
              <a:gd name="connsiteX6" fmla="*/ 0 w 5867400"/>
              <a:gd name="connsiteY6" fmla="*/ 137160 h 5791200"/>
              <a:gd name="connsiteX7" fmla="*/ 137160 w 5867400"/>
              <a:gd name="connsiteY7" fmla="*/ 0 h 5791200"/>
            </a:gdLst>
            <a:ahLst/>
            <a:cxnLst/>
            <a:rect l="l" t="t" r="r" b="b"/>
            <a:pathLst>
              <a:path w="5867400" h="5791200">
                <a:moveTo>
                  <a:pt x="5730240" y="0"/>
                </a:moveTo>
                <a:cubicBezTo>
                  <a:pt x="5805992" y="0"/>
                  <a:pt x="5867400" y="61409"/>
                  <a:pt x="5867400" y="137160"/>
                </a:cubicBezTo>
                <a:lnTo>
                  <a:pt x="5867400" y="5654040"/>
                </a:lnTo>
                <a:cubicBezTo>
                  <a:pt x="5867400" y="5729791"/>
                  <a:pt x="5805992" y="5791200"/>
                  <a:pt x="5730240" y="5791200"/>
                </a:cubicBezTo>
                <a:lnTo>
                  <a:pt x="137160" y="5791200"/>
                </a:lnTo>
                <a:cubicBezTo>
                  <a:pt x="61409" y="5791200"/>
                  <a:pt x="0" y="5729791"/>
                  <a:pt x="0" y="5654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D6E6FF">
              <a:alpha val="45000"/>
            </a:srgbClr>
          </a:solidFill>
          <a:ln w="76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CA1BB293-5738-4421-9857-C1EDCE07EEF7}"/>
              </a:ext>
            </a:extLst>
          </p:cNvPr>
          <p:cNvSpPr>
            <a:spLocks noGrp="1"/>
          </p:cNvSpPr>
          <p:nvPr/>
        </p:nvSpPr>
        <p:spPr>
          <a:xfrm>
            <a:off x="6106190" y="690880"/>
            <a:ext cx="5941272" cy="5791200"/>
          </a:xfrm>
          <a:custGeom>
            <a:avLst/>
            <a:gdLst>
              <a:gd name="connsiteX0" fmla="*/ 5730240 w 5867400"/>
              <a:gd name="connsiteY0" fmla="*/ 0 h 5791200"/>
              <a:gd name="connsiteX1" fmla="*/ 5867400 w 5867400"/>
              <a:gd name="connsiteY1" fmla="*/ 137160 h 5791200"/>
              <a:gd name="connsiteX2" fmla="*/ 5867400 w 5867400"/>
              <a:gd name="connsiteY2" fmla="*/ 5654040 h 5791200"/>
              <a:gd name="connsiteX3" fmla="*/ 5730240 w 5867400"/>
              <a:gd name="connsiteY3" fmla="*/ 5791200 h 5791200"/>
              <a:gd name="connsiteX4" fmla="*/ 137160 w 5867400"/>
              <a:gd name="connsiteY4" fmla="*/ 5791200 h 5791200"/>
              <a:gd name="connsiteX5" fmla="*/ 0 w 5867400"/>
              <a:gd name="connsiteY5" fmla="*/ 5654040 h 5791200"/>
              <a:gd name="connsiteX6" fmla="*/ 0 w 5867400"/>
              <a:gd name="connsiteY6" fmla="*/ 137160 h 5791200"/>
              <a:gd name="connsiteX7" fmla="*/ 137160 w 5867400"/>
              <a:gd name="connsiteY7" fmla="*/ 0 h 5791200"/>
            </a:gdLst>
            <a:ahLst/>
            <a:cxnLst/>
            <a:rect l="l" t="t" r="r" b="b"/>
            <a:pathLst>
              <a:path w="5867400" h="5791200">
                <a:moveTo>
                  <a:pt x="5730240" y="0"/>
                </a:moveTo>
                <a:cubicBezTo>
                  <a:pt x="5805992" y="0"/>
                  <a:pt x="5867400" y="61409"/>
                  <a:pt x="5867400" y="137160"/>
                </a:cubicBezTo>
                <a:lnTo>
                  <a:pt x="5867400" y="5654040"/>
                </a:lnTo>
                <a:cubicBezTo>
                  <a:pt x="5867400" y="5729791"/>
                  <a:pt x="5805992" y="5791200"/>
                  <a:pt x="5730240" y="5791200"/>
                </a:cubicBezTo>
                <a:lnTo>
                  <a:pt x="137160" y="5791200"/>
                </a:lnTo>
                <a:cubicBezTo>
                  <a:pt x="61409" y="5791200"/>
                  <a:pt x="0" y="5729791"/>
                  <a:pt x="0" y="5654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FFFFFF"/>
          </a:solidFill>
          <a:ln w="12192">
            <a:solidFill>
              <a:srgbClr val="C9D7F2"/>
            </a:solidFill>
            <a:prstDash val="solid"/>
          </a:ln>
        </p:spPr>
        <p:txBody>
          <a:bodyPr anchor="ctr"/>
          <a:lstStyle/>
          <a:p>
            <a:pPr algn="ctr">
              <a:buNone/>
            </a:pPr>
            <a:r>
              <a:rPr sz="1800" b="1">
                <a:solidFill>
                  <a:srgbClr val="F59E0B"/>
                </a:solidFill>
                <a:latin typeface="微软雅黑"/>
                <a:ea typeface="微软雅黑"/>
                <a:cs typeface="微软雅黑"/>
              </a:rPr>
              <a:t>M2N </a:t>
            </a: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A322B996-995C-4B11-B7F2-F32D10BDA12D}"/>
              </a:ext>
            </a:extLst>
          </p:cNvPr>
          <p:cNvSpPr>
            <a:spLocks noGrp="1"/>
          </p:cNvSpPr>
          <p:nvPr/>
        </p:nvSpPr>
        <p:spPr>
          <a:xfrm>
            <a:off x="6113568" y="685800"/>
            <a:ext cx="5941272" cy="457200"/>
          </a:xfrm>
          <a:custGeom>
            <a:avLst/>
            <a:gdLst>
              <a:gd name="connsiteX0" fmla="*/ 5730240 w 5867400"/>
              <a:gd name="connsiteY0" fmla="*/ 0 h 457200"/>
              <a:gd name="connsiteX1" fmla="*/ 5867400 w 5867400"/>
              <a:gd name="connsiteY1" fmla="*/ 137160 h 457200"/>
              <a:gd name="connsiteX2" fmla="*/ 5867400 w 5867400"/>
              <a:gd name="connsiteY2" fmla="*/ 320040 h 457200"/>
              <a:gd name="connsiteX3" fmla="*/ 5730240 w 5867400"/>
              <a:gd name="connsiteY3" fmla="*/ 457200 h 457200"/>
              <a:gd name="connsiteX4" fmla="*/ 137160 w 5867400"/>
              <a:gd name="connsiteY4" fmla="*/ 457200 h 457200"/>
              <a:gd name="connsiteX5" fmla="*/ 0 w 5867400"/>
              <a:gd name="connsiteY5" fmla="*/ 320040 h 457200"/>
              <a:gd name="connsiteX6" fmla="*/ 0 w 5867400"/>
              <a:gd name="connsiteY6" fmla="*/ 137160 h 457200"/>
              <a:gd name="connsiteX7" fmla="*/ 137160 w 5867400"/>
              <a:gd name="connsiteY7" fmla="*/ 0 h 457200"/>
            </a:gdLst>
            <a:ahLst/>
            <a:cxnLst/>
            <a:rect l="l" t="t" r="r" b="b"/>
            <a:pathLst>
              <a:path w="5867400" h="457200">
                <a:moveTo>
                  <a:pt x="5730240" y="0"/>
                </a:moveTo>
                <a:cubicBezTo>
                  <a:pt x="5805992" y="0"/>
                  <a:pt x="5867400" y="61409"/>
                  <a:pt x="5867400" y="137160"/>
                </a:cubicBezTo>
                <a:lnTo>
                  <a:pt x="5867400" y="320040"/>
                </a:lnTo>
                <a:cubicBezTo>
                  <a:pt x="5867400" y="395791"/>
                  <a:pt x="5805992" y="457200"/>
                  <a:pt x="5730240" y="457200"/>
                </a:cubicBezTo>
                <a:lnTo>
                  <a:pt x="137160" y="457200"/>
                </a:lnTo>
                <a:cubicBezTo>
                  <a:pt x="61409" y="457200"/>
                  <a:pt x="0" y="395791"/>
                  <a:pt x="0" y="3200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002060"/>
          </a:solidFill>
          <a:ln w="7620">
            <a:gradFill>
              <a:gsLst>
                <a:gs pos="0">
                  <a:srgbClr val="0A5BE0"/>
                </a:gs>
                <a:gs pos="50000">
                  <a:srgbClr val="2A4DDC"/>
                </a:gs>
                <a:gs pos="100000">
                  <a:srgbClr val="4B3FD8"/>
                </a:gs>
              </a:gsLst>
              <a:lin ang="0" scaled="1"/>
            </a:gra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D268AACA-19FC-4724-AC4F-800895306831}"/>
              </a:ext>
            </a:extLst>
          </p:cNvPr>
          <p:cNvSpPr>
            <a:spLocks noGrp="1"/>
          </p:cNvSpPr>
          <p:nvPr/>
        </p:nvSpPr>
        <p:spPr>
          <a:xfrm>
            <a:off x="6187440" y="899160"/>
            <a:ext cx="5867400" cy="243840"/>
          </a:xfrm>
          <a:custGeom>
            <a:avLst/>
            <a:gdLst>
              <a:gd name="connsiteX0" fmla="*/ 0 w 5867400"/>
              <a:gd name="connsiteY0" fmla="*/ 0 h 243840"/>
              <a:gd name="connsiteX1" fmla="*/ 5867400 w 5867400"/>
              <a:gd name="connsiteY1" fmla="*/ 0 h 243840"/>
              <a:gd name="connsiteX2" fmla="*/ 5867400 w 5867400"/>
              <a:gd name="connsiteY2" fmla="*/ 243840 h 243840"/>
              <a:gd name="connsiteX3" fmla="*/ 0 w 5867400"/>
              <a:gd name="connsiteY3" fmla="*/ 243840 h 243840"/>
            </a:gdLst>
            <a:ahLst/>
            <a:cxnLst/>
            <a:rect l="l" t="t" r="r" b="b"/>
            <a:pathLst>
              <a:path w="5867400" h="243840">
                <a:moveTo>
                  <a:pt x="0" y="0"/>
                </a:moveTo>
                <a:lnTo>
                  <a:pt x="5867400" y="0"/>
                </a:lnTo>
                <a:lnTo>
                  <a:pt x="5867400" y="243840"/>
                </a:lnTo>
                <a:lnTo>
                  <a:pt x="0" y="243840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3C55296-3B12-4C8C-8110-8F2A0A483491}"/>
              </a:ext>
            </a:extLst>
          </p:cNvPr>
          <p:cNvSpPr>
            <a:spLocks noGrp="1"/>
          </p:cNvSpPr>
          <p:nvPr/>
        </p:nvSpPr>
        <p:spPr>
          <a:xfrm>
            <a:off x="6704613" y="706651"/>
            <a:ext cx="4913204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lang="en-US"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Inference</a:t>
            </a:r>
            <a:r>
              <a:rPr lang="zh-CN" altLang="en-US"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sz="21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：Disaggregated Serving</a:t>
            </a:r>
            <a:endParaRPr sz="2100" b="1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C6225D8-6A36-46DC-A7FC-18FFECF5B05D}"/>
              </a:ext>
            </a:extLst>
          </p:cNvPr>
          <p:cNvSpPr>
            <a:spLocks noGrp="1"/>
          </p:cNvSpPr>
          <p:nvPr/>
        </p:nvSpPr>
        <p:spPr>
          <a:xfrm>
            <a:off x="273454" y="1216004"/>
            <a:ext cx="630301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 dirty="0">
                <a:solidFill>
                  <a:srgbClr val="0F172A"/>
                </a:solidFill>
                <a:latin typeface="微软雅黑"/>
                <a:ea typeface="微软雅黑"/>
                <a:cs typeface="微软雅黑"/>
              </a:rPr>
              <a:t>Take DeepSeek-V3 training as an example: </a:t>
            </a:r>
            <a:r>
              <a:rPr lang="en-US" sz="1300" b="1" dirty="0">
                <a:solidFill>
                  <a:srgbClr val="0F172A"/>
                </a:solidFill>
                <a:latin typeface="微软雅黑"/>
                <a:ea typeface="微软雅黑"/>
                <a:cs typeface="微软雅黑"/>
              </a:rPr>
              <a:t>PP, EP, and DP coexist</a:t>
            </a:r>
            <a:endParaRPr sz="1300" b="1" dirty="0">
              <a:solidFill>
                <a:srgbClr val="0F17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3" name="任意多边形: 形状 182">
            <a:extLst>
              <a:ext uri="{FF2B5EF4-FFF2-40B4-BE49-F238E27FC236}">
                <a16:creationId xmlns:a16="http://schemas.microsoft.com/office/drawing/2014/main" id="{AC9CCED9-51A5-4635-B7A5-EA04E1C9315E}"/>
              </a:ext>
            </a:extLst>
          </p:cNvPr>
          <p:cNvSpPr>
            <a:spLocks noGrp="1"/>
          </p:cNvSpPr>
          <p:nvPr/>
        </p:nvSpPr>
        <p:spPr>
          <a:xfrm>
            <a:off x="5144673" y="1524000"/>
            <a:ext cx="655320" cy="3749040"/>
          </a:xfrm>
          <a:custGeom>
            <a:avLst/>
            <a:gdLst>
              <a:gd name="connsiteX0" fmla="*/ 548640 w 655320"/>
              <a:gd name="connsiteY0" fmla="*/ 0 h 3749040"/>
              <a:gd name="connsiteX1" fmla="*/ 655320 w 655320"/>
              <a:gd name="connsiteY1" fmla="*/ 106680 h 3749040"/>
              <a:gd name="connsiteX2" fmla="*/ 655320 w 655320"/>
              <a:gd name="connsiteY2" fmla="*/ 3642360 h 3749040"/>
              <a:gd name="connsiteX3" fmla="*/ 548640 w 655320"/>
              <a:gd name="connsiteY3" fmla="*/ 3749040 h 3749040"/>
              <a:gd name="connsiteX4" fmla="*/ 106680 w 655320"/>
              <a:gd name="connsiteY4" fmla="*/ 3749040 h 3749040"/>
              <a:gd name="connsiteX5" fmla="*/ 0 w 655320"/>
              <a:gd name="connsiteY5" fmla="*/ 3642360 h 3749040"/>
              <a:gd name="connsiteX6" fmla="*/ 0 w 655320"/>
              <a:gd name="connsiteY6" fmla="*/ 106680 h 3749040"/>
              <a:gd name="connsiteX7" fmla="*/ 106680 w 655320"/>
              <a:gd name="connsiteY7" fmla="*/ 0 h 3749040"/>
            </a:gdLst>
            <a:ahLst/>
            <a:cxnLst/>
            <a:rect l="l" t="t" r="r" b="b"/>
            <a:pathLst>
              <a:path w="655320" h="3749040">
                <a:moveTo>
                  <a:pt x="548640" y="0"/>
                </a:moveTo>
                <a:cubicBezTo>
                  <a:pt x="607558" y="0"/>
                  <a:pt x="655320" y="47762"/>
                  <a:pt x="655320" y="106680"/>
                </a:cubicBezTo>
                <a:lnTo>
                  <a:pt x="655320" y="3642360"/>
                </a:lnTo>
                <a:cubicBezTo>
                  <a:pt x="655320" y="3701278"/>
                  <a:pt x="607558" y="3749040"/>
                  <a:pt x="548640" y="3749040"/>
                </a:cubicBezTo>
                <a:lnTo>
                  <a:pt x="106680" y="3749040"/>
                </a:lnTo>
                <a:cubicBezTo>
                  <a:pt x="47762" y="3749040"/>
                  <a:pt x="0" y="3701278"/>
                  <a:pt x="0" y="3642360"/>
                </a:cubicBezTo>
                <a:lnTo>
                  <a:pt x="0" y="106680"/>
                </a:lnTo>
                <a:cubicBezTo>
                  <a:pt x="0" y="47762"/>
                  <a:pt x="47762" y="0"/>
                  <a:pt x="106680" y="0"/>
                </a:cubicBezTo>
                <a:close/>
              </a:path>
            </a:pathLst>
          </a:custGeom>
          <a:gradFill>
            <a:gsLst>
              <a:gs pos="0">
                <a:srgbClr val="FBFDFF"/>
              </a:gs>
              <a:gs pos="50000">
                <a:srgbClr val="F6FAFF"/>
              </a:gs>
              <a:gs pos="100000">
                <a:srgbClr val="F2F7FF"/>
              </a:gs>
            </a:gsLst>
            <a:lin ang="5400000" scaled="1"/>
          </a:gradFill>
          <a:ln w="11430">
            <a:solidFill>
              <a:srgbClr val="9FB7E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0115BA0C-8811-46FA-BD66-F227F338CFF4}"/>
              </a:ext>
            </a:extLst>
          </p:cNvPr>
          <p:cNvSpPr>
            <a:spLocks noGrp="1"/>
          </p:cNvSpPr>
          <p:nvPr/>
        </p:nvSpPr>
        <p:spPr>
          <a:xfrm>
            <a:off x="5032759" y="1872534"/>
            <a:ext cx="8001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OSS/FS cluster</a:t>
            </a:r>
          </a:p>
        </p:txBody>
      </p:sp>
      <p:sp>
        <p:nvSpPr>
          <p:cNvPr id="186" name="任意多边形: 形状 185">
            <a:extLst>
              <a:ext uri="{FF2B5EF4-FFF2-40B4-BE49-F238E27FC236}">
                <a16:creationId xmlns:a16="http://schemas.microsoft.com/office/drawing/2014/main" id="{F43BE35F-6D74-49F1-8039-CA270ACF1E60}"/>
              </a:ext>
            </a:extLst>
          </p:cNvPr>
          <p:cNvSpPr>
            <a:spLocks noGrp="1"/>
          </p:cNvSpPr>
          <p:nvPr/>
        </p:nvSpPr>
        <p:spPr>
          <a:xfrm>
            <a:off x="5266593" y="225552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87" name="任意多边形: 形状 186">
            <a:extLst>
              <a:ext uri="{FF2B5EF4-FFF2-40B4-BE49-F238E27FC236}">
                <a16:creationId xmlns:a16="http://schemas.microsoft.com/office/drawing/2014/main" id="{526F0574-DCFA-491A-8818-6C67DD144C85}"/>
              </a:ext>
            </a:extLst>
          </p:cNvPr>
          <p:cNvSpPr>
            <a:spLocks noGrp="1"/>
          </p:cNvSpPr>
          <p:nvPr/>
        </p:nvSpPr>
        <p:spPr>
          <a:xfrm>
            <a:off x="5327553" y="228600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88" name="任意多边形: 形状 187">
            <a:extLst>
              <a:ext uri="{FF2B5EF4-FFF2-40B4-BE49-F238E27FC236}">
                <a16:creationId xmlns:a16="http://schemas.microsoft.com/office/drawing/2014/main" id="{C7C67333-A4B1-45C8-B79A-638B22971A8D}"/>
              </a:ext>
            </a:extLst>
          </p:cNvPr>
          <p:cNvSpPr>
            <a:spLocks noGrp="1"/>
          </p:cNvSpPr>
          <p:nvPr/>
        </p:nvSpPr>
        <p:spPr>
          <a:xfrm>
            <a:off x="5266593" y="239268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89" name="任意多边形: 形状 188">
            <a:extLst>
              <a:ext uri="{FF2B5EF4-FFF2-40B4-BE49-F238E27FC236}">
                <a16:creationId xmlns:a16="http://schemas.microsoft.com/office/drawing/2014/main" id="{15856F17-AD29-47C1-ACA4-4628DA5B5FE2}"/>
              </a:ext>
            </a:extLst>
          </p:cNvPr>
          <p:cNvSpPr>
            <a:spLocks noGrp="1"/>
          </p:cNvSpPr>
          <p:nvPr/>
        </p:nvSpPr>
        <p:spPr>
          <a:xfrm>
            <a:off x="5327553" y="242316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0" name="任意多边形: 形状 189">
            <a:extLst>
              <a:ext uri="{FF2B5EF4-FFF2-40B4-BE49-F238E27FC236}">
                <a16:creationId xmlns:a16="http://schemas.microsoft.com/office/drawing/2014/main" id="{2747EBD0-BB27-4BB4-846C-F5DC9B9A4CA5}"/>
              </a:ext>
            </a:extLst>
          </p:cNvPr>
          <p:cNvSpPr>
            <a:spLocks noGrp="1"/>
          </p:cNvSpPr>
          <p:nvPr/>
        </p:nvSpPr>
        <p:spPr>
          <a:xfrm>
            <a:off x="5266593" y="252984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1" name="任意多边形: 形状 190">
            <a:extLst>
              <a:ext uri="{FF2B5EF4-FFF2-40B4-BE49-F238E27FC236}">
                <a16:creationId xmlns:a16="http://schemas.microsoft.com/office/drawing/2014/main" id="{363A6BE1-A7B7-4C4E-9AAF-C1FAD67931C7}"/>
              </a:ext>
            </a:extLst>
          </p:cNvPr>
          <p:cNvSpPr>
            <a:spLocks noGrp="1"/>
          </p:cNvSpPr>
          <p:nvPr/>
        </p:nvSpPr>
        <p:spPr>
          <a:xfrm>
            <a:off x="5327553" y="256032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2" name="任意多边形: 形状 191">
            <a:extLst>
              <a:ext uri="{FF2B5EF4-FFF2-40B4-BE49-F238E27FC236}">
                <a16:creationId xmlns:a16="http://schemas.microsoft.com/office/drawing/2014/main" id="{E051C268-48DF-4E5F-8D5C-59425BDE8355}"/>
              </a:ext>
            </a:extLst>
          </p:cNvPr>
          <p:cNvSpPr>
            <a:spLocks noGrp="1"/>
          </p:cNvSpPr>
          <p:nvPr/>
        </p:nvSpPr>
        <p:spPr>
          <a:xfrm>
            <a:off x="5540913" y="2331720"/>
            <a:ext cx="213360" cy="213360"/>
          </a:xfrm>
          <a:custGeom>
            <a:avLst/>
            <a:gdLst>
              <a:gd name="connsiteX0" fmla="*/ 213360 w 213360"/>
              <a:gd name="connsiteY0" fmla="*/ 106680 h 213360"/>
              <a:gd name="connsiteX1" fmla="*/ 106680 w 213360"/>
              <a:gd name="connsiteY1" fmla="*/ 213360 h 213360"/>
              <a:gd name="connsiteX2" fmla="*/ 0 w 213360"/>
              <a:gd name="connsiteY2" fmla="*/ 106680 h 213360"/>
              <a:gd name="connsiteX3" fmla="*/ 106680 w 213360"/>
              <a:gd name="connsiteY3" fmla="*/ 0 h 213360"/>
              <a:gd name="connsiteX4" fmla="*/ 213360 w 213360"/>
              <a:gd name="connsiteY4" fmla="*/ 106680 h 213360"/>
            </a:gdLst>
            <a:ahLst/>
            <a:cxnLst/>
            <a:rect l="l" t="t" r="r" b="b"/>
            <a:pathLst>
              <a:path w="213360" h="213360">
                <a:moveTo>
                  <a:pt x="213360" y="106680"/>
                </a:moveTo>
                <a:cubicBezTo>
                  <a:pt x="213360" y="165598"/>
                  <a:pt x="165598" y="213360"/>
                  <a:pt x="106680" y="213360"/>
                </a:cubicBezTo>
                <a:cubicBezTo>
                  <a:pt x="47762" y="213360"/>
                  <a:pt x="0" y="165598"/>
                  <a:pt x="0" y="106680"/>
                </a:cubicBezTo>
                <a:cubicBezTo>
                  <a:pt x="0" y="47762"/>
                  <a:pt x="47762" y="0"/>
                  <a:pt x="106680" y="0"/>
                </a:cubicBezTo>
                <a:cubicBezTo>
                  <a:pt x="165598" y="0"/>
                  <a:pt x="213360" y="47762"/>
                  <a:pt x="213360" y="106680"/>
                </a:cubicBezTo>
                <a:close/>
              </a:path>
            </a:pathLst>
          </a:custGeom>
          <a:solidFill>
            <a:srgbClr val="2563EB"/>
          </a:solidFill>
          <a:ln w="1143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3" name="任意多边形: 形状 192">
            <a:extLst>
              <a:ext uri="{FF2B5EF4-FFF2-40B4-BE49-F238E27FC236}">
                <a16:creationId xmlns:a16="http://schemas.microsoft.com/office/drawing/2014/main" id="{3992C808-B19B-490E-9E26-17644B7CA8D4}"/>
              </a:ext>
            </a:extLst>
          </p:cNvPr>
          <p:cNvSpPr>
            <a:spLocks noGrp="1"/>
          </p:cNvSpPr>
          <p:nvPr/>
        </p:nvSpPr>
        <p:spPr>
          <a:xfrm>
            <a:off x="5647593" y="2392680"/>
            <a:ext cx="7620" cy="106680"/>
          </a:xfrm>
          <a:custGeom>
            <a:avLst/>
            <a:gdLst>
              <a:gd name="connsiteX0" fmla="*/ 0 w 7620"/>
              <a:gd name="connsiteY0" fmla="*/ 106680 h 106680"/>
              <a:gd name="connsiteX1" fmla="*/ 0 w 7620"/>
              <a:gd name="connsiteY1" fmla="*/ 0 h 106680"/>
            </a:gdLst>
            <a:ahLst/>
            <a:cxnLst/>
            <a:rect l="l" t="t" r="r" b="b"/>
            <a:pathLst>
              <a:path w="7620" h="106680">
                <a:moveTo>
                  <a:pt x="0" y="106680"/>
                </a:moveTo>
                <a:lnTo>
                  <a:pt x="0" y="0"/>
                </a:lnTo>
              </a:path>
            </a:pathLst>
          </a:custGeom>
          <a:ln w="1524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4" name="任意多边形: 形状 193">
            <a:extLst>
              <a:ext uri="{FF2B5EF4-FFF2-40B4-BE49-F238E27FC236}">
                <a16:creationId xmlns:a16="http://schemas.microsoft.com/office/drawing/2014/main" id="{EDFA1ABC-5CFA-4055-A1B0-CD1C40592502}"/>
              </a:ext>
            </a:extLst>
          </p:cNvPr>
          <p:cNvSpPr>
            <a:spLocks noGrp="1"/>
          </p:cNvSpPr>
          <p:nvPr/>
        </p:nvSpPr>
        <p:spPr>
          <a:xfrm>
            <a:off x="5609493" y="2362200"/>
            <a:ext cx="76200" cy="45720"/>
          </a:xfrm>
          <a:custGeom>
            <a:avLst/>
            <a:gdLst>
              <a:gd name="connsiteX0" fmla="*/ 38100 w 76200"/>
              <a:gd name="connsiteY0" fmla="*/ 0 h 45720"/>
              <a:gd name="connsiteX1" fmla="*/ 0 w 76200"/>
              <a:gd name="connsiteY1" fmla="*/ 45720 h 45720"/>
              <a:gd name="connsiteX2" fmla="*/ 76200 w 76200"/>
              <a:gd name="connsiteY2" fmla="*/ 45720 h 45720"/>
            </a:gdLst>
            <a:ahLst/>
            <a:cxnLst/>
            <a:rect l="l" t="t" r="r" b="b"/>
            <a:pathLst>
              <a:path w="76200" h="45720">
                <a:moveTo>
                  <a:pt x="38100" y="0"/>
                </a:moveTo>
                <a:lnTo>
                  <a:pt x="0" y="45720"/>
                </a:lnTo>
                <a:lnTo>
                  <a:pt x="76200" y="45720"/>
                </a:lnTo>
                <a:close/>
              </a:path>
            </a:pathLst>
          </a:custGeom>
          <a:solidFill>
            <a:srgbClr val="FFFFFF"/>
          </a:solidFill>
          <a:ln w="762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5" name="任意多边形: 形状 194">
            <a:extLst>
              <a:ext uri="{FF2B5EF4-FFF2-40B4-BE49-F238E27FC236}">
                <a16:creationId xmlns:a16="http://schemas.microsoft.com/office/drawing/2014/main" id="{F2D91EF8-BD65-4D46-8661-D7AF7AF3476A}"/>
              </a:ext>
            </a:extLst>
          </p:cNvPr>
          <p:cNvSpPr>
            <a:spLocks noGrp="1"/>
          </p:cNvSpPr>
          <p:nvPr/>
        </p:nvSpPr>
        <p:spPr>
          <a:xfrm>
            <a:off x="5266593" y="312420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6" name="任意多边形: 形状 195">
            <a:extLst>
              <a:ext uri="{FF2B5EF4-FFF2-40B4-BE49-F238E27FC236}">
                <a16:creationId xmlns:a16="http://schemas.microsoft.com/office/drawing/2014/main" id="{151AEA79-882D-46D2-A644-BF33E454FCD5}"/>
              </a:ext>
            </a:extLst>
          </p:cNvPr>
          <p:cNvSpPr>
            <a:spLocks noGrp="1"/>
          </p:cNvSpPr>
          <p:nvPr/>
        </p:nvSpPr>
        <p:spPr>
          <a:xfrm>
            <a:off x="5327553" y="315468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7" name="任意多边形: 形状 196">
            <a:extLst>
              <a:ext uri="{FF2B5EF4-FFF2-40B4-BE49-F238E27FC236}">
                <a16:creationId xmlns:a16="http://schemas.microsoft.com/office/drawing/2014/main" id="{ECB32651-DD6A-4398-9513-A332E6BFEEBB}"/>
              </a:ext>
            </a:extLst>
          </p:cNvPr>
          <p:cNvSpPr>
            <a:spLocks noGrp="1"/>
          </p:cNvSpPr>
          <p:nvPr/>
        </p:nvSpPr>
        <p:spPr>
          <a:xfrm>
            <a:off x="5266593" y="326136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8" name="任意多边形: 形状 197">
            <a:extLst>
              <a:ext uri="{FF2B5EF4-FFF2-40B4-BE49-F238E27FC236}">
                <a16:creationId xmlns:a16="http://schemas.microsoft.com/office/drawing/2014/main" id="{0DD1C8F0-9A5F-45D5-AD69-DC37BA2356C7}"/>
              </a:ext>
            </a:extLst>
          </p:cNvPr>
          <p:cNvSpPr>
            <a:spLocks noGrp="1"/>
          </p:cNvSpPr>
          <p:nvPr/>
        </p:nvSpPr>
        <p:spPr>
          <a:xfrm>
            <a:off x="5327553" y="329184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99" name="任意多边形: 形状 198">
            <a:extLst>
              <a:ext uri="{FF2B5EF4-FFF2-40B4-BE49-F238E27FC236}">
                <a16:creationId xmlns:a16="http://schemas.microsoft.com/office/drawing/2014/main" id="{49120F67-D330-467D-AF2D-A3A6B37C0700}"/>
              </a:ext>
            </a:extLst>
          </p:cNvPr>
          <p:cNvSpPr>
            <a:spLocks noGrp="1"/>
          </p:cNvSpPr>
          <p:nvPr/>
        </p:nvSpPr>
        <p:spPr>
          <a:xfrm>
            <a:off x="5266593" y="339852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0" name="任意多边形: 形状 199">
            <a:extLst>
              <a:ext uri="{FF2B5EF4-FFF2-40B4-BE49-F238E27FC236}">
                <a16:creationId xmlns:a16="http://schemas.microsoft.com/office/drawing/2014/main" id="{B569C87B-EAC9-46F1-AB3B-A80FFC0916FF}"/>
              </a:ext>
            </a:extLst>
          </p:cNvPr>
          <p:cNvSpPr>
            <a:spLocks noGrp="1"/>
          </p:cNvSpPr>
          <p:nvPr/>
        </p:nvSpPr>
        <p:spPr>
          <a:xfrm>
            <a:off x="5327553" y="342900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1" name="任意多边形: 形状 200">
            <a:extLst>
              <a:ext uri="{FF2B5EF4-FFF2-40B4-BE49-F238E27FC236}">
                <a16:creationId xmlns:a16="http://schemas.microsoft.com/office/drawing/2014/main" id="{E1867758-24EC-4D6D-9F88-49FA42D694E1}"/>
              </a:ext>
            </a:extLst>
          </p:cNvPr>
          <p:cNvSpPr>
            <a:spLocks noGrp="1"/>
          </p:cNvSpPr>
          <p:nvPr/>
        </p:nvSpPr>
        <p:spPr>
          <a:xfrm>
            <a:off x="5540913" y="3200400"/>
            <a:ext cx="213360" cy="213360"/>
          </a:xfrm>
          <a:custGeom>
            <a:avLst/>
            <a:gdLst>
              <a:gd name="connsiteX0" fmla="*/ 213360 w 213360"/>
              <a:gd name="connsiteY0" fmla="*/ 106680 h 213360"/>
              <a:gd name="connsiteX1" fmla="*/ 106680 w 213360"/>
              <a:gd name="connsiteY1" fmla="*/ 213360 h 213360"/>
              <a:gd name="connsiteX2" fmla="*/ 0 w 213360"/>
              <a:gd name="connsiteY2" fmla="*/ 106680 h 213360"/>
              <a:gd name="connsiteX3" fmla="*/ 106680 w 213360"/>
              <a:gd name="connsiteY3" fmla="*/ 0 h 213360"/>
              <a:gd name="connsiteX4" fmla="*/ 213360 w 213360"/>
              <a:gd name="connsiteY4" fmla="*/ 106680 h 213360"/>
            </a:gdLst>
            <a:ahLst/>
            <a:cxnLst/>
            <a:rect l="l" t="t" r="r" b="b"/>
            <a:pathLst>
              <a:path w="213360" h="213360">
                <a:moveTo>
                  <a:pt x="213360" y="106680"/>
                </a:moveTo>
                <a:cubicBezTo>
                  <a:pt x="213360" y="165598"/>
                  <a:pt x="165598" y="213360"/>
                  <a:pt x="106680" y="213360"/>
                </a:cubicBezTo>
                <a:cubicBezTo>
                  <a:pt x="47762" y="213360"/>
                  <a:pt x="0" y="165598"/>
                  <a:pt x="0" y="106680"/>
                </a:cubicBezTo>
                <a:cubicBezTo>
                  <a:pt x="0" y="47762"/>
                  <a:pt x="47762" y="0"/>
                  <a:pt x="106680" y="0"/>
                </a:cubicBezTo>
                <a:cubicBezTo>
                  <a:pt x="165598" y="0"/>
                  <a:pt x="213360" y="47762"/>
                  <a:pt x="213360" y="106680"/>
                </a:cubicBezTo>
                <a:close/>
              </a:path>
            </a:pathLst>
          </a:custGeom>
          <a:solidFill>
            <a:srgbClr val="2563EB"/>
          </a:solidFill>
          <a:ln w="1143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2" name="任意多边形: 形状 201">
            <a:extLst>
              <a:ext uri="{FF2B5EF4-FFF2-40B4-BE49-F238E27FC236}">
                <a16:creationId xmlns:a16="http://schemas.microsoft.com/office/drawing/2014/main" id="{8FF8692B-7759-4DD1-974E-1BFCB4F0C6EF}"/>
              </a:ext>
            </a:extLst>
          </p:cNvPr>
          <p:cNvSpPr>
            <a:spLocks noGrp="1"/>
          </p:cNvSpPr>
          <p:nvPr/>
        </p:nvSpPr>
        <p:spPr>
          <a:xfrm>
            <a:off x="5647593" y="3261360"/>
            <a:ext cx="7620" cy="106680"/>
          </a:xfrm>
          <a:custGeom>
            <a:avLst/>
            <a:gdLst>
              <a:gd name="connsiteX0" fmla="*/ 0 w 7620"/>
              <a:gd name="connsiteY0" fmla="*/ 106680 h 106680"/>
              <a:gd name="connsiteX1" fmla="*/ 0 w 7620"/>
              <a:gd name="connsiteY1" fmla="*/ 0 h 106680"/>
            </a:gdLst>
            <a:ahLst/>
            <a:cxnLst/>
            <a:rect l="l" t="t" r="r" b="b"/>
            <a:pathLst>
              <a:path w="7620" h="106680">
                <a:moveTo>
                  <a:pt x="0" y="106680"/>
                </a:moveTo>
                <a:lnTo>
                  <a:pt x="0" y="0"/>
                </a:lnTo>
              </a:path>
            </a:pathLst>
          </a:custGeom>
          <a:ln w="1524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3" name="任意多边形: 形状 202">
            <a:extLst>
              <a:ext uri="{FF2B5EF4-FFF2-40B4-BE49-F238E27FC236}">
                <a16:creationId xmlns:a16="http://schemas.microsoft.com/office/drawing/2014/main" id="{EA023FE4-2FBB-4096-B1AD-E40252AA9E42}"/>
              </a:ext>
            </a:extLst>
          </p:cNvPr>
          <p:cNvSpPr>
            <a:spLocks noGrp="1"/>
          </p:cNvSpPr>
          <p:nvPr/>
        </p:nvSpPr>
        <p:spPr>
          <a:xfrm>
            <a:off x="5609493" y="3230880"/>
            <a:ext cx="76200" cy="45720"/>
          </a:xfrm>
          <a:custGeom>
            <a:avLst/>
            <a:gdLst>
              <a:gd name="connsiteX0" fmla="*/ 38100 w 76200"/>
              <a:gd name="connsiteY0" fmla="*/ 0 h 45720"/>
              <a:gd name="connsiteX1" fmla="*/ 0 w 76200"/>
              <a:gd name="connsiteY1" fmla="*/ 45720 h 45720"/>
              <a:gd name="connsiteX2" fmla="*/ 76200 w 76200"/>
              <a:gd name="connsiteY2" fmla="*/ 45720 h 45720"/>
            </a:gdLst>
            <a:ahLst/>
            <a:cxnLst/>
            <a:rect l="l" t="t" r="r" b="b"/>
            <a:pathLst>
              <a:path w="76200" h="45720">
                <a:moveTo>
                  <a:pt x="38100" y="0"/>
                </a:moveTo>
                <a:lnTo>
                  <a:pt x="0" y="45720"/>
                </a:lnTo>
                <a:lnTo>
                  <a:pt x="76200" y="45720"/>
                </a:lnTo>
                <a:close/>
              </a:path>
            </a:pathLst>
          </a:custGeom>
          <a:solidFill>
            <a:srgbClr val="FFFFFF"/>
          </a:solidFill>
          <a:ln w="762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4" name="任意多边形: 形状 203">
            <a:extLst>
              <a:ext uri="{FF2B5EF4-FFF2-40B4-BE49-F238E27FC236}">
                <a16:creationId xmlns:a16="http://schemas.microsoft.com/office/drawing/2014/main" id="{D1DBA5AE-C043-4361-A624-3F12829181A0}"/>
              </a:ext>
            </a:extLst>
          </p:cNvPr>
          <p:cNvSpPr>
            <a:spLocks noGrp="1"/>
          </p:cNvSpPr>
          <p:nvPr/>
        </p:nvSpPr>
        <p:spPr>
          <a:xfrm>
            <a:off x="5266593" y="399288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5" name="任意多边形: 形状 204">
            <a:extLst>
              <a:ext uri="{FF2B5EF4-FFF2-40B4-BE49-F238E27FC236}">
                <a16:creationId xmlns:a16="http://schemas.microsoft.com/office/drawing/2014/main" id="{3AAC8451-E30D-42DF-8B8D-59D6C4B16620}"/>
              </a:ext>
            </a:extLst>
          </p:cNvPr>
          <p:cNvSpPr>
            <a:spLocks noGrp="1"/>
          </p:cNvSpPr>
          <p:nvPr/>
        </p:nvSpPr>
        <p:spPr>
          <a:xfrm>
            <a:off x="5327553" y="402336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6" name="任意多边形: 形状 205">
            <a:extLst>
              <a:ext uri="{FF2B5EF4-FFF2-40B4-BE49-F238E27FC236}">
                <a16:creationId xmlns:a16="http://schemas.microsoft.com/office/drawing/2014/main" id="{D71059F1-8F3C-47C0-98F3-9B13121FA544}"/>
              </a:ext>
            </a:extLst>
          </p:cNvPr>
          <p:cNvSpPr>
            <a:spLocks noGrp="1"/>
          </p:cNvSpPr>
          <p:nvPr/>
        </p:nvSpPr>
        <p:spPr>
          <a:xfrm>
            <a:off x="5266593" y="413004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7" name="任意多边形: 形状 206">
            <a:extLst>
              <a:ext uri="{FF2B5EF4-FFF2-40B4-BE49-F238E27FC236}">
                <a16:creationId xmlns:a16="http://schemas.microsoft.com/office/drawing/2014/main" id="{6FA8B28D-EC97-4308-9A26-8CA1577B4D73}"/>
              </a:ext>
            </a:extLst>
          </p:cNvPr>
          <p:cNvSpPr>
            <a:spLocks noGrp="1"/>
          </p:cNvSpPr>
          <p:nvPr/>
        </p:nvSpPr>
        <p:spPr>
          <a:xfrm>
            <a:off x="5327553" y="416052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8" name="任意多边形: 形状 207">
            <a:extLst>
              <a:ext uri="{FF2B5EF4-FFF2-40B4-BE49-F238E27FC236}">
                <a16:creationId xmlns:a16="http://schemas.microsoft.com/office/drawing/2014/main" id="{A9174828-CFB8-44DA-884A-E4F7CCAE8049}"/>
              </a:ext>
            </a:extLst>
          </p:cNvPr>
          <p:cNvSpPr>
            <a:spLocks noGrp="1"/>
          </p:cNvSpPr>
          <p:nvPr/>
        </p:nvSpPr>
        <p:spPr>
          <a:xfrm>
            <a:off x="5266593" y="4267200"/>
            <a:ext cx="304800" cy="91440"/>
          </a:xfrm>
          <a:custGeom>
            <a:avLst/>
            <a:gdLst>
              <a:gd name="connsiteX0" fmla="*/ 281940 w 304800"/>
              <a:gd name="connsiteY0" fmla="*/ 0 h 91440"/>
              <a:gd name="connsiteX1" fmla="*/ 304800 w 304800"/>
              <a:gd name="connsiteY1" fmla="*/ 22860 h 91440"/>
              <a:gd name="connsiteX2" fmla="*/ 304800 w 304800"/>
              <a:gd name="connsiteY2" fmla="*/ 68580 h 91440"/>
              <a:gd name="connsiteX3" fmla="*/ 281940 w 304800"/>
              <a:gd name="connsiteY3" fmla="*/ 91440 h 91440"/>
              <a:gd name="connsiteX4" fmla="*/ 22860 w 304800"/>
              <a:gd name="connsiteY4" fmla="*/ 91440 h 91440"/>
              <a:gd name="connsiteX5" fmla="*/ 0 w 304800"/>
              <a:gd name="connsiteY5" fmla="*/ 68580 h 91440"/>
              <a:gd name="connsiteX6" fmla="*/ 0 w 304800"/>
              <a:gd name="connsiteY6" fmla="*/ 22860 h 91440"/>
              <a:gd name="connsiteX7" fmla="*/ 22860 w 304800"/>
              <a:gd name="connsiteY7" fmla="*/ 0 h 91440"/>
            </a:gdLst>
            <a:ahLst/>
            <a:cxnLst/>
            <a:rect l="l" t="t" r="r" b="b"/>
            <a:pathLst>
              <a:path w="304800" h="91440">
                <a:moveTo>
                  <a:pt x="281940" y="0"/>
                </a:moveTo>
                <a:cubicBezTo>
                  <a:pt x="294565" y="0"/>
                  <a:pt x="304800" y="10235"/>
                  <a:pt x="304800" y="22860"/>
                </a:cubicBezTo>
                <a:lnTo>
                  <a:pt x="304800" y="68580"/>
                </a:lnTo>
                <a:cubicBezTo>
                  <a:pt x="304800" y="81205"/>
                  <a:pt x="294565" y="91440"/>
                  <a:pt x="281940" y="91440"/>
                </a:cubicBezTo>
                <a:lnTo>
                  <a:pt x="22860" y="91440"/>
                </a:lnTo>
                <a:cubicBezTo>
                  <a:pt x="10235" y="91440"/>
                  <a:pt x="0" y="81205"/>
                  <a:pt x="0" y="68580"/>
                </a:cubicBezTo>
                <a:lnTo>
                  <a:pt x="0" y="22860"/>
                </a:lnTo>
                <a:cubicBezTo>
                  <a:pt x="0" y="10235"/>
                  <a:pt x="10235" y="0"/>
                  <a:pt x="22860" y="0"/>
                </a:cubicBez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9" name="任意多边形: 形状 208">
            <a:extLst>
              <a:ext uri="{FF2B5EF4-FFF2-40B4-BE49-F238E27FC236}">
                <a16:creationId xmlns:a16="http://schemas.microsoft.com/office/drawing/2014/main" id="{61178A85-4CAF-4A9B-B847-0B98AFDA1322}"/>
              </a:ext>
            </a:extLst>
          </p:cNvPr>
          <p:cNvSpPr>
            <a:spLocks noGrp="1"/>
          </p:cNvSpPr>
          <p:nvPr/>
        </p:nvSpPr>
        <p:spPr>
          <a:xfrm>
            <a:off x="5327553" y="4297680"/>
            <a:ext cx="30480" cy="30480"/>
          </a:xfrm>
          <a:custGeom>
            <a:avLst/>
            <a:gdLst>
              <a:gd name="connsiteX0" fmla="*/ 30480 w 30480"/>
              <a:gd name="connsiteY0" fmla="*/ 15240 h 30480"/>
              <a:gd name="connsiteX1" fmla="*/ 15240 w 30480"/>
              <a:gd name="connsiteY1" fmla="*/ 30480 h 30480"/>
              <a:gd name="connsiteX2" fmla="*/ 0 w 30480"/>
              <a:gd name="connsiteY2" fmla="*/ 15240 h 30480"/>
              <a:gd name="connsiteX3" fmla="*/ 15240 w 30480"/>
              <a:gd name="connsiteY3" fmla="*/ 0 h 30480"/>
              <a:gd name="connsiteX4" fmla="*/ 30480 w 30480"/>
              <a:gd name="connsiteY4" fmla="*/ 15240 h 30480"/>
            </a:gdLst>
            <a:ahLst/>
            <a:cxnLst/>
            <a:rect l="l" t="t" r="r" b="b"/>
            <a:pathLst>
              <a:path w="30480" h="30480">
                <a:moveTo>
                  <a:pt x="30480" y="15240"/>
                </a:moveTo>
                <a:cubicBezTo>
                  <a:pt x="30480" y="23657"/>
                  <a:pt x="23657" y="30480"/>
                  <a:pt x="15240" y="30480"/>
                </a:cubicBezTo>
                <a:cubicBezTo>
                  <a:pt x="6823" y="30480"/>
                  <a:pt x="0" y="23657"/>
                  <a:pt x="0" y="15240"/>
                </a:cubicBezTo>
                <a:cubicBezTo>
                  <a:pt x="0" y="6823"/>
                  <a:pt x="6823" y="0"/>
                  <a:pt x="15240" y="0"/>
                </a:cubicBezTo>
                <a:cubicBezTo>
                  <a:pt x="23657" y="0"/>
                  <a:pt x="30480" y="6823"/>
                  <a:pt x="30480" y="15240"/>
                </a:cubicBezTo>
                <a:close/>
              </a:path>
            </a:pathLst>
          </a:custGeom>
          <a:solidFill>
            <a:srgbClr val="FFFFFF"/>
          </a:solidFill>
          <a:ln w="381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0" name="任意多边形: 形状 209">
            <a:extLst>
              <a:ext uri="{FF2B5EF4-FFF2-40B4-BE49-F238E27FC236}">
                <a16:creationId xmlns:a16="http://schemas.microsoft.com/office/drawing/2014/main" id="{8E44D438-7A2E-4FA6-869C-0FB4BF668031}"/>
              </a:ext>
            </a:extLst>
          </p:cNvPr>
          <p:cNvSpPr>
            <a:spLocks noGrp="1"/>
          </p:cNvSpPr>
          <p:nvPr/>
        </p:nvSpPr>
        <p:spPr>
          <a:xfrm>
            <a:off x="5540913" y="4069080"/>
            <a:ext cx="213360" cy="213360"/>
          </a:xfrm>
          <a:custGeom>
            <a:avLst/>
            <a:gdLst>
              <a:gd name="connsiteX0" fmla="*/ 213360 w 213360"/>
              <a:gd name="connsiteY0" fmla="*/ 106680 h 213360"/>
              <a:gd name="connsiteX1" fmla="*/ 106680 w 213360"/>
              <a:gd name="connsiteY1" fmla="*/ 213360 h 213360"/>
              <a:gd name="connsiteX2" fmla="*/ 0 w 213360"/>
              <a:gd name="connsiteY2" fmla="*/ 106680 h 213360"/>
              <a:gd name="connsiteX3" fmla="*/ 106680 w 213360"/>
              <a:gd name="connsiteY3" fmla="*/ 0 h 213360"/>
              <a:gd name="connsiteX4" fmla="*/ 213360 w 213360"/>
              <a:gd name="connsiteY4" fmla="*/ 106680 h 213360"/>
            </a:gdLst>
            <a:ahLst/>
            <a:cxnLst/>
            <a:rect l="l" t="t" r="r" b="b"/>
            <a:pathLst>
              <a:path w="213360" h="213360">
                <a:moveTo>
                  <a:pt x="213360" y="106680"/>
                </a:moveTo>
                <a:cubicBezTo>
                  <a:pt x="213360" y="165598"/>
                  <a:pt x="165598" y="213360"/>
                  <a:pt x="106680" y="213360"/>
                </a:cubicBezTo>
                <a:cubicBezTo>
                  <a:pt x="47762" y="213360"/>
                  <a:pt x="0" y="165598"/>
                  <a:pt x="0" y="106680"/>
                </a:cubicBezTo>
                <a:cubicBezTo>
                  <a:pt x="0" y="47762"/>
                  <a:pt x="47762" y="0"/>
                  <a:pt x="106680" y="0"/>
                </a:cubicBezTo>
                <a:cubicBezTo>
                  <a:pt x="165598" y="0"/>
                  <a:pt x="213360" y="47762"/>
                  <a:pt x="213360" y="106680"/>
                </a:cubicBezTo>
                <a:close/>
              </a:path>
            </a:pathLst>
          </a:custGeom>
          <a:solidFill>
            <a:srgbClr val="2563EB"/>
          </a:solidFill>
          <a:ln w="1143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1" name="任意多边形: 形状 210">
            <a:extLst>
              <a:ext uri="{FF2B5EF4-FFF2-40B4-BE49-F238E27FC236}">
                <a16:creationId xmlns:a16="http://schemas.microsoft.com/office/drawing/2014/main" id="{286D56DB-AD67-4A1E-8D2F-B53958A41938}"/>
              </a:ext>
            </a:extLst>
          </p:cNvPr>
          <p:cNvSpPr>
            <a:spLocks noGrp="1"/>
          </p:cNvSpPr>
          <p:nvPr/>
        </p:nvSpPr>
        <p:spPr>
          <a:xfrm>
            <a:off x="5647593" y="4130040"/>
            <a:ext cx="7620" cy="106680"/>
          </a:xfrm>
          <a:custGeom>
            <a:avLst/>
            <a:gdLst>
              <a:gd name="connsiteX0" fmla="*/ 0 w 7620"/>
              <a:gd name="connsiteY0" fmla="*/ 106680 h 106680"/>
              <a:gd name="connsiteX1" fmla="*/ 0 w 7620"/>
              <a:gd name="connsiteY1" fmla="*/ 0 h 106680"/>
            </a:gdLst>
            <a:ahLst/>
            <a:cxnLst/>
            <a:rect l="l" t="t" r="r" b="b"/>
            <a:pathLst>
              <a:path w="7620" h="106680">
                <a:moveTo>
                  <a:pt x="0" y="106680"/>
                </a:moveTo>
                <a:lnTo>
                  <a:pt x="0" y="0"/>
                </a:lnTo>
              </a:path>
            </a:pathLst>
          </a:custGeom>
          <a:ln w="1524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2" name="任意多边形: 形状 211">
            <a:extLst>
              <a:ext uri="{FF2B5EF4-FFF2-40B4-BE49-F238E27FC236}">
                <a16:creationId xmlns:a16="http://schemas.microsoft.com/office/drawing/2014/main" id="{EFB43D1E-5C89-41D1-8201-725952F3E751}"/>
              </a:ext>
            </a:extLst>
          </p:cNvPr>
          <p:cNvSpPr>
            <a:spLocks noGrp="1"/>
          </p:cNvSpPr>
          <p:nvPr/>
        </p:nvSpPr>
        <p:spPr>
          <a:xfrm>
            <a:off x="5609493" y="4099560"/>
            <a:ext cx="76200" cy="45720"/>
          </a:xfrm>
          <a:custGeom>
            <a:avLst/>
            <a:gdLst>
              <a:gd name="connsiteX0" fmla="*/ 38100 w 76200"/>
              <a:gd name="connsiteY0" fmla="*/ 0 h 45720"/>
              <a:gd name="connsiteX1" fmla="*/ 0 w 76200"/>
              <a:gd name="connsiteY1" fmla="*/ 45720 h 45720"/>
              <a:gd name="connsiteX2" fmla="*/ 76200 w 76200"/>
              <a:gd name="connsiteY2" fmla="*/ 45720 h 45720"/>
            </a:gdLst>
            <a:ahLst/>
            <a:cxnLst/>
            <a:rect l="l" t="t" r="r" b="b"/>
            <a:pathLst>
              <a:path w="76200" h="45720">
                <a:moveTo>
                  <a:pt x="38100" y="0"/>
                </a:moveTo>
                <a:lnTo>
                  <a:pt x="0" y="45720"/>
                </a:lnTo>
                <a:lnTo>
                  <a:pt x="76200" y="45720"/>
                </a:lnTo>
                <a:close/>
              </a:path>
            </a:pathLst>
          </a:custGeom>
          <a:solidFill>
            <a:srgbClr val="FFFFFF"/>
          </a:solidFill>
          <a:ln w="762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5A982820-74F7-41CE-8DF9-D53F68114B74}"/>
              </a:ext>
            </a:extLst>
          </p:cNvPr>
          <p:cNvSpPr>
            <a:spLocks noGrp="1"/>
          </p:cNvSpPr>
          <p:nvPr/>
        </p:nvSpPr>
        <p:spPr>
          <a:xfrm>
            <a:off x="5327553" y="4709859"/>
            <a:ext cx="28867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3150" b="1">
                <a:solidFill>
                  <a:srgbClr val="1F2937"/>
                </a:solidFill>
                <a:latin typeface="Cambria Math"/>
                <a:ea typeface="Cambria Math"/>
                <a:cs typeface="Cambria Math"/>
              </a:rPr>
              <a:t>⋮</a:t>
            </a:r>
          </a:p>
        </p:txBody>
      </p:sp>
      <p:sp>
        <p:nvSpPr>
          <p:cNvPr id="214" name="任意多边形: 形状 213">
            <a:extLst>
              <a:ext uri="{FF2B5EF4-FFF2-40B4-BE49-F238E27FC236}">
                <a16:creationId xmlns:a16="http://schemas.microsoft.com/office/drawing/2014/main" id="{5B622A64-3B9C-4ADE-A294-CB46E6534684}"/>
              </a:ext>
            </a:extLst>
          </p:cNvPr>
          <p:cNvSpPr>
            <a:spLocks noGrp="1"/>
          </p:cNvSpPr>
          <p:nvPr/>
        </p:nvSpPr>
        <p:spPr>
          <a:xfrm>
            <a:off x="4948939" y="2316480"/>
            <a:ext cx="167640" cy="7620"/>
          </a:xfrm>
          <a:custGeom>
            <a:avLst/>
            <a:gdLst>
              <a:gd name="connsiteX0" fmla="*/ 167640 w 167640"/>
              <a:gd name="connsiteY0" fmla="*/ 0 h 7620"/>
              <a:gd name="connsiteX1" fmla="*/ 0 w 167640"/>
              <a:gd name="connsiteY1" fmla="*/ 0 h 7620"/>
            </a:gdLst>
            <a:ahLst/>
            <a:cxnLst/>
            <a:rect l="l" t="t" r="r" b="b"/>
            <a:pathLst>
              <a:path w="167640" h="7620">
                <a:moveTo>
                  <a:pt x="167640" y="0"/>
                </a:moveTo>
                <a:lnTo>
                  <a:pt x="0" y="0"/>
                </a:lnTo>
              </a:path>
            </a:pathLst>
          </a:custGeom>
          <a:ln w="32004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6" name="任意多边形: 形状 215">
            <a:extLst>
              <a:ext uri="{FF2B5EF4-FFF2-40B4-BE49-F238E27FC236}">
                <a16:creationId xmlns:a16="http://schemas.microsoft.com/office/drawing/2014/main" id="{6AB1CF3A-D7BE-41E3-AC6E-3C7668E14AA6}"/>
              </a:ext>
            </a:extLst>
          </p:cNvPr>
          <p:cNvSpPr>
            <a:spLocks noGrp="1"/>
          </p:cNvSpPr>
          <p:nvPr/>
        </p:nvSpPr>
        <p:spPr>
          <a:xfrm>
            <a:off x="5096310" y="2283418"/>
            <a:ext cx="68653" cy="66123"/>
          </a:xfrm>
          <a:custGeom>
            <a:avLst/>
            <a:gdLst>
              <a:gd name="connsiteX0" fmla="*/ 68654 w 68653"/>
              <a:gd name="connsiteY0" fmla="*/ 33062 h 66123"/>
              <a:gd name="connsiteX1" fmla="*/ 0 w 68653"/>
              <a:gd name="connsiteY1" fmla="*/ 66124 h 66123"/>
              <a:gd name="connsiteX2" fmla="*/ 0 w 68653"/>
              <a:gd name="connsiteY2" fmla="*/ 0 h 66123"/>
            </a:gdLst>
            <a:ahLst/>
            <a:cxnLst/>
            <a:rect l="l" t="t" r="r" b="b"/>
            <a:pathLst>
              <a:path w="68653" h="66123">
                <a:moveTo>
                  <a:pt x="68654" y="33062"/>
                </a:moveTo>
                <a:lnTo>
                  <a:pt x="0" y="6612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62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0" name="文本框 239">
            <a:extLst>
              <a:ext uri="{FF2B5EF4-FFF2-40B4-BE49-F238E27FC236}">
                <a16:creationId xmlns:a16="http://schemas.microsoft.com/office/drawing/2014/main" id="{52292AF5-437D-42BF-88A4-B8AEC656CC56}"/>
              </a:ext>
            </a:extLst>
          </p:cNvPr>
          <p:cNvSpPr>
            <a:spLocks noGrp="1"/>
          </p:cNvSpPr>
          <p:nvPr/>
        </p:nvSpPr>
        <p:spPr>
          <a:xfrm>
            <a:off x="137160" y="6046470"/>
            <a:ext cx="637921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b="1">
                <a:solidFill>
                  <a:srgbClr val="002060"/>
                </a:solidFill>
                <a:latin typeface="微软雅黑"/>
                <a:ea typeface="微软雅黑"/>
                <a:cs typeface="微软雅黑"/>
              </a:rPr>
              <a:t>16-way PP, 64-way EP (across 8 nodes), 2-way DP</a:t>
            </a:r>
          </a:p>
        </p:txBody>
      </p:sp>
      <p:sp>
        <p:nvSpPr>
          <p:cNvPr id="241" name="任意多边形: 形状 240">
            <a:extLst>
              <a:ext uri="{FF2B5EF4-FFF2-40B4-BE49-F238E27FC236}">
                <a16:creationId xmlns:a16="http://schemas.microsoft.com/office/drawing/2014/main" id="{5E121589-F60D-4E65-9691-4D6BEA339380}"/>
              </a:ext>
            </a:extLst>
          </p:cNvPr>
          <p:cNvSpPr>
            <a:spLocks noGrp="1"/>
          </p:cNvSpPr>
          <p:nvPr/>
        </p:nvSpPr>
        <p:spPr>
          <a:xfrm>
            <a:off x="7447280" y="1384935"/>
            <a:ext cx="3364865" cy="396240"/>
          </a:xfrm>
          <a:custGeom>
            <a:avLst/>
            <a:gdLst>
              <a:gd name="connsiteX0" fmla="*/ 1996440 w 2087880"/>
              <a:gd name="connsiteY0" fmla="*/ 0 h 396240"/>
              <a:gd name="connsiteX1" fmla="*/ 2087880 w 2087880"/>
              <a:gd name="connsiteY1" fmla="*/ 91440 h 396240"/>
              <a:gd name="connsiteX2" fmla="*/ 2087880 w 2087880"/>
              <a:gd name="connsiteY2" fmla="*/ 304800 h 396240"/>
              <a:gd name="connsiteX3" fmla="*/ 1996440 w 2087880"/>
              <a:gd name="connsiteY3" fmla="*/ 396240 h 396240"/>
              <a:gd name="connsiteX4" fmla="*/ 91440 w 2087880"/>
              <a:gd name="connsiteY4" fmla="*/ 396240 h 396240"/>
              <a:gd name="connsiteX5" fmla="*/ 0 w 2087880"/>
              <a:gd name="connsiteY5" fmla="*/ 304800 h 396240"/>
              <a:gd name="connsiteX6" fmla="*/ 0 w 2087880"/>
              <a:gd name="connsiteY6" fmla="*/ 91440 h 396240"/>
              <a:gd name="connsiteX7" fmla="*/ 91440 w 2087880"/>
              <a:gd name="connsiteY7" fmla="*/ 0 h 396240"/>
            </a:gdLst>
            <a:ahLst/>
            <a:cxnLst/>
            <a:rect l="l" t="t" r="r" b="b"/>
            <a:pathLst>
              <a:path w="2087880" h="396240">
                <a:moveTo>
                  <a:pt x="1996440" y="0"/>
                </a:moveTo>
                <a:cubicBezTo>
                  <a:pt x="2046941" y="0"/>
                  <a:pt x="2087880" y="40939"/>
                  <a:pt x="2087880" y="91440"/>
                </a:cubicBezTo>
                <a:lnTo>
                  <a:pt x="2087880" y="304800"/>
                </a:lnTo>
                <a:cubicBezTo>
                  <a:pt x="2087880" y="355301"/>
                  <a:pt x="2046941" y="396240"/>
                  <a:pt x="1996440" y="396240"/>
                </a:cubicBezTo>
                <a:lnTo>
                  <a:pt x="91440" y="396240"/>
                </a:lnTo>
                <a:cubicBezTo>
                  <a:pt x="40939" y="396240"/>
                  <a:pt x="0" y="355301"/>
                  <a:pt x="0" y="30480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solidFill>
            <a:srgbClr val="002060"/>
          </a:solidFill>
          <a:ln w="7620">
            <a:solidFill>
              <a:srgbClr val="002060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2" name="文本框 241">
            <a:extLst>
              <a:ext uri="{FF2B5EF4-FFF2-40B4-BE49-F238E27FC236}">
                <a16:creationId xmlns:a16="http://schemas.microsoft.com/office/drawing/2014/main" id="{7AA4EBFB-9AD4-45CC-BD4D-42C5ED7FA309}"/>
              </a:ext>
            </a:extLst>
          </p:cNvPr>
          <p:cNvSpPr>
            <a:spLocks noGrp="1"/>
          </p:cNvSpPr>
          <p:nvPr/>
        </p:nvSpPr>
        <p:spPr>
          <a:xfrm>
            <a:off x="7463636" y="1412600"/>
            <a:ext cx="3348355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PD Separation + AF Separation</a:t>
            </a:r>
          </a:p>
        </p:txBody>
      </p:sp>
      <p:sp>
        <p:nvSpPr>
          <p:cNvPr id="243" name="任意多边形: 形状 242">
            <a:extLst>
              <a:ext uri="{FF2B5EF4-FFF2-40B4-BE49-F238E27FC236}">
                <a16:creationId xmlns:a16="http://schemas.microsoft.com/office/drawing/2014/main" id="{222B5AA4-FE8F-45F3-B981-5822BD139CDE}"/>
              </a:ext>
            </a:extLst>
          </p:cNvPr>
          <p:cNvSpPr>
            <a:spLocks noGrp="1"/>
          </p:cNvSpPr>
          <p:nvPr/>
        </p:nvSpPr>
        <p:spPr>
          <a:xfrm>
            <a:off x="6271664" y="3117816"/>
            <a:ext cx="243840" cy="335280"/>
          </a:xfrm>
          <a:custGeom>
            <a:avLst/>
            <a:gdLst>
              <a:gd name="connsiteX0" fmla="*/ 213360 w 243840"/>
              <a:gd name="connsiteY0" fmla="*/ 0 h 335280"/>
              <a:gd name="connsiteX1" fmla="*/ 243840 w 243840"/>
              <a:gd name="connsiteY1" fmla="*/ 30480 h 335280"/>
              <a:gd name="connsiteX2" fmla="*/ 243840 w 243840"/>
              <a:gd name="connsiteY2" fmla="*/ 304800 h 335280"/>
              <a:gd name="connsiteX3" fmla="*/ 213360 w 243840"/>
              <a:gd name="connsiteY3" fmla="*/ 335280 h 335280"/>
              <a:gd name="connsiteX4" fmla="*/ 30480 w 243840"/>
              <a:gd name="connsiteY4" fmla="*/ 335280 h 335280"/>
              <a:gd name="connsiteX5" fmla="*/ 0 w 243840"/>
              <a:gd name="connsiteY5" fmla="*/ 304800 h 335280"/>
              <a:gd name="connsiteX6" fmla="*/ 0 w 243840"/>
              <a:gd name="connsiteY6" fmla="*/ 30480 h 335280"/>
              <a:gd name="connsiteX7" fmla="*/ 30480 w 243840"/>
              <a:gd name="connsiteY7" fmla="*/ 0 h 335280"/>
            </a:gdLst>
            <a:ahLst/>
            <a:cxnLst/>
            <a:rect l="l" t="t" r="r" b="b"/>
            <a:pathLst>
              <a:path w="243840" h="335280">
                <a:moveTo>
                  <a:pt x="213360" y="0"/>
                </a:moveTo>
                <a:cubicBezTo>
                  <a:pt x="230194" y="0"/>
                  <a:pt x="243840" y="13646"/>
                  <a:pt x="243840" y="30480"/>
                </a:cubicBezTo>
                <a:lnTo>
                  <a:pt x="243840" y="304800"/>
                </a:lnTo>
                <a:cubicBezTo>
                  <a:pt x="243840" y="321634"/>
                  <a:pt x="230194" y="335280"/>
                  <a:pt x="213360" y="335280"/>
                </a:cubicBezTo>
                <a:lnTo>
                  <a:pt x="30480" y="335280"/>
                </a:lnTo>
                <a:cubicBezTo>
                  <a:pt x="13646" y="335280"/>
                  <a:pt x="0" y="321634"/>
                  <a:pt x="0" y="304800"/>
                </a:cubicBezTo>
                <a:lnTo>
                  <a:pt x="0" y="30480"/>
                </a:lnTo>
                <a:cubicBezTo>
                  <a:pt x="0" y="13646"/>
                  <a:pt x="13646" y="0"/>
                  <a:pt x="30480" y="0"/>
                </a:cubicBezTo>
                <a:close/>
              </a:path>
            </a:pathLst>
          </a:custGeom>
          <a:solidFill>
            <a:srgbClr val="FFFFFF"/>
          </a:solidFill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4" name="任意多边形: 形状 243">
            <a:extLst>
              <a:ext uri="{FF2B5EF4-FFF2-40B4-BE49-F238E27FC236}">
                <a16:creationId xmlns:a16="http://schemas.microsoft.com/office/drawing/2014/main" id="{9C636267-42AB-4443-933A-88987D542856}"/>
              </a:ext>
            </a:extLst>
          </p:cNvPr>
          <p:cNvSpPr>
            <a:spLocks noGrp="1"/>
          </p:cNvSpPr>
          <p:nvPr/>
        </p:nvSpPr>
        <p:spPr>
          <a:xfrm>
            <a:off x="6332624" y="3209256"/>
            <a:ext cx="106680" cy="7620"/>
          </a:xfrm>
          <a:custGeom>
            <a:avLst/>
            <a:gdLst>
              <a:gd name="connsiteX0" fmla="*/ 0 w 106680"/>
              <a:gd name="connsiteY0" fmla="*/ 0 h 7620"/>
              <a:gd name="connsiteX1" fmla="*/ 106680 w 106680"/>
              <a:gd name="connsiteY1" fmla="*/ 0 h 7620"/>
            </a:gdLst>
            <a:ahLst/>
            <a:cxnLst/>
            <a:rect l="l" t="t" r="r" b="b"/>
            <a:pathLst>
              <a:path w="106680" h="7620">
                <a:moveTo>
                  <a:pt x="0" y="0"/>
                </a:moveTo>
                <a:lnTo>
                  <a:pt x="10668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5" name="任意多边形: 形状 244">
            <a:extLst>
              <a:ext uri="{FF2B5EF4-FFF2-40B4-BE49-F238E27FC236}">
                <a16:creationId xmlns:a16="http://schemas.microsoft.com/office/drawing/2014/main" id="{57518A7C-3589-4D69-AA4E-C7F4CA7F8BF5}"/>
              </a:ext>
            </a:extLst>
          </p:cNvPr>
          <p:cNvSpPr>
            <a:spLocks noGrp="1"/>
          </p:cNvSpPr>
          <p:nvPr/>
        </p:nvSpPr>
        <p:spPr>
          <a:xfrm>
            <a:off x="6332624" y="3270216"/>
            <a:ext cx="106680" cy="7620"/>
          </a:xfrm>
          <a:custGeom>
            <a:avLst/>
            <a:gdLst>
              <a:gd name="connsiteX0" fmla="*/ 0 w 106680"/>
              <a:gd name="connsiteY0" fmla="*/ 0 h 7620"/>
              <a:gd name="connsiteX1" fmla="*/ 106680 w 106680"/>
              <a:gd name="connsiteY1" fmla="*/ 0 h 7620"/>
            </a:gdLst>
            <a:ahLst/>
            <a:cxnLst/>
            <a:rect l="l" t="t" r="r" b="b"/>
            <a:pathLst>
              <a:path w="106680" h="7620">
                <a:moveTo>
                  <a:pt x="0" y="0"/>
                </a:moveTo>
                <a:lnTo>
                  <a:pt x="10668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6" name="任意多边形: 形状 245">
            <a:extLst>
              <a:ext uri="{FF2B5EF4-FFF2-40B4-BE49-F238E27FC236}">
                <a16:creationId xmlns:a16="http://schemas.microsoft.com/office/drawing/2014/main" id="{93517421-A1F0-44E0-A080-C221C31E8D82}"/>
              </a:ext>
            </a:extLst>
          </p:cNvPr>
          <p:cNvSpPr>
            <a:spLocks noGrp="1"/>
          </p:cNvSpPr>
          <p:nvPr/>
        </p:nvSpPr>
        <p:spPr>
          <a:xfrm>
            <a:off x="6332624" y="3331176"/>
            <a:ext cx="60960" cy="7620"/>
          </a:xfrm>
          <a:custGeom>
            <a:avLst/>
            <a:gdLst>
              <a:gd name="connsiteX0" fmla="*/ 0 w 60960"/>
              <a:gd name="connsiteY0" fmla="*/ 0 h 7620"/>
              <a:gd name="connsiteX1" fmla="*/ 60960 w 60960"/>
              <a:gd name="connsiteY1" fmla="*/ 0 h 7620"/>
            </a:gdLst>
            <a:ahLst/>
            <a:cxnLst/>
            <a:rect l="l" t="t" r="r" b="b"/>
            <a:pathLst>
              <a:path w="60960" h="7620">
                <a:moveTo>
                  <a:pt x="0" y="0"/>
                </a:moveTo>
                <a:lnTo>
                  <a:pt x="6096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7" name="任意多边形: 形状 246">
            <a:extLst>
              <a:ext uri="{FF2B5EF4-FFF2-40B4-BE49-F238E27FC236}">
                <a16:creationId xmlns:a16="http://schemas.microsoft.com/office/drawing/2014/main" id="{97F6CA52-660E-4ACA-82DA-6AE330B4BA3B}"/>
              </a:ext>
            </a:extLst>
          </p:cNvPr>
          <p:cNvSpPr>
            <a:spLocks noGrp="1"/>
          </p:cNvSpPr>
          <p:nvPr/>
        </p:nvSpPr>
        <p:spPr>
          <a:xfrm>
            <a:off x="6424064" y="3270216"/>
            <a:ext cx="152400" cy="152400"/>
          </a:xfrm>
          <a:custGeom>
            <a:avLst/>
            <a:gdLst>
              <a:gd name="connsiteX0" fmla="*/ 152400 w 152400"/>
              <a:gd name="connsiteY0" fmla="*/ 76200 h 152400"/>
              <a:gd name="connsiteX1" fmla="*/ 76200 w 152400"/>
              <a:gd name="connsiteY1" fmla="*/ 152400 h 152400"/>
              <a:gd name="connsiteX2" fmla="*/ 0 w 152400"/>
              <a:gd name="connsiteY2" fmla="*/ 76200 h 152400"/>
              <a:gd name="connsiteX3" fmla="*/ 76200 w 152400"/>
              <a:gd name="connsiteY3" fmla="*/ 0 h 152400"/>
              <a:gd name="connsiteX4" fmla="*/ 152400 w 152400"/>
              <a:gd name="connsiteY4" fmla="*/ 76200 h 152400"/>
            </a:gdLst>
            <a:ahLst/>
            <a:cxnLst/>
            <a:rect l="l" t="t" r="r" b="b"/>
            <a:pathLst>
              <a:path w="152400" h="152400">
                <a:moveTo>
                  <a:pt x="152400" y="76200"/>
                </a:moveTo>
                <a:cubicBezTo>
                  <a:pt x="152400" y="118284"/>
                  <a:pt x="118284" y="152400"/>
                  <a:pt x="76200" y="152400"/>
                </a:cubicBezTo>
                <a:cubicBezTo>
                  <a:pt x="34116" y="152400"/>
                  <a:pt x="0" y="118284"/>
                  <a:pt x="0" y="76200"/>
                </a:cubicBezTo>
                <a:cubicBezTo>
                  <a:pt x="0" y="34116"/>
                  <a:pt x="34116" y="0"/>
                  <a:pt x="76200" y="0"/>
                </a:cubicBezTo>
                <a:cubicBezTo>
                  <a:pt x="118284" y="0"/>
                  <a:pt x="152400" y="34116"/>
                  <a:pt x="152400" y="7620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48" name="文本框 247">
            <a:extLst>
              <a:ext uri="{FF2B5EF4-FFF2-40B4-BE49-F238E27FC236}">
                <a16:creationId xmlns:a16="http://schemas.microsoft.com/office/drawing/2014/main" id="{4461C765-FC2E-4C30-AC7B-A0A47302E66A}"/>
              </a:ext>
            </a:extLst>
          </p:cNvPr>
          <p:cNvSpPr>
            <a:spLocks noGrp="1"/>
          </p:cNvSpPr>
          <p:nvPr/>
        </p:nvSpPr>
        <p:spPr>
          <a:xfrm>
            <a:off x="6352700" y="3201286"/>
            <a:ext cx="295126" cy="27246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350" b="1">
                <a:solidFill>
                  <a:srgbClr val="2563EB"/>
                </a:solidFill>
                <a:latin typeface="微软雅黑"/>
                <a:ea typeface="微软雅黑"/>
                <a:cs typeface="微软雅黑"/>
              </a:rPr>
              <a:t>Q</a:t>
            </a:r>
          </a:p>
        </p:txBody>
      </p:sp>
      <p:sp>
        <p:nvSpPr>
          <p:cNvPr id="249" name="文本框 248">
            <a:extLst>
              <a:ext uri="{FF2B5EF4-FFF2-40B4-BE49-F238E27FC236}">
                <a16:creationId xmlns:a16="http://schemas.microsoft.com/office/drawing/2014/main" id="{229DB256-3D19-4AA6-B216-2E74160DD658}"/>
              </a:ext>
            </a:extLst>
          </p:cNvPr>
          <p:cNvSpPr>
            <a:spLocks noGrp="1"/>
          </p:cNvSpPr>
          <p:nvPr/>
        </p:nvSpPr>
        <p:spPr>
          <a:xfrm>
            <a:off x="6020232" y="3514393"/>
            <a:ext cx="830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200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Request</a:t>
            </a:r>
          </a:p>
        </p:txBody>
      </p:sp>
      <p:sp>
        <p:nvSpPr>
          <p:cNvPr id="251" name="任意多边形: 形状 250">
            <a:extLst>
              <a:ext uri="{FF2B5EF4-FFF2-40B4-BE49-F238E27FC236}">
                <a16:creationId xmlns:a16="http://schemas.microsoft.com/office/drawing/2014/main" id="{042B4EC1-48B3-4258-B53B-6EDFFDD31A46}"/>
              </a:ext>
            </a:extLst>
          </p:cNvPr>
          <p:cNvSpPr>
            <a:spLocks noGrp="1"/>
          </p:cNvSpPr>
          <p:nvPr/>
        </p:nvSpPr>
        <p:spPr>
          <a:xfrm>
            <a:off x="6588648" y="3354036"/>
            <a:ext cx="274320" cy="7620"/>
          </a:xfrm>
          <a:custGeom>
            <a:avLst/>
            <a:gdLst>
              <a:gd name="connsiteX0" fmla="*/ 0 w 274320"/>
              <a:gd name="connsiteY0" fmla="*/ 0 h 7620"/>
              <a:gd name="connsiteX1" fmla="*/ 274320 w 274320"/>
              <a:gd name="connsiteY1" fmla="*/ 0 h 7620"/>
            </a:gdLst>
            <a:ahLst/>
            <a:cxnLst/>
            <a:rect l="l" t="t" r="r" b="b"/>
            <a:pathLst>
              <a:path w="274320" h="7620">
                <a:moveTo>
                  <a:pt x="0" y="0"/>
                </a:moveTo>
                <a:lnTo>
                  <a:pt x="27432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2" name="任意多边形: 形状 251">
            <a:extLst>
              <a:ext uri="{FF2B5EF4-FFF2-40B4-BE49-F238E27FC236}">
                <a16:creationId xmlns:a16="http://schemas.microsoft.com/office/drawing/2014/main" id="{F6C243EB-B958-4765-AFF8-65D59A511AB1}"/>
              </a:ext>
            </a:extLst>
          </p:cNvPr>
          <p:cNvSpPr>
            <a:spLocks noGrp="1"/>
          </p:cNvSpPr>
          <p:nvPr/>
        </p:nvSpPr>
        <p:spPr>
          <a:xfrm>
            <a:off x="6858330" y="3320974"/>
            <a:ext cx="68653" cy="66123"/>
          </a:xfrm>
          <a:custGeom>
            <a:avLst/>
            <a:gdLst>
              <a:gd name="connsiteX0" fmla="*/ 68654 w 68653"/>
              <a:gd name="connsiteY0" fmla="*/ 33062 h 66123"/>
              <a:gd name="connsiteX1" fmla="*/ 0 w 68653"/>
              <a:gd name="connsiteY1" fmla="*/ 66124 h 66123"/>
              <a:gd name="connsiteX2" fmla="*/ 0 w 68653"/>
              <a:gd name="connsiteY2" fmla="*/ 0 h 66123"/>
            </a:gdLst>
            <a:ahLst/>
            <a:cxnLst/>
            <a:rect l="l" t="t" r="r" b="b"/>
            <a:pathLst>
              <a:path w="68653" h="66123">
                <a:moveTo>
                  <a:pt x="68654" y="33062"/>
                </a:moveTo>
                <a:lnTo>
                  <a:pt x="0" y="66124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3" name="任意多边形: 形状 252">
            <a:extLst>
              <a:ext uri="{FF2B5EF4-FFF2-40B4-BE49-F238E27FC236}">
                <a16:creationId xmlns:a16="http://schemas.microsoft.com/office/drawing/2014/main" id="{C56CC398-91D4-47A0-A06E-3B091C3130A4}"/>
              </a:ext>
            </a:extLst>
          </p:cNvPr>
          <p:cNvSpPr>
            <a:spLocks noGrp="1"/>
          </p:cNvSpPr>
          <p:nvPr/>
        </p:nvSpPr>
        <p:spPr>
          <a:xfrm>
            <a:off x="6926984" y="2324100"/>
            <a:ext cx="975360" cy="1929096"/>
          </a:xfrm>
          <a:custGeom>
            <a:avLst/>
            <a:gdLst>
              <a:gd name="connsiteX0" fmla="*/ 838200 w 975360"/>
              <a:gd name="connsiteY0" fmla="*/ 0 h 1905000"/>
              <a:gd name="connsiteX1" fmla="*/ 975360 w 975360"/>
              <a:gd name="connsiteY1" fmla="*/ 137160 h 1905000"/>
              <a:gd name="connsiteX2" fmla="*/ 975360 w 975360"/>
              <a:gd name="connsiteY2" fmla="*/ 1767840 h 1905000"/>
              <a:gd name="connsiteX3" fmla="*/ 838200 w 975360"/>
              <a:gd name="connsiteY3" fmla="*/ 1905000 h 1905000"/>
              <a:gd name="connsiteX4" fmla="*/ 137160 w 975360"/>
              <a:gd name="connsiteY4" fmla="*/ 1905000 h 1905000"/>
              <a:gd name="connsiteX5" fmla="*/ 0 w 975360"/>
              <a:gd name="connsiteY5" fmla="*/ 1767840 h 1905000"/>
              <a:gd name="connsiteX6" fmla="*/ 0 w 975360"/>
              <a:gd name="connsiteY6" fmla="*/ 137160 h 1905000"/>
              <a:gd name="connsiteX7" fmla="*/ 137160 w 975360"/>
              <a:gd name="connsiteY7" fmla="*/ 0 h 1905000"/>
            </a:gdLst>
            <a:ahLst/>
            <a:cxnLst/>
            <a:rect l="l" t="t" r="r" b="b"/>
            <a:pathLst>
              <a:path w="975360" h="1905000">
                <a:moveTo>
                  <a:pt x="838200" y="0"/>
                </a:moveTo>
                <a:cubicBezTo>
                  <a:pt x="913952" y="0"/>
                  <a:pt x="975360" y="61409"/>
                  <a:pt x="975360" y="137160"/>
                </a:cubicBezTo>
                <a:lnTo>
                  <a:pt x="975360" y="1767840"/>
                </a:lnTo>
                <a:cubicBezTo>
                  <a:pt x="975360" y="1843591"/>
                  <a:pt x="913952" y="1905000"/>
                  <a:pt x="838200" y="1905000"/>
                </a:cubicBezTo>
                <a:lnTo>
                  <a:pt x="137160" y="1905000"/>
                </a:lnTo>
                <a:cubicBezTo>
                  <a:pt x="61409" y="1905000"/>
                  <a:pt x="0" y="1843591"/>
                  <a:pt x="0" y="17678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solidFill>
            <a:srgbClr val="FFFDFD"/>
          </a:solidFill>
          <a:ln w="11430">
            <a:solidFill>
              <a:srgbClr val="F0B0B0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4" name="文本框 253">
            <a:extLst>
              <a:ext uri="{FF2B5EF4-FFF2-40B4-BE49-F238E27FC236}">
                <a16:creationId xmlns:a16="http://schemas.microsoft.com/office/drawing/2014/main" id="{2AD6619C-937B-4958-BAC6-14941078B648}"/>
              </a:ext>
            </a:extLst>
          </p:cNvPr>
          <p:cNvSpPr>
            <a:spLocks noGrp="1"/>
          </p:cNvSpPr>
          <p:nvPr/>
        </p:nvSpPr>
        <p:spPr>
          <a:xfrm>
            <a:off x="6948688" y="2407920"/>
            <a:ext cx="854721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0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prefill node</a:t>
            </a:r>
          </a:p>
        </p:txBody>
      </p:sp>
      <p:sp>
        <p:nvSpPr>
          <p:cNvPr id="263" name="任意多边形: 形状 262">
            <a:extLst>
              <a:ext uri="{FF2B5EF4-FFF2-40B4-BE49-F238E27FC236}">
                <a16:creationId xmlns:a16="http://schemas.microsoft.com/office/drawing/2014/main" id="{83F8A40A-9F10-42FA-B709-561352E0B06B}"/>
              </a:ext>
            </a:extLst>
          </p:cNvPr>
          <p:cNvSpPr>
            <a:spLocks noGrp="1"/>
          </p:cNvSpPr>
          <p:nvPr/>
        </p:nvSpPr>
        <p:spPr>
          <a:xfrm>
            <a:off x="7178444" y="2965416"/>
            <a:ext cx="472440" cy="7620"/>
          </a:xfrm>
          <a:custGeom>
            <a:avLst/>
            <a:gdLst>
              <a:gd name="connsiteX0" fmla="*/ 0 w 472440"/>
              <a:gd name="connsiteY0" fmla="*/ 0 h 7620"/>
              <a:gd name="connsiteX1" fmla="*/ 472440 w 472440"/>
              <a:gd name="connsiteY1" fmla="*/ 0 h 7620"/>
            </a:gdLst>
            <a:ahLst/>
            <a:cxnLst/>
            <a:rect l="l" t="t" r="r" b="b"/>
            <a:pathLst>
              <a:path w="472440" h="762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15240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4" name="任意多边形: 形状 263">
            <a:extLst>
              <a:ext uri="{FF2B5EF4-FFF2-40B4-BE49-F238E27FC236}">
                <a16:creationId xmlns:a16="http://schemas.microsoft.com/office/drawing/2014/main" id="{61478257-1A0C-4A39-8E05-CD1A6BB7A086}"/>
              </a:ext>
            </a:extLst>
          </p:cNvPr>
          <p:cNvSpPr>
            <a:spLocks noGrp="1"/>
          </p:cNvSpPr>
          <p:nvPr/>
        </p:nvSpPr>
        <p:spPr>
          <a:xfrm>
            <a:off x="7178444" y="3803616"/>
            <a:ext cx="472440" cy="7620"/>
          </a:xfrm>
          <a:custGeom>
            <a:avLst/>
            <a:gdLst>
              <a:gd name="connsiteX0" fmla="*/ 0 w 472440"/>
              <a:gd name="connsiteY0" fmla="*/ 0 h 7620"/>
              <a:gd name="connsiteX1" fmla="*/ 472440 w 472440"/>
              <a:gd name="connsiteY1" fmla="*/ 0 h 7620"/>
            </a:gdLst>
            <a:ahLst/>
            <a:cxnLst/>
            <a:rect l="l" t="t" r="r" b="b"/>
            <a:pathLst>
              <a:path w="472440" h="762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15240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5" name="任意多边形: 形状 264">
            <a:extLst>
              <a:ext uri="{FF2B5EF4-FFF2-40B4-BE49-F238E27FC236}">
                <a16:creationId xmlns:a16="http://schemas.microsoft.com/office/drawing/2014/main" id="{20957D84-A226-4859-A284-5EA179AF375B}"/>
              </a:ext>
            </a:extLst>
          </p:cNvPr>
          <p:cNvSpPr>
            <a:spLocks noGrp="1"/>
          </p:cNvSpPr>
          <p:nvPr/>
        </p:nvSpPr>
        <p:spPr>
          <a:xfrm>
            <a:off x="7178444" y="2965416"/>
            <a:ext cx="7620" cy="838200"/>
          </a:xfrm>
          <a:custGeom>
            <a:avLst/>
            <a:gdLst>
              <a:gd name="connsiteX0" fmla="*/ 0 w 7620"/>
              <a:gd name="connsiteY0" fmla="*/ 0 h 838200"/>
              <a:gd name="connsiteX1" fmla="*/ 0 w 7620"/>
              <a:gd name="connsiteY1" fmla="*/ 838200 h 838200"/>
            </a:gdLst>
            <a:ahLst/>
            <a:cxnLst/>
            <a:rect l="l" t="t" r="r" b="b"/>
            <a:pathLst>
              <a:path w="7620"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954">
            <a:solidFill>
              <a:srgbClr val="EF4444">
                <a:alpha val="70000"/>
              </a:srgb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6" name="任意多边形: 形状 265">
            <a:extLst>
              <a:ext uri="{FF2B5EF4-FFF2-40B4-BE49-F238E27FC236}">
                <a16:creationId xmlns:a16="http://schemas.microsoft.com/office/drawing/2014/main" id="{CA5681A7-9F87-4B4F-AB90-E63F55B9E2A7}"/>
              </a:ext>
            </a:extLst>
          </p:cNvPr>
          <p:cNvSpPr>
            <a:spLocks noGrp="1"/>
          </p:cNvSpPr>
          <p:nvPr/>
        </p:nvSpPr>
        <p:spPr>
          <a:xfrm>
            <a:off x="7650884" y="2965416"/>
            <a:ext cx="7620" cy="838200"/>
          </a:xfrm>
          <a:custGeom>
            <a:avLst/>
            <a:gdLst>
              <a:gd name="connsiteX0" fmla="*/ 0 w 7620"/>
              <a:gd name="connsiteY0" fmla="*/ 0 h 838200"/>
              <a:gd name="connsiteX1" fmla="*/ 0 w 7620"/>
              <a:gd name="connsiteY1" fmla="*/ 838200 h 838200"/>
            </a:gdLst>
            <a:ahLst/>
            <a:cxnLst/>
            <a:rect l="l" t="t" r="r" b="b"/>
            <a:pathLst>
              <a:path w="7620"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954">
            <a:solidFill>
              <a:srgbClr val="EF4444">
                <a:alpha val="70000"/>
              </a:srgb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7" name="任意多边形: 形状 266">
            <a:extLst>
              <a:ext uri="{FF2B5EF4-FFF2-40B4-BE49-F238E27FC236}">
                <a16:creationId xmlns:a16="http://schemas.microsoft.com/office/drawing/2014/main" id="{CC606D3A-C561-47B8-A346-FC6178CDD101}"/>
              </a:ext>
            </a:extLst>
          </p:cNvPr>
          <p:cNvSpPr>
            <a:spLocks noGrp="1"/>
          </p:cNvSpPr>
          <p:nvPr/>
        </p:nvSpPr>
        <p:spPr>
          <a:xfrm>
            <a:off x="7178444" y="2965416"/>
            <a:ext cx="472440" cy="838200"/>
          </a:xfrm>
          <a:custGeom>
            <a:avLst/>
            <a:gdLst>
              <a:gd name="connsiteX0" fmla="*/ 0 w 472440"/>
              <a:gd name="connsiteY0" fmla="*/ 0 h 838200"/>
              <a:gd name="connsiteX1" fmla="*/ 472440 w 472440"/>
              <a:gd name="connsiteY1" fmla="*/ 838200 h 838200"/>
            </a:gdLst>
            <a:ahLst/>
            <a:cxnLst/>
            <a:rect l="l" t="t" r="r" b="b"/>
            <a:pathLst>
              <a:path w="472440" h="838200">
                <a:moveTo>
                  <a:pt x="0" y="0"/>
                </a:moveTo>
                <a:lnTo>
                  <a:pt x="472440" y="838200"/>
                </a:lnTo>
              </a:path>
            </a:pathLst>
          </a:custGeom>
          <a:ln w="15240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8" name="任意多边形: 形状 267">
            <a:extLst>
              <a:ext uri="{FF2B5EF4-FFF2-40B4-BE49-F238E27FC236}">
                <a16:creationId xmlns:a16="http://schemas.microsoft.com/office/drawing/2014/main" id="{AF770B15-CF21-41C5-A08A-9B0AA4A14F1E}"/>
              </a:ext>
            </a:extLst>
          </p:cNvPr>
          <p:cNvSpPr>
            <a:spLocks noGrp="1"/>
          </p:cNvSpPr>
          <p:nvPr/>
        </p:nvSpPr>
        <p:spPr>
          <a:xfrm>
            <a:off x="7178444" y="2965416"/>
            <a:ext cx="472440" cy="838200"/>
          </a:xfrm>
          <a:custGeom>
            <a:avLst/>
            <a:gdLst>
              <a:gd name="connsiteX0" fmla="*/ 472440 w 472440"/>
              <a:gd name="connsiteY0" fmla="*/ 0 h 838200"/>
              <a:gd name="connsiteX1" fmla="*/ 0 w 472440"/>
              <a:gd name="connsiteY1" fmla="*/ 838200 h 838200"/>
            </a:gdLst>
            <a:ahLst/>
            <a:cxnLst/>
            <a:rect l="l" t="t" r="r" b="b"/>
            <a:pathLst>
              <a:path w="472440" h="838200">
                <a:moveTo>
                  <a:pt x="472440" y="0"/>
                </a:moveTo>
                <a:lnTo>
                  <a:pt x="0" y="838200"/>
                </a:lnTo>
              </a:path>
            </a:pathLst>
          </a:custGeom>
          <a:ln w="15240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9" name="文本框 268">
            <a:extLst>
              <a:ext uri="{FF2B5EF4-FFF2-40B4-BE49-F238E27FC236}">
                <a16:creationId xmlns:a16="http://schemas.microsoft.com/office/drawing/2014/main" id="{3F490F56-3975-4E58-A159-5AD24E3A2667}"/>
              </a:ext>
            </a:extLst>
          </p:cNvPr>
          <p:cNvSpPr>
            <a:spLocks noGrp="1"/>
          </p:cNvSpPr>
          <p:nvPr/>
        </p:nvSpPr>
        <p:spPr>
          <a:xfrm>
            <a:off x="6927215" y="3957320"/>
            <a:ext cx="11664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900" b="1" dirty="0" err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MoE</a:t>
            </a:r>
            <a:r>
              <a:rPr sz="900" b="1" dirty="0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 EP Parallel Traffic</a:t>
            </a:r>
          </a:p>
        </p:txBody>
      </p:sp>
      <p:sp>
        <p:nvSpPr>
          <p:cNvPr id="270" name="任意多边形: 形状 269">
            <a:extLst>
              <a:ext uri="{FF2B5EF4-FFF2-40B4-BE49-F238E27FC236}">
                <a16:creationId xmlns:a16="http://schemas.microsoft.com/office/drawing/2014/main" id="{40CE32F7-896D-4E68-8F3B-E98DF1FCD9B2}"/>
              </a:ext>
            </a:extLst>
          </p:cNvPr>
          <p:cNvSpPr>
            <a:spLocks noGrp="1"/>
          </p:cNvSpPr>
          <p:nvPr/>
        </p:nvSpPr>
        <p:spPr>
          <a:xfrm>
            <a:off x="8588880" y="2350282"/>
            <a:ext cx="1051560" cy="1905000"/>
          </a:xfrm>
          <a:custGeom>
            <a:avLst/>
            <a:gdLst>
              <a:gd name="connsiteX0" fmla="*/ 914400 w 1051560"/>
              <a:gd name="connsiteY0" fmla="*/ 0 h 1905000"/>
              <a:gd name="connsiteX1" fmla="*/ 1051560 w 1051560"/>
              <a:gd name="connsiteY1" fmla="*/ 137160 h 1905000"/>
              <a:gd name="connsiteX2" fmla="*/ 1051560 w 1051560"/>
              <a:gd name="connsiteY2" fmla="*/ 1767840 h 1905000"/>
              <a:gd name="connsiteX3" fmla="*/ 914400 w 1051560"/>
              <a:gd name="connsiteY3" fmla="*/ 1905000 h 1905000"/>
              <a:gd name="connsiteX4" fmla="*/ 137160 w 1051560"/>
              <a:gd name="connsiteY4" fmla="*/ 1905000 h 1905000"/>
              <a:gd name="connsiteX5" fmla="*/ 0 w 1051560"/>
              <a:gd name="connsiteY5" fmla="*/ 1767840 h 1905000"/>
              <a:gd name="connsiteX6" fmla="*/ 0 w 1051560"/>
              <a:gd name="connsiteY6" fmla="*/ 137160 h 1905000"/>
              <a:gd name="connsiteX7" fmla="*/ 137160 w 1051560"/>
              <a:gd name="connsiteY7" fmla="*/ 0 h 1905000"/>
            </a:gdLst>
            <a:ahLst/>
            <a:cxnLst/>
            <a:rect l="l" t="t" r="r" b="b"/>
            <a:pathLst>
              <a:path w="1051560" h="1905000">
                <a:moveTo>
                  <a:pt x="914400" y="0"/>
                </a:moveTo>
                <a:cubicBezTo>
                  <a:pt x="990152" y="0"/>
                  <a:pt x="1051560" y="61409"/>
                  <a:pt x="1051560" y="137160"/>
                </a:cubicBezTo>
                <a:lnTo>
                  <a:pt x="1051560" y="1767840"/>
                </a:lnTo>
                <a:cubicBezTo>
                  <a:pt x="1051560" y="1843591"/>
                  <a:pt x="990152" y="1905000"/>
                  <a:pt x="914400" y="1905000"/>
                </a:cubicBezTo>
                <a:lnTo>
                  <a:pt x="137160" y="1905000"/>
                </a:lnTo>
                <a:cubicBezTo>
                  <a:pt x="61408" y="1905000"/>
                  <a:pt x="0" y="1843591"/>
                  <a:pt x="0" y="1767840"/>
                </a:cubicBezTo>
                <a:lnTo>
                  <a:pt x="0" y="137160"/>
                </a:lnTo>
                <a:cubicBezTo>
                  <a:pt x="0" y="61409"/>
                  <a:pt x="61408" y="0"/>
                  <a:pt x="137160" y="0"/>
                </a:cubicBezTo>
                <a:close/>
              </a:path>
            </a:pathLst>
          </a:custGeom>
          <a:solidFill>
            <a:srgbClr val="FAFCFF"/>
          </a:soli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71" name="文本框 270">
            <a:extLst>
              <a:ext uri="{FF2B5EF4-FFF2-40B4-BE49-F238E27FC236}">
                <a16:creationId xmlns:a16="http://schemas.microsoft.com/office/drawing/2014/main" id="{83ADA0A0-2ECF-4438-8D55-9B21623D45B8}"/>
              </a:ext>
            </a:extLst>
          </p:cNvPr>
          <p:cNvSpPr>
            <a:spLocks noGrp="1"/>
          </p:cNvSpPr>
          <p:nvPr/>
        </p:nvSpPr>
        <p:spPr>
          <a:xfrm>
            <a:off x="8537585" y="2423341"/>
            <a:ext cx="1103187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0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attention node</a:t>
            </a:r>
          </a:p>
        </p:txBody>
      </p:sp>
      <p:sp>
        <p:nvSpPr>
          <p:cNvPr id="280" name="任意多边形: 形状 279">
            <a:extLst>
              <a:ext uri="{FF2B5EF4-FFF2-40B4-BE49-F238E27FC236}">
                <a16:creationId xmlns:a16="http://schemas.microsoft.com/office/drawing/2014/main" id="{4E93CE23-CA46-4C6F-AEAF-FED9746E4940}"/>
              </a:ext>
            </a:extLst>
          </p:cNvPr>
          <p:cNvSpPr>
            <a:spLocks noGrp="1"/>
          </p:cNvSpPr>
          <p:nvPr/>
        </p:nvSpPr>
        <p:spPr>
          <a:xfrm>
            <a:off x="8840340" y="2967502"/>
            <a:ext cx="548640" cy="7620"/>
          </a:xfrm>
          <a:custGeom>
            <a:avLst/>
            <a:gdLst>
              <a:gd name="connsiteX0" fmla="*/ 0 w 548640"/>
              <a:gd name="connsiteY0" fmla="*/ 0 h 7620"/>
              <a:gd name="connsiteX1" fmla="*/ 548640 w 548640"/>
              <a:gd name="connsiteY1" fmla="*/ 0 h 7620"/>
            </a:gdLst>
            <a:ahLst/>
            <a:cxnLst/>
            <a:rect l="l" t="t" r="r" b="b"/>
            <a:pathLst>
              <a:path w="548640" h="762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1" name="任意多边形: 形状 280">
            <a:extLst>
              <a:ext uri="{FF2B5EF4-FFF2-40B4-BE49-F238E27FC236}">
                <a16:creationId xmlns:a16="http://schemas.microsoft.com/office/drawing/2014/main" id="{CD513071-FA89-4248-A197-B4740D51A7C9}"/>
              </a:ext>
            </a:extLst>
          </p:cNvPr>
          <p:cNvSpPr>
            <a:spLocks noGrp="1"/>
          </p:cNvSpPr>
          <p:nvPr/>
        </p:nvSpPr>
        <p:spPr>
          <a:xfrm>
            <a:off x="8840340" y="3805702"/>
            <a:ext cx="548640" cy="7620"/>
          </a:xfrm>
          <a:custGeom>
            <a:avLst/>
            <a:gdLst>
              <a:gd name="connsiteX0" fmla="*/ 0 w 548640"/>
              <a:gd name="connsiteY0" fmla="*/ 0 h 7620"/>
              <a:gd name="connsiteX1" fmla="*/ 548640 w 548640"/>
              <a:gd name="connsiteY1" fmla="*/ 0 h 7620"/>
            </a:gdLst>
            <a:ahLst/>
            <a:cxnLst/>
            <a:rect l="l" t="t" r="r" b="b"/>
            <a:pathLst>
              <a:path w="548640" h="762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2" name="任意多边形: 形状 281">
            <a:extLst>
              <a:ext uri="{FF2B5EF4-FFF2-40B4-BE49-F238E27FC236}">
                <a16:creationId xmlns:a16="http://schemas.microsoft.com/office/drawing/2014/main" id="{25B6D728-E8DA-40CD-997C-93DCC6045BD3}"/>
              </a:ext>
            </a:extLst>
          </p:cNvPr>
          <p:cNvSpPr>
            <a:spLocks noGrp="1"/>
          </p:cNvSpPr>
          <p:nvPr/>
        </p:nvSpPr>
        <p:spPr>
          <a:xfrm>
            <a:off x="8840340" y="2967502"/>
            <a:ext cx="7620" cy="838200"/>
          </a:xfrm>
          <a:custGeom>
            <a:avLst/>
            <a:gdLst>
              <a:gd name="connsiteX0" fmla="*/ 0 w 7620"/>
              <a:gd name="connsiteY0" fmla="*/ 0 h 838200"/>
              <a:gd name="connsiteX1" fmla="*/ 0 w 7620"/>
              <a:gd name="connsiteY1" fmla="*/ 838200 h 838200"/>
            </a:gdLst>
            <a:ahLst/>
            <a:cxnLst/>
            <a:rect l="l" t="t" r="r" b="b"/>
            <a:pathLst>
              <a:path w="7620"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954">
            <a:solidFill>
              <a:srgbClr val="2563EB">
                <a:alpha val="70000"/>
              </a:srgb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3" name="任意多边形: 形状 282">
            <a:extLst>
              <a:ext uri="{FF2B5EF4-FFF2-40B4-BE49-F238E27FC236}">
                <a16:creationId xmlns:a16="http://schemas.microsoft.com/office/drawing/2014/main" id="{7BDC5D78-6A7A-4455-A414-429160E19B25}"/>
              </a:ext>
            </a:extLst>
          </p:cNvPr>
          <p:cNvSpPr>
            <a:spLocks noGrp="1"/>
          </p:cNvSpPr>
          <p:nvPr/>
        </p:nvSpPr>
        <p:spPr>
          <a:xfrm>
            <a:off x="9388980" y="2967502"/>
            <a:ext cx="7620" cy="838200"/>
          </a:xfrm>
          <a:custGeom>
            <a:avLst/>
            <a:gdLst>
              <a:gd name="connsiteX0" fmla="*/ 0 w 7620"/>
              <a:gd name="connsiteY0" fmla="*/ 0 h 838200"/>
              <a:gd name="connsiteX1" fmla="*/ 0 w 7620"/>
              <a:gd name="connsiteY1" fmla="*/ 838200 h 838200"/>
            </a:gdLst>
            <a:ahLst/>
            <a:cxnLst/>
            <a:rect l="l" t="t" r="r" b="b"/>
            <a:pathLst>
              <a:path w="7620" h="838200">
                <a:moveTo>
                  <a:pt x="0" y="0"/>
                </a:moveTo>
                <a:lnTo>
                  <a:pt x="0" y="838200"/>
                </a:lnTo>
              </a:path>
            </a:pathLst>
          </a:custGeom>
          <a:ln w="12954">
            <a:solidFill>
              <a:srgbClr val="2563EB">
                <a:alpha val="70000"/>
              </a:srgb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4" name="任意多边形: 形状 283">
            <a:extLst>
              <a:ext uri="{FF2B5EF4-FFF2-40B4-BE49-F238E27FC236}">
                <a16:creationId xmlns:a16="http://schemas.microsoft.com/office/drawing/2014/main" id="{24CC955D-0CAB-4B2F-B022-5072D6EEBDCC}"/>
              </a:ext>
            </a:extLst>
          </p:cNvPr>
          <p:cNvSpPr>
            <a:spLocks noGrp="1"/>
          </p:cNvSpPr>
          <p:nvPr/>
        </p:nvSpPr>
        <p:spPr>
          <a:xfrm>
            <a:off x="8840340" y="2967502"/>
            <a:ext cx="548640" cy="838200"/>
          </a:xfrm>
          <a:custGeom>
            <a:avLst/>
            <a:gdLst>
              <a:gd name="connsiteX0" fmla="*/ 0 w 548640"/>
              <a:gd name="connsiteY0" fmla="*/ 0 h 838200"/>
              <a:gd name="connsiteX1" fmla="*/ 548640 w 548640"/>
              <a:gd name="connsiteY1" fmla="*/ 838200 h 838200"/>
            </a:gdLst>
            <a:ahLst/>
            <a:cxnLst/>
            <a:rect l="l" t="t" r="r" b="b"/>
            <a:pathLst>
              <a:path w="548640" h="838200">
                <a:moveTo>
                  <a:pt x="0" y="0"/>
                </a:moveTo>
                <a:lnTo>
                  <a:pt x="548640" y="838200"/>
                </a:lnTo>
              </a:path>
            </a:pathLst>
          </a:custGeom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5" name="任意多边形: 形状 284">
            <a:extLst>
              <a:ext uri="{FF2B5EF4-FFF2-40B4-BE49-F238E27FC236}">
                <a16:creationId xmlns:a16="http://schemas.microsoft.com/office/drawing/2014/main" id="{079E8851-3A7C-4C4B-B235-3EC3DE4DA08B}"/>
              </a:ext>
            </a:extLst>
          </p:cNvPr>
          <p:cNvSpPr>
            <a:spLocks noGrp="1"/>
          </p:cNvSpPr>
          <p:nvPr/>
        </p:nvSpPr>
        <p:spPr>
          <a:xfrm>
            <a:off x="8840340" y="2967502"/>
            <a:ext cx="548640" cy="838200"/>
          </a:xfrm>
          <a:custGeom>
            <a:avLst/>
            <a:gdLst>
              <a:gd name="connsiteX0" fmla="*/ 548640 w 548640"/>
              <a:gd name="connsiteY0" fmla="*/ 0 h 838200"/>
              <a:gd name="connsiteX1" fmla="*/ 0 w 548640"/>
              <a:gd name="connsiteY1" fmla="*/ 838200 h 838200"/>
            </a:gdLst>
            <a:ahLst/>
            <a:cxnLst/>
            <a:rect l="l" t="t" r="r" b="b"/>
            <a:pathLst>
              <a:path w="548640" h="838200">
                <a:moveTo>
                  <a:pt x="548640" y="0"/>
                </a:moveTo>
                <a:lnTo>
                  <a:pt x="0" y="838200"/>
                </a:lnTo>
              </a:path>
            </a:pathLst>
          </a:custGeom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6" name="任意多边形: 形状 285">
            <a:extLst>
              <a:ext uri="{FF2B5EF4-FFF2-40B4-BE49-F238E27FC236}">
                <a16:creationId xmlns:a16="http://schemas.microsoft.com/office/drawing/2014/main" id="{CFD7103B-1877-4559-966C-71138BB77465}"/>
              </a:ext>
            </a:extLst>
          </p:cNvPr>
          <p:cNvSpPr>
            <a:spLocks noGrp="1"/>
          </p:cNvSpPr>
          <p:nvPr/>
        </p:nvSpPr>
        <p:spPr>
          <a:xfrm>
            <a:off x="10188575" y="2362200"/>
            <a:ext cx="1143000" cy="1905000"/>
          </a:xfrm>
          <a:custGeom>
            <a:avLst/>
            <a:gdLst>
              <a:gd name="connsiteX0" fmla="*/ 868680 w 1005840"/>
              <a:gd name="connsiteY0" fmla="*/ 0 h 1905000"/>
              <a:gd name="connsiteX1" fmla="*/ 1005840 w 1005840"/>
              <a:gd name="connsiteY1" fmla="*/ 137160 h 1905000"/>
              <a:gd name="connsiteX2" fmla="*/ 1005840 w 1005840"/>
              <a:gd name="connsiteY2" fmla="*/ 1767840 h 1905000"/>
              <a:gd name="connsiteX3" fmla="*/ 868680 w 1005840"/>
              <a:gd name="connsiteY3" fmla="*/ 1905000 h 1905000"/>
              <a:gd name="connsiteX4" fmla="*/ 137160 w 1005840"/>
              <a:gd name="connsiteY4" fmla="*/ 1905000 h 1905000"/>
              <a:gd name="connsiteX5" fmla="*/ 0 w 1005840"/>
              <a:gd name="connsiteY5" fmla="*/ 1767840 h 1905000"/>
              <a:gd name="connsiteX6" fmla="*/ 0 w 1005840"/>
              <a:gd name="connsiteY6" fmla="*/ 137160 h 1905000"/>
              <a:gd name="connsiteX7" fmla="*/ 137160 w 1005840"/>
              <a:gd name="connsiteY7" fmla="*/ 0 h 1905000"/>
            </a:gdLst>
            <a:ahLst/>
            <a:cxnLst/>
            <a:rect l="l" t="t" r="r" b="b"/>
            <a:pathLst>
              <a:path w="1005840" h="1905000">
                <a:moveTo>
                  <a:pt x="868680" y="0"/>
                </a:moveTo>
                <a:cubicBezTo>
                  <a:pt x="944432" y="0"/>
                  <a:pt x="1005840" y="61409"/>
                  <a:pt x="1005840" y="137160"/>
                </a:cubicBezTo>
                <a:lnTo>
                  <a:pt x="1005840" y="1767840"/>
                </a:lnTo>
                <a:cubicBezTo>
                  <a:pt x="1005840" y="1843591"/>
                  <a:pt x="944432" y="1905000"/>
                  <a:pt x="868680" y="1905000"/>
                </a:cubicBezTo>
                <a:lnTo>
                  <a:pt x="137160" y="1905000"/>
                </a:lnTo>
                <a:cubicBezTo>
                  <a:pt x="61408" y="1905000"/>
                  <a:pt x="0" y="1843591"/>
                  <a:pt x="0" y="1767840"/>
                </a:cubicBezTo>
                <a:lnTo>
                  <a:pt x="0" y="137160"/>
                </a:lnTo>
                <a:cubicBezTo>
                  <a:pt x="0" y="61409"/>
                  <a:pt x="61408" y="0"/>
                  <a:pt x="137160" y="0"/>
                </a:cubicBezTo>
                <a:close/>
              </a:path>
            </a:pathLst>
          </a:custGeom>
          <a:solidFill>
            <a:srgbClr val="FFFDF7"/>
          </a:solidFill>
          <a:ln w="11430">
            <a:solidFill>
              <a:srgbClr val="E9C88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7" name="文本框 286">
            <a:extLst>
              <a:ext uri="{FF2B5EF4-FFF2-40B4-BE49-F238E27FC236}">
                <a16:creationId xmlns:a16="http://schemas.microsoft.com/office/drawing/2014/main" id="{97ECCF52-44C6-48D8-A335-166059A599E9}"/>
              </a:ext>
            </a:extLst>
          </p:cNvPr>
          <p:cNvSpPr>
            <a:spLocks noGrp="1"/>
          </p:cNvSpPr>
          <p:nvPr/>
        </p:nvSpPr>
        <p:spPr>
          <a:xfrm>
            <a:off x="10096103" y="2499541"/>
            <a:ext cx="1051891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0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FFN/expert node</a:t>
            </a:r>
          </a:p>
        </p:txBody>
      </p:sp>
      <p:sp>
        <p:nvSpPr>
          <p:cNvPr id="288" name="任意多边形: 形状 287">
            <a:extLst>
              <a:ext uri="{FF2B5EF4-FFF2-40B4-BE49-F238E27FC236}">
                <a16:creationId xmlns:a16="http://schemas.microsoft.com/office/drawing/2014/main" id="{092C9D52-C9C5-4884-B0A0-C243290A7EEF}"/>
              </a:ext>
            </a:extLst>
          </p:cNvPr>
          <p:cNvSpPr>
            <a:spLocks noGrp="1"/>
          </p:cNvSpPr>
          <p:nvPr/>
        </p:nvSpPr>
        <p:spPr>
          <a:xfrm>
            <a:off x="10272900" y="28836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FFAF2"/>
          </a:solidFill>
          <a:ln w="12192">
            <a:solidFill>
              <a:srgbClr val="EABF6A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89" name="文本框 288">
            <a:extLst>
              <a:ext uri="{FF2B5EF4-FFF2-40B4-BE49-F238E27FC236}">
                <a16:creationId xmlns:a16="http://schemas.microsoft.com/office/drawing/2014/main" id="{A9D8438B-3D71-4D7D-B8CD-EED664E65C85}"/>
              </a:ext>
            </a:extLst>
          </p:cNvPr>
          <p:cNvSpPr>
            <a:spLocks noGrp="1"/>
          </p:cNvSpPr>
          <p:nvPr/>
        </p:nvSpPr>
        <p:spPr>
          <a:xfrm>
            <a:off x="10188647" y="2926653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90" name="任意多边形: 形状 289">
            <a:extLst>
              <a:ext uri="{FF2B5EF4-FFF2-40B4-BE49-F238E27FC236}">
                <a16:creationId xmlns:a16="http://schemas.microsoft.com/office/drawing/2014/main" id="{7B1AC0EC-A20A-464A-8E0C-2EB0E62C6DF0}"/>
              </a:ext>
            </a:extLst>
          </p:cNvPr>
          <p:cNvSpPr>
            <a:spLocks noGrp="1"/>
          </p:cNvSpPr>
          <p:nvPr/>
        </p:nvSpPr>
        <p:spPr>
          <a:xfrm>
            <a:off x="10954890" y="28836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FFAF2"/>
          </a:solidFill>
          <a:ln w="12192">
            <a:solidFill>
              <a:srgbClr val="EABF6A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91" name="文本框 290">
            <a:extLst>
              <a:ext uri="{FF2B5EF4-FFF2-40B4-BE49-F238E27FC236}">
                <a16:creationId xmlns:a16="http://schemas.microsoft.com/office/drawing/2014/main" id="{CA50F1AB-1F21-4600-93A4-38231DF2BD9D}"/>
              </a:ext>
            </a:extLst>
          </p:cNvPr>
          <p:cNvSpPr>
            <a:spLocks noGrp="1"/>
          </p:cNvSpPr>
          <p:nvPr/>
        </p:nvSpPr>
        <p:spPr>
          <a:xfrm>
            <a:off x="10870499" y="292931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92" name="任意多边形: 形状 291">
            <a:extLst>
              <a:ext uri="{FF2B5EF4-FFF2-40B4-BE49-F238E27FC236}">
                <a16:creationId xmlns:a16="http://schemas.microsoft.com/office/drawing/2014/main" id="{97AB5B6B-8709-40B2-BAC8-FFDB063E733A}"/>
              </a:ext>
            </a:extLst>
          </p:cNvPr>
          <p:cNvSpPr>
            <a:spLocks noGrp="1"/>
          </p:cNvSpPr>
          <p:nvPr/>
        </p:nvSpPr>
        <p:spPr>
          <a:xfrm>
            <a:off x="10272900" y="37218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FFAF2"/>
          </a:solidFill>
          <a:ln w="12192">
            <a:solidFill>
              <a:srgbClr val="EABF6A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93" name="文本框 292">
            <a:extLst>
              <a:ext uri="{FF2B5EF4-FFF2-40B4-BE49-F238E27FC236}">
                <a16:creationId xmlns:a16="http://schemas.microsoft.com/office/drawing/2014/main" id="{6A25050C-14B5-4DB8-8A6A-B538B4C5FFA9}"/>
              </a:ext>
            </a:extLst>
          </p:cNvPr>
          <p:cNvSpPr>
            <a:spLocks noGrp="1"/>
          </p:cNvSpPr>
          <p:nvPr/>
        </p:nvSpPr>
        <p:spPr>
          <a:xfrm>
            <a:off x="10214686" y="374961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94" name="任意多边形: 形状 293">
            <a:extLst>
              <a:ext uri="{FF2B5EF4-FFF2-40B4-BE49-F238E27FC236}">
                <a16:creationId xmlns:a16="http://schemas.microsoft.com/office/drawing/2014/main" id="{FBC97858-1B9A-4AE0-B933-038E70852BB4}"/>
              </a:ext>
            </a:extLst>
          </p:cNvPr>
          <p:cNvSpPr>
            <a:spLocks noGrp="1"/>
          </p:cNvSpPr>
          <p:nvPr/>
        </p:nvSpPr>
        <p:spPr>
          <a:xfrm>
            <a:off x="10954890" y="3728158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FFAF2"/>
          </a:solidFill>
          <a:ln w="12192">
            <a:solidFill>
              <a:srgbClr val="EABF6A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95" name="文本框 294">
            <a:extLst>
              <a:ext uri="{FF2B5EF4-FFF2-40B4-BE49-F238E27FC236}">
                <a16:creationId xmlns:a16="http://schemas.microsoft.com/office/drawing/2014/main" id="{DB77598F-A217-4EF4-ACF9-B76A78C63EA5}"/>
              </a:ext>
            </a:extLst>
          </p:cNvPr>
          <p:cNvSpPr>
            <a:spLocks noGrp="1"/>
          </p:cNvSpPr>
          <p:nvPr/>
        </p:nvSpPr>
        <p:spPr>
          <a:xfrm>
            <a:off x="10870269" y="3762048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96" name="任意多边形: 形状 295">
            <a:extLst>
              <a:ext uri="{FF2B5EF4-FFF2-40B4-BE49-F238E27FC236}">
                <a16:creationId xmlns:a16="http://schemas.microsoft.com/office/drawing/2014/main" id="{9B56DCDA-C9BA-4110-A94B-D7E6B7E98100}"/>
              </a:ext>
            </a:extLst>
          </p:cNvPr>
          <p:cNvSpPr>
            <a:spLocks noGrp="1"/>
          </p:cNvSpPr>
          <p:nvPr/>
        </p:nvSpPr>
        <p:spPr>
          <a:xfrm>
            <a:off x="7956800" y="3308316"/>
            <a:ext cx="365760" cy="7620"/>
          </a:xfrm>
          <a:custGeom>
            <a:avLst/>
            <a:gdLst>
              <a:gd name="connsiteX0" fmla="*/ 0 w 365760"/>
              <a:gd name="connsiteY0" fmla="*/ 0 h 7620"/>
              <a:gd name="connsiteX1" fmla="*/ 365760 w 365760"/>
              <a:gd name="connsiteY1" fmla="*/ 0 h 7620"/>
            </a:gdLst>
            <a:ahLst/>
            <a:cxnLst/>
            <a:rect l="l" t="t" r="r" b="b"/>
            <a:pathLst>
              <a:path w="365760" h="7620">
                <a:moveTo>
                  <a:pt x="0" y="0"/>
                </a:moveTo>
                <a:lnTo>
                  <a:pt x="365760" y="0"/>
                </a:lnTo>
              </a:path>
            </a:pathLst>
          </a:custGeom>
          <a:ln w="38100">
            <a:solidFill>
              <a:srgbClr val="22C55E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97" name="任意多边形: 形状 296">
            <a:extLst>
              <a:ext uri="{FF2B5EF4-FFF2-40B4-BE49-F238E27FC236}">
                <a16:creationId xmlns:a16="http://schemas.microsoft.com/office/drawing/2014/main" id="{DFB8EA57-9E46-435A-AC2B-7C6332D3A43E}"/>
              </a:ext>
            </a:extLst>
          </p:cNvPr>
          <p:cNvSpPr>
            <a:spLocks noGrp="1"/>
          </p:cNvSpPr>
          <p:nvPr/>
        </p:nvSpPr>
        <p:spPr>
          <a:xfrm>
            <a:off x="8333927" y="3268641"/>
            <a:ext cx="82384" cy="79348"/>
          </a:xfrm>
          <a:custGeom>
            <a:avLst/>
            <a:gdLst>
              <a:gd name="connsiteX0" fmla="*/ 82385 w 82384"/>
              <a:gd name="connsiteY0" fmla="*/ 39674 h 79348"/>
              <a:gd name="connsiteX1" fmla="*/ 0 w 82384"/>
              <a:gd name="connsiteY1" fmla="*/ 79349 h 79348"/>
              <a:gd name="connsiteX2" fmla="*/ 0 w 82384"/>
              <a:gd name="connsiteY2" fmla="*/ 0 h 79348"/>
            </a:gdLst>
            <a:ahLst/>
            <a:cxnLst/>
            <a:rect l="l" t="t" r="r" b="b"/>
            <a:pathLst>
              <a:path w="82384" h="79348">
                <a:moveTo>
                  <a:pt x="82385" y="39674"/>
                </a:moveTo>
                <a:lnTo>
                  <a:pt x="0" y="79349"/>
                </a:lnTo>
                <a:lnTo>
                  <a:pt x="0" y="0"/>
                </a:lnTo>
                <a:close/>
              </a:path>
            </a:pathLst>
          </a:custGeom>
          <a:solidFill>
            <a:srgbClr val="22C55E"/>
          </a:solidFill>
          <a:ln w="7620">
            <a:solidFill>
              <a:srgbClr val="22C55E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98" name="文本框 297">
            <a:extLst>
              <a:ext uri="{FF2B5EF4-FFF2-40B4-BE49-F238E27FC236}">
                <a16:creationId xmlns:a16="http://schemas.microsoft.com/office/drawing/2014/main" id="{10987863-6273-404D-9628-F21290C85D71}"/>
              </a:ext>
            </a:extLst>
          </p:cNvPr>
          <p:cNvSpPr>
            <a:spLocks noGrp="1"/>
          </p:cNvSpPr>
          <p:nvPr/>
        </p:nvSpPr>
        <p:spPr>
          <a:xfrm>
            <a:off x="7708146" y="3068479"/>
            <a:ext cx="1107996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16A34A"/>
                </a:solidFill>
                <a:latin typeface="微软雅黑"/>
                <a:ea typeface="微软雅黑"/>
                <a:cs typeface="微软雅黑"/>
              </a:rPr>
              <a:t>PD Separation</a:t>
            </a:r>
          </a:p>
        </p:txBody>
      </p:sp>
      <p:sp>
        <p:nvSpPr>
          <p:cNvPr id="299" name="任意多边形: 形状 298">
            <a:extLst>
              <a:ext uri="{FF2B5EF4-FFF2-40B4-BE49-F238E27FC236}">
                <a16:creationId xmlns:a16="http://schemas.microsoft.com/office/drawing/2014/main" id="{CE35E00C-3A58-434F-8D5A-195F080E2F85}"/>
              </a:ext>
            </a:extLst>
          </p:cNvPr>
          <p:cNvSpPr>
            <a:spLocks noGrp="1"/>
          </p:cNvSpPr>
          <p:nvPr/>
        </p:nvSpPr>
        <p:spPr>
          <a:xfrm>
            <a:off x="9701400" y="3352892"/>
            <a:ext cx="327660" cy="7620"/>
          </a:xfrm>
          <a:custGeom>
            <a:avLst/>
            <a:gdLst>
              <a:gd name="connsiteX0" fmla="*/ 0 w 327660"/>
              <a:gd name="connsiteY0" fmla="*/ 0 h 7620"/>
              <a:gd name="connsiteX1" fmla="*/ 327660 w 327660"/>
              <a:gd name="connsiteY1" fmla="*/ 0 h 7620"/>
            </a:gdLst>
            <a:ahLst/>
            <a:cxnLst/>
            <a:rect l="l" t="t" r="r" b="b"/>
            <a:pathLst>
              <a:path w="327660" h="7620">
                <a:moveTo>
                  <a:pt x="0" y="0"/>
                </a:moveTo>
                <a:lnTo>
                  <a:pt x="327660" y="0"/>
                </a:lnTo>
              </a:path>
            </a:pathLst>
          </a:custGeom>
          <a:ln w="41148">
            <a:solidFill>
              <a:srgbClr val="F59E0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0" name="任意多边形: 形状 299">
            <a:extLst>
              <a:ext uri="{FF2B5EF4-FFF2-40B4-BE49-F238E27FC236}">
                <a16:creationId xmlns:a16="http://schemas.microsoft.com/office/drawing/2014/main" id="{8F0B82D5-EF00-4B06-A1B8-FF1287E815AA}"/>
              </a:ext>
            </a:extLst>
          </p:cNvPr>
          <p:cNvSpPr>
            <a:spLocks noGrp="1"/>
          </p:cNvSpPr>
          <p:nvPr/>
        </p:nvSpPr>
        <p:spPr>
          <a:xfrm>
            <a:off x="9999565" y="3306605"/>
            <a:ext cx="96115" cy="92573"/>
          </a:xfrm>
          <a:custGeom>
            <a:avLst/>
            <a:gdLst>
              <a:gd name="connsiteX0" fmla="*/ 96115 w 96115"/>
              <a:gd name="connsiteY0" fmla="*/ 46287 h 92573"/>
              <a:gd name="connsiteX1" fmla="*/ 0 w 96115"/>
              <a:gd name="connsiteY1" fmla="*/ 92573 h 92573"/>
              <a:gd name="connsiteX2" fmla="*/ 0 w 96115"/>
              <a:gd name="connsiteY2" fmla="*/ 0 h 92573"/>
            </a:gdLst>
            <a:ahLst/>
            <a:cxnLst/>
            <a:rect l="l" t="t" r="r" b="b"/>
            <a:pathLst>
              <a:path w="96115" h="92573">
                <a:moveTo>
                  <a:pt x="96115" y="46287"/>
                </a:moveTo>
                <a:lnTo>
                  <a:pt x="0" y="92573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7620">
            <a:solidFill>
              <a:srgbClr val="F59E0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1" name="文本框 300">
            <a:extLst>
              <a:ext uri="{FF2B5EF4-FFF2-40B4-BE49-F238E27FC236}">
                <a16:creationId xmlns:a16="http://schemas.microsoft.com/office/drawing/2014/main" id="{6398FFF8-A922-4251-B668-3C0EF29C777A}"/>
              </a:ext>
            </a:extLst>
          </p:cNvPr>
          <p:cNvSpPr>
            <a:spLocks noGrp="1"/>
          </p:cNvSpPr>
          <p:nvPr/>
        </p:nvSpPr>
        <p:spPr>
          <a:xfrm>
            <a:off x="9580884" y="3091488"/>
            <a:ext cx="566181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900" b="1">
                <a:solidFill>
                  <a:srgbClr val="F59E0B"/>
                </a:solidFill>
                <a:latin typeface="微软雅黑"/>
                <a:ea typeface="微软雅黑"/>
                <a:cs typeface="微软雅黑"/>
              </a:rPr>
              <a:t>AF Separation</a:t>
            </a:r>
          </a:p>
        </p:txBody>
      </p:sp>
      <p:sp>
        <p:nvSpPr>
          <p:cNvPr id="303" name="任意多边形: 形状 302">
            <a:extLst>
              <a:ext uri="{FF2B5EF4-FFF2-40B4-BE49-F238E27FC236}">
                <a16:creationId xmlns:a16="http://schemas.microsoft.com/office/drawing/2014/main" id="{0A4C3D14-616D-4C60-8C70-DEE0A02C554E}"/>
              </a:ext>
            </a:extLst>
          </p:cNvPr>
          <p:cNvSpPr>
            <a:spLocks noGrp="1"/>
          </p:cNvSpPr>
          <p:nvPr/>
        </p:nvSpPr>
        <p:spPr>
          <a:xfrm flipV="1">
            <a:off x="11404600" y="3284220"/>
            <a:ext cx="163195" cy="76200"/>
          </a:xfrm>
          <a:custGeom>
            <a:avLst/>
            <a:gdLst>
              <a:gd name="connsiteX0" fmla="*/ 0 w 144780"/>
              <a:gd name="connsiteY0" fmla="*/ 0 h 7620"/>
              <a:gd name="connsiteX1" fmla="*/ 144780 w 144780"/>
              <a:gd name="connsiteY1" fmla="*/ 0 h 7620"/>
            </a:gdLst>
            <a:ahLst/>
            <a:cxnLst/>
            <a:rect l="l" t="t" r="r" b="b"/>
            <a:pathLst>
              <a:path w="144780" h="7620">
                <a:moveTo>
                  <a:pt x="0" y="0"/>
                </a:moveTo>
                <a:lnTo>
                  <a:pt x="14478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4" name="任意多边形: 形状 303">
            <a:extLst>
              <a:ext uri="{FF2B5EF4-FFF2-40B4-BE49-F238E27FC236}">
                <a16:creationId xmlns:a16="http://schemas.microsoft.com/office/drawing/2014/main" id="{CA06D95B-7616-495C-B2C6-8BFAEFEED6CD}"/>
              </a:ext>
            </a:extLst>
          </p:cNvPr>
          <p:cNvSpPr>
            <a:spLocks noGrp="1"/>
          </p:cNvSpPr>
          <p:nvPr/>
        </p:nvSpPr>
        <p:spPr>
          <a:xfrm>
            <a:off x="11568134" y="3331391"/>
            <a:ext cx="68653" cy="66123"/>
          </a:xfrm>
          <a:custGeom>
            <a:avLst/>
            <a:gdLst>
              <a:gd name="connsiteX0" fmla="*/ 68653 w 68653"/>
              <a:gd name="connsiteY0" fmla="*/ 33062 h 66123"/>
              <a:gd name="connsiteX1" fmla="*/ 0 w 68653"/>
              <a:gd name="connsiteY1" fmla="*/ 66124 h 66123"/>
              <a:gd name="connsiteX2" fmla="*/ 0 w 68653"/>
              <a:gd name="connsiteY2" fmla="*/ 0 h 66123"/>
            </a:gdLst>
            <a:ahLst/>
            <a:cxnLst/>
            <a:rect l="l" t="t" r="r" b="b"/>
            <a:pathLst>
              <a:path w="68653" h="66123">
                <a:moveTo>
                  <a:pt x="68653" y="33062"/>
                </a:moveTo>
                <a:lnTo>
                  <a:pt x="0" y="66124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5" name="任意多边形: 形状 304">
            <a:extLst>
              <a:ext uri="{FF2B5EF4-FFF2-40B4-BE49-F238E27FC236}">
                <a16:creationId xmlns:a16="http://schemas.microsoft.com/office/drawing/2014/main" id="{E9485E62-A1C3-48E3-BA58-078A6C0B51FA}"/>
              </a:ext>
            </a:extLst>
          </p:cNvPr>
          <p:cNvSpPr>
            <a:spLocks noGrp="1"/>
          </p:cNvSpPr>
          <p:nvPr/>
        </p:nvSpPr>
        <p:spPr>
          <a:xfrm>
            <a:off x="11713080" y="3185307"/>
            <a:ext cx="243840" cy="335280"/>
          </a:xfrm>
          <a:custGeom>
            <a:avLst/>
            <a:gdLst>
              <a:gd name="connsiteX0" fmla="*/ 213360 w 243840"/>
              <a:gd name="connsiteY0" fmla="*/ 0 h 335280"/>
              <a:gd name="connsiteX1" fmla="*/ 243840 w 243840"/>
              <a:gd name="connsiteY1" fmla="*/ 30480 h 335280"/>
              <a:gd name="connsiteX2" fmla="*/ 243840 w 243840"/>
              <a:gd name="connsiteY2" fmla="*/ 304800 h 335280"/>
              <a:gd name="connsiteX3" fmla="*/ 213360 w 243840"/>
              <a:gd name="connsiteY3" fmla="*/ 335280 h 335280"/>
              <a:gd name="connsiteX4" fmla="*/ 30480 w 243840"/>
              <a:gd name="connsiteY4" fmla="*/ 335280 h 335280"/>
              <a:gd name="connsiteX5" fmla="*/ 0 w 243840"/>
              <a:gd name="connsiteY5" fmla="*/ 304800 h 335280"/>
              <a:gd name="connsiteX6" fmla="*/ 0 w 243840"/>
              <a:gd name="connsiteY6" fmla="*/ 30480 h 335280"/>
              <a:gd name="connsiteX7" fmla="*/ 30480 w 243840"/>
              <a:gd name="connsiteY7" fmla="*/ 0 h 335280"/>
            </a:gdLst>
            <a:ahLst/>
            <a:cxnLst/>
            <a:rect l="l" t="t" r="r" b="b"/>
            <a:pathLst>
              <a:path w="243840" h="335280">
                <a:moveTo>
                  <a:pt x="213360" y="0"/>
                </a:moveTo>
                <a:cubicBezTo>
                  <a:pt x="230193" y="0"/>
                  <a:pt x="243840" y="13646"/>
                  <a:pt x="243840" y="30480"/>
                </a:cubicBezTo>
                <a:lnTo>
                  <a:pt x="243840" y="304800"/>
                </a:lnTo>
                <a:cubicBezTo>
                  <a:pt x="243840" y="321634"/>
                  <a:pt x="230193" y="335280"/>
                  <a:pt x="213360" y="335280"/>
                </a:cubicBezTo>
                <a:lnTo>
                  <a:pt x="30480" y="335280"/>
                </a:lnTo>
                <a:cubicBezTo>
                  <a:pt x="13647" y="335280"/>
                  <a:pt x="0" y="321634"/>
                  <a:pt x="0" y="304800"/>
                </a:cubicBezTo>
                <a:lnTo>
                  <a:pt x="0" y="30480"/>
                </a:lnTo>
                <a:cubicBezTo>
                  <a:pt x="0" y="13646"/>
                  <a:pt x="13647" y="0"/>
                  <a:pt x="30480" y="0"/>
                </a:cubicBezTo>
                <a:close/>
              </a:path>
            </a:pathLst>
          </a:custGeom>
          <a:solidFill>
            <a:srgbClr val="FFFFFF"/>
          </a:solidFill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6" name="任意多边形: 形状 305">
            <a:extLst>
              <a:ext uri="{FF2B5EF4-FFF2-40B4-BE49-F238E27FC236}">
                <a16:creationId xmlns:a16="http://schemas.microsoft.com/office/drawing/2014/main" id="{87D319D9-2132-4785-9FA0-E16FA8C4FFDC}"/>
              </a:ext>
            </a:extLst>
          </p:cNvPr>
          <p:cNvSpPr>
            <a:spLocks noGrp="1"/>
          </p:cNvSpPr>
          <p:nvPr/>
        </p:nvSpPr>
        <p:spPr>
          <a:xfrm>
            <a:off x="11774040" y="3276747"/>
            <a:ext cx="106680" cy="7620"/>
          </a:xfrm>
          <a:custGeom>
            <a:avLst/>
            <a:gdLst>
              <a:gd name="connsiteX0" fmla="*/ 0 w 106680"/>
              <a:gd name="connsiteY0" fmla="*/ 0 h 7620"/>
              <a:gd name="connsiteX1" fmla="*/ 106680 w 106680"/>
              <a:gd name="connsiteY1" fmla="*/ 0 h 7620"/>
            </a:gdLst>
            <a:ahLst/>
            <a:cxnLst/>
            <a:rect l="l" t="t" r="r" b="b"/>
            <a:pathLst>
              <a:path w="106680" h="7620">
                <a:moveTo>
                  <a:pt x="0" y="0"/>
                </a:moveTo>
                <a:lnTo>
                  <a:pt x="10668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7" name="任意多边形: 形状 306">
            <a:extLst>
              <a:ext uri="{FF2B5EF4-FFF2-40B4-BE49-F238E27FC236}">
                <a16:creationId xmlns:a16="http://schemas.microsoft.com/office/drawing/2014/main" id="{8C21F50B-5CEB-4782-AC77-0101F476B6AD}"/>
              </a:ext>
            </a:extLst>
          </p:cNvPr>
          <p:cNvSpPr>
            <a:spLocks noGrp="1"/>
          </p:cNvSpPr>
          <p:nvPr/>
        </p:nvSpPr>
        <p:spPr>
          <a:xfrm>
            <a:off x="11774040" y="3337707"/>
            <a:ext cx="106680" cy="7620"/>
          </a:xfrm>
          <a:custGeom>
            <a:avLst/>
            <a:gdLst>
              <a:gd name="connsiteX0" fmla="*/ 0 w 106680"/>
              <a:gd name="connsiteY0" fmla="*/ 0 h 7620"/>
              <a:gd name="connsiteX1" fmla="*/ 106680 w 106680"/>
              <a:gd name="connsiteY1" fmla="*/ 0 h 7620"/>
            </a:gdLst>
            <a:ahLst/>
            <a:cxnLst/>
            <a:rect l="l" t="t" r="r" b="b"/>
            <a:pathLst>
              <a:path w="106680" h="7620">
                <a:moveTo>
                  <a:pt x="0" y="0"/>
                </a:moveTo>
                <a:lnTo>
                  <a:pt x="10668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8" name="任意多边形: 形状 307">
            <a:extLst>
              <a:ext uri="{FF2B5EF4-FFF2-40B4-BE49-F238E27FC236}">
                <a16:creationId xmlns:a16="http://schemas.microsoft.com/office/drawing/2014/main" id="{18F91086-A713-4779-AF17-4E8CFEBA09D5}"/>
              </a:ext>
            </a:extLst>
          </p:cNvPr>
          <p:cNvSpPr>
            <a:spLocks noGrp="1"/>
          </p:cNvSpPr>
          <p:nvPr/>
        </p:nvSpPr>
        <p:spPr>
          <a:xfrm>
            <a:off x="11774040" y="3398667"/>
            <a:ext cx="60960" cy="7620"/>
          </a:xfrm>
          <a:custGeom>
            <a:avLst/>
            <a:gdLst>
              <a:gd name="connsiteX0" fmla="*/ 0 w 60960"/>
              <a:gd name="connsiteY0" fmla="*/ 0 h 7620"/>
              <a:gd name="connsiteX1" fmla="*/ 60960 w 60960"/>
              <a:gd name="connsiteY1" fmla="*/ 0 h 7620"/>
            </a:gdLst>
            <a:ahLst/>
            <a:cxnLst/>
            <a:rect l="l" t="t" r="r" b="b"/>
            <a:pathLst>
              <a:path w="60960" h="7620">
                <a:moveTo>
                  <a:pt x="0" y="0"/>
                </a:moveTo>
                <a:lnTo>
                  <a:pt x="60960" y="0"/>
                </a:lnTo>
              </a:path>
            </a:pathLst>
          </a:custGeom>
          <a:ln w="2286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9" name="文本框 308">
            <a:extLst>
              <a:ext uri="{FF2B5EF4-FFF2-40B4-BE49-F238E27FC236}">
                <a16:creationId xmlns:a16="http://schemas.microsoft.com/office/drawing/2014/main" id="{83F09E8C-256D-4E28-A3CE-572F02D9A486}"/>
              </a:ext>
            </a:extLst>
          </p:cNvPr>
          <p:cNvSpPr>
            <a:spLocks noGrp="1"/>
          </p:cNvSpPr>
          <p:nvPr/>
        </p:nvSpPr>
        <p:spPr>
          <a:xfrm>
            <a:off x="11582715" y="3525340"/>
            <a:ext cx="54694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1000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Reply</a:t>
            </a:r>
          </a:p>
        </p:txBody>
      </p:sp>
      <p:sp>
        <p:nvSpPr>
          <p:cNvPr id="311" name="任意多边形: 形状 310">
            <a:extLst>
              <a:ext uri="{FF2B5EF4-FFF2-40B4-BE49-F238E27FC236}">
                <a16:creationId xmlns:a16="http://schemas.microsoft.com/office/drawing/2014/main" id="{BBBA1703-10C9-4DD5-8569-AF1684FD2107}"/>
              </a:ext>
            </a:extLst>
          </p:cNvPr>
          <p:cNvSpPr>
            <a:spLocks noGrp="1"/>
          </p:cNvSpPr>
          <p:nvPr/>
        </p:nvSpPr>
        <p:spPr>
          <a:xfrm>
            <a:off x="6241184" y="5152356"/>
            <a:ext cx="5593080" cy="944880"/>
          </a:xfrm>
          <a:custGeom>
            <a:avLst/>
            <a:gdLst>
              <a:gd name="connsiteX0" fmla="*/ 5471160 w 5593080"/>
              <a:gd name="connsiteY0" fmla="*/ 0 h 944880"/>
              <a:gd name="connsiteX1" fmla="*/ 5593080 w 5593080"/>
              <a:gd name="connsiteY1" fmla="*/ 121920 h 944880"/>
              <a:gd name="connsiteX2" fmla="*/ 5593080 w 5593080"/>
              <a:gd name="connsiteY2" fmla="*/ 822960 h 944880"/>
              <a:gd name="connsiteX3" fmla="*/ 5471160 w 5593080"/>
              <a:gd name="connsiteY3" fmla="*/ 944880 h 944880"/>
              <a:gd name="connsiteX4" fmla="*/ 121920 w 5593080"/>
              <a:gd name="connsiteY4" fmla="*/ 944880 h 944880"/>
              <a:gd name="connsiteX5" fmla="*/ 0 w 5593080"/>
              <a:gd name="connsiteY5" fmla="*/ 822960 h 944880"/>
              <a:gd name="connsiteX6" fmla="*/ 0 w 5593080"/>
              <a:gd name="connsiteY6" fmla="*/ 121920 h 944880"/>
              <a:gd name="connsiteX7" fmla="*/ 121920 w 5593080"/>
              <a:gd name="connsiteY7" fmla="*/ 0 h 944880"/>
            </a:gdLst>
            <a:ahLst/>
            <a:cxnLst/>
            <a:rect l="l" t="t" r="r" b="b"/>
            <a:pathLst>
              <a:path w="5593080" h="944880">
                <a:moveTo>
                  <a:pt x="5471160" y="0"/>
                </a:moveTo>
                <a:cubicBezTo>
                  <a:pt x="5538495" y="0"/>
                  <a:pt x="5593080" y="54586"/>
                  <a:pt x="5593080" y="121920"/>
                </a:cubicBezTo>
                <a:lnTo>
                  <a:pt x="5593080" y="822960"/>
                </a:lnTo>
                <a:cubicBezTo>
                  <a:pt x="5593080" y="890295"/>
                  <a:pt x="5538495" y="944880"/>
                  <a:pt x="5471160" y="944880"/>
                </a:cubicBezTo>
                <a:lnTo>
                  <a:pt x="121920" y="944880"/>
                </a:lnTo>
                <a:cubicBezTo>
                  <a:pt x="54586" y="944880"/>
                  <a:pt x="0" y="890295"/>
                  <a:pt x="0" y="822960"/>
                </a:cubicBezTo>
                <a:lnTo>
                  <a:pt x="0" y="121920"/>
                </a:lnTo>
                <a:cubicBezTo>
                  <a:pt x="0" y="54586"/>
                  <a:pt x="54586" y="0"/>
                  <a:pt x="121920" y="0"/>
                </a:cubicBezTo>
                <a:close/>
              </a:path>
            </a:pathLst>
          </a:custGeom>
          <a:gradFill>
            <a:gsLst>
              <a:gs pos="0">
                <a:srgbClr val="FBFDFF"/>
              </a:gs>
              <a:gs pos="50000">
                <a:srgbClr val="F6FAFF"/>
              </a:gs>
              <a:gs pos="100000">
                <a:srgbClr val="F2F7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2" name="任意多边形: 形状 311">
            <a:extLst>
              <a:ext uri="{FF2B5EF4-FFF2-40B4-BE49-F238E27FC236}">
                <a16:creationId xmlns:a16="http://schemas.microsoft.com/office/drawing/2014/main" id="{BF9B96B8-6B10-4154-94B2-E20220842F34}"/>
              </a:ext>
            </a:extLst>
          </p:cNvPr>
          <p:cNvSpPr>
            <a:spLocks noGrp="1"/>
          </p:cNvSpPr>
          <p:nvPr/>
        </p:nvSpPr>
        <p:spPr>
          <a:xfrm>
            <a:off x="6545984" y="5335236"/>
            <a:ext cx="304800" cy="121920"/>
          </a:xfrm>
          <a:custGeom>
            <a:avLst/>
            <a:gdLst>
              <a:gd name="connsiteX0" fmla="*/ 304800 w 304800"/>
              <a:gd name="connsiteY0" fmla="*/ 60960 h 121920"/>
              <a:gd name="connsiteX1" fmla="*/ 152400 w 304800"/>
              <a:gd name="connsiteY1" fmla="*/ 121920 h 121920"/>
              <a:gd name="connsiteX2" fmla="*/ 0 w 304800"/>
              <a:gd name="connsiteY2" fmla="*/ 60960 h 121920"/>
              <a:gd name="connsiteX3" fmla="*/ 152400 w 304800"/>
              <a:gd name="connsiteY3" fmla="*/ 0 h 121920"/>
              <a:gd name="connsiteX4" fmla="*/ 304800 w 304800"/>
              <a:gd name="connsiteY4" fmla="*/ 60960 h 121920"/>
            </a:gdLst>
            <a:ahLst/>
            <a:cxnLst/>
            <a:rect l="l" t="t" r="r" b="b"/>
            <a:pathLst>
              <a:path w="304800" h="121920">
                <a:moveTo>
                  <a:pt x="304800" y="60960"/>
                </a:moveTo>
                <a:cubicBezTo>
                  <a:pt x="304800" y="94627"/>
                  <a:pt x="236568" y="121920"/>
                  <a:pt x="152400" y="121920"/>
                </a:cubicBezTo>
                <a:cubicBezTo>
                  <a:pt x="68232" y="121920"/>
                  <a:pt x="0" y="94627"/>
                  <a:pt x="0" y="60960"/>
                </a:cubicBezTo>
                <a:cubicBezTo>
                  <a:pt x="0" y="27293"/>
                  <a:pt x="68232" y="0"/>
                  <a:pt x="152400" y="0"/>
                </a:cubicBezTo>
                <a:cubicBezTo>
                  <a:pt x="236568" y="0"/>
                  <a:pt x="304800" y="27293"/>
                  <a:pt x="304800" y="60960"/>
                </a:cubicBezTo>
                <a:close/>
              </a:path>
            </a:pathLst>
          </a:custGeom>
          <a:solidFill>
            <a:srgbClr val="2563EB"/>
          </a:solidFill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3" name="任意多边形: 形状 312">
            <a:extLst>
              <a:ext uri="{FF2B5EF4-FFF2-40B4-BE49-F238E27FC236}">
                <a16:creationId xmlns:a16="http://schemas.microsoft.com/office/drawing/2014/main" id="{A3C36B0D-94B1-46A1-9A28-347C39FC6D38}"/>
              </a:ext>
            </a:extLst>
          </p:cNvPr>
          <p:cNvSpPr>
            <a:spLocks noGrp="1"/>
          </p:cNvSpPr>
          <p:nvPr/>
        </p:nvSpPr>
        <p:spPr>
          <a:xfrm>
            <a:off x="6545984" y="5457156"/>
            <a:ext cx="304800" cy="121920"/>
          </a:xfrm>
          <a:custGeom>
            <a:avLst/>
            <a:gdLst>
              <a:gd name="connsiteX0" fmla="*/ 304800 w 304800"/>
              <a:gd name="connsiteY0" fmla="*/ 60960 h 121920"/>
              <a:gd name="connsiteX1" fmla="*/ 152400 w 304800"/>
              <a:gd name="connsiteY1" fmla="*/ 121920 h 121920"/>
              <a:gd name="connsiteX2" fmla="*/ 0 w 304800"/>
              <a:gd name="connsiteY2" fmla="*/ 60960 h 121920"/>
              <a:gd name="connsiteX3" fmla="*/ 152400 w 304800"/>
              <a:gd name="connsiteY3" fmla="*/ 0 h 121920"/>
              <a:gd name="connsiteX4" fmla="*/ 304800 w 304800"/>
              <a:gd name="connsiteY4" fmla="*/ 60960 h 121920"/>
            </a:gdLst>
            <a:ahLst/>
            <a:cxnLst/>
            <a:rect l="l" t="t" r="r" b="b"/>
            <a:pathLst>
              <a:path w="304800" h="121920">
                <a:moveTo>
                  <a:pt x="304800" y="60960"/>
                </a:moveTo>
                <a:cubicBezTo>
                  <a:pt x="304800" y="94627"/>
                  <a:pt x="236568" y="121920"/>
                  <a:pt x="152400" y="121920"/>
                </a:cubicBezTo>
                <a:cubicBezTo>
                  <a:pt x="68232" y="121920"/>
                  <a:pt x="0" y="94627"/>
                  <a:pt x="0" y="60960"/>
                </a:cubicBezTo>
                <a:cubicBezTo>
                  <a:pt x="0" y="27293"/>
                  <a:pt x="68232" y="0"/>
                  <a:pt x="152400" y="0"/>
                </a:cubicBezTo>
                <a:cubicBezTo>
                  <a:pt x="236568" y="0"/>
                  <a:pt x="304800" y="27293"/>
                  <a:pt x="304800" y="60960"/>
                </a:cubicBezTo>
                <a:close/>
              </a:path>
            </a:pathLst>
          </a:custGeom>
          <a:solidFill>
            <a:srgbClr val="2563EB"/>
          </a:solidFill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4" name="任意多边形: 形状 313">
            <a:extLst>
              <a:ext uri="{FF2B5EF4-FFF2-40B4-BE49-F238E27FC236}">
                <a16:creationId xmlns:a16="http://schemas.microsoft.com/office/drawing/2014/main" id="{122E3ABB-8DDB-42F2-A4A7-817AE683FD6F}"/>
              </a:ext>
            </a:extLst>
          </p:cNvPr>
          <p:cNvSpPr>
            <a:spLocks noGrp="1"/>
          </p:cNvSpPr>
          <p:nvPr/>
        </p:nvSpPr>
        <p:spPr>
          <a:xfrm>
            <a:off x="6545984" y="5579076"/>
            <a:ext cx="304800" cy="121920"/>
          </a:xfrm>
          <a:custGeom>
            <a:avLst/>
            <a:gdLst>
              <a:gd name="connsiteX0" fmla="*/ 304800 w 304800"/>
              <a:gd name="connsiteY0" fmla="*/ 60960 h 121920"/>
              <a:gd name="connsiteX1" fmla="*/ 152400 w 304800"/>
              <a:gd name="connsiteY1" fmla="*/ 121920 h 121920"/>
              <a:gd name="connsiteX2" fmla="*/ 0 w 304800"/>
              <a:gd name="connsiteY2" fmla="*/ 60960 h 121920"/>
              <a:gd name="connsiteX3" fmla="*/ 152400 w 304800"/>
              <a:gd name="connsiteY3" fmla="*/ 0 h 121920"/>
              <a:gd name="connsiteX4" fmla="*/ 304800 w 304800"/>
              <a:gd name="connsiteY4" fmla="*/ 60960 h 121920"/>
            </a:gdLst>
            <a:ahLst/>
            <a:cxnLst/>
            <a:rect l="l" t="t" r="r" b="b"/>
            <a:pathLst>
              <a:path w="304800" h="121920">
                <a:moveTo>
                  <a:pt x="304800" y="60960"/>
                </a:moveTo>
                <a:cubicBezTo>
                  <a:pt x="304800" y="94627"/>
                  <a:pt x="236568" y="121920"/>
                  <a:pt x="152400" y="121920"/>
                </a:cubicBezTo>
                <a:cubicBezTo>
                  <a:pt x="68232" y="121920"/>
                  <a:pt x="0" y="94627"/>
                  <a:pt x="0" y="60960"/>
                </a:cubicBezTo>
                <a:cubicBezTo>
                  <a:pt x="0" y="27293"/>
                  <a:pt x="68232" y="0"/>
                  <a:pt x="152400" y="0"/>
                </a:cubicBezTo>
                <a:cubicBezTo>
                  <a:pt x="236568" y="0"/>
                  <a:pt x="304800" y="27293"/>
                  <a:pt x="304800" y="60960"/>
                </a:cubicBezTo>
                <a:close/>
              </a:path>
            </a:pathLst>
          </a:custGeom>
          <a:solidFill>
            <a:srgbClr val="2563EB"/>
          </a:solidFill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5" name="任意多边形: 形状 314">
            <a:extLst>
              <a:ext uri="{FF2B5EF4-FFF2-40B4-BE49-F238E27FC236}">
                <a16:creationId xmlns:a16="http://schemas.microsoft.com/office/drawing/2014/main" id="{27D63DAC-13C9-49F6-AEFA-AC61D2B2CA5A}"/>
              </a:ext>
            </a:extLst>
          </p:cNvPr>
          <p:cNvSpPr>
            <a:spLocks noGrp="1"/>
          </p:cNvSpPr>
          <p:nvPr/>
        </p:nvSpPr>
        <p:spPr>
          <a:xfrm>
            <a:off x="6545984" y="5396196"/>
            <a:ext cx="304800" cy="243840"/>
          </a:xfrm>
          <a:custGeom>
            <a:avLst/>
            <a:gdLst>
              <a:gd name="connsiteX0" fmla="*/ 0 w 304800"/>
              <a:gd name="connsiteY0" fmla="*/ 0 h 243840"/>
              <a:gd name="connsiteX1" fmla="*/ 304800 w 304800"/>
              <a:gd name="connsiteY1" fmla="*/ 0 h 243840"/>
              <a:gd name="connsiteX2" fmla="*/ 304800 w 304800"/>
              <a:gd name="connsiteY2" fmla="*/ 243840 h 243840"/>
              <a:gd name="connsiteX3" fmla="*/ 0 w 304800"/>
              <a:gd name="connsiteY3" fmla="*/ 243840 h 243840"/>
            </a:gdLst>
            <a:ahLst/>
            <a:cxnLst/>
            <a:rect l="l" t="t" r="r" b="b"/>
            <a:pathLst>
              <a:path w="304800" h="243840">
                <a:moveTo>
                  <a:pt x="0" y="0"/>
                </a:moveTo>
                <a:lnTo>
                  <a:pt x="304800" y="0"/>
                </a:lnTo>
                <a:lnTo>
                  <a:pt x="304800" y="243840"/>
                </a:lnTo>
                <a:lnTo>
                  <a:pt x="0" y="243840"/>
                </a:lnTo>
                <a:close/>
              </a:path>
            </a:pathLst>
          </a:custGeom>
          <a:solidFill>
            <a:srgbClr val="2563EB"/>
          </a:solidFill>
          <a:ln w="1524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6" name="任意多边形: 形状 315">
            <a:extLst>
              <a:ext uri="{FF2B5EF4-FFF2-40B4-BE49-F238E27FC236}">
                <a16:creationId xmlns:a16="http://schemas.microsoft.com/office/drawing/2014/main" id="{1C84AE3C-C2F4-4822-A3A5-9A75A4BDD394}"/>
              </a:ext>
            </a:extLst>
          </p:cNvPr>
          <p:cNvSpPr>
            <a:spLocks noGrp="1"/>
          </p:cNvSpPr>
          <p:nvPr/>
        </p:nvSpPr>
        <p:spPr>
          <a:xfrm>
            <a:off x="6797444" y="5548596"/>
            <a:ext cx="152400" cy="152400"/>
          </a:xfrm>
          <a:custGeom>
            <a:avLst/>
            <a:gdLst>
              <a:gd name="connsiteX0" fmla="*/ 152400 w 152400"/>
              <a:gd name="connsiteY0" fmla="*/ 76200 h 152400"/>
              <a:gd name="connsiteX1" fmla="*/ 76200 w 152400"/>
              <a:gd name="connsiteY1" fmla="*/ 152400 h 152400"/>
              <a:gd name="connsiteX2" fmla="*/ 0 w 152400"/>
              <a:gd name="connsiteY2" fmla="*/ 76200 h 152400"/>
              <a:gd name="connsiteX3" fmla="*/ 76200 w 152400"/>
              <a:gd name="connsiteY3" fmla="*/ 0 h 152400"/>
              <a:gd name="connsiteX4" fmla="*/ 152400 w 152400"/>
              <a:gd name="connsiteY4" fmla="*/ 76200 h 152400"/>
            </a:gdLst>
            <a:ahLst/>
            <a:cxnLst/>
            <a:rect l="l" t="t" r="r" b="b"/>
            <a:pathLst>
              <a:path w="152400" h="152400">
                <a:moveTo>
                  <a:pt x="152400" y="76200"/>
                </a:moveTo>
                <a:cubicBezTo>
                  <a:pt x="152400" y="118284"/>
                  <a:pt x="118284" y="152400"/>
                  <a:pt x="76200" y="152400"/>
                </a:cubicBezTo>
                <a:cubicBezTo>
                  <a:pt x="34116" y="152400"/>
                  <a:pt x="0" y="118284"/>
                  <a:pt x="0" y="76200"/>
                </a:cubicBezTo>
                <a:cubicBezTo>
                  <a:pt x="0" y="34116"/>
                  <a:pt x="34116" y="0"/>
                  <a:pt x="76200" y="0"/>
                </a:cubicBezTo>
                <a:cubicBezTo>
                  <a:pt x="118284" y="0"/>
                  <a:pt x="152400" y="34116"/>
                  <a:pt x="152400" y="76200"/>
                </a:cubicBezTo>
                <a:close/>
              </a:path>
            </a:pathLst>
          </a:custGeom>
          <a:solidFill>
            <a:srgbClr val="2563EB"/>
          </a:solidFill>
          <a:ln w="15240">
            <a:solidFill>
              <a:srgbClr val="FFFFFF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7" name="文本框 316">
            <a:extLst>
              <a:ext uri="{FF2B5EF4-FFF2-40B4-BE49-F238E27FC236}">
                <a16:creationId xmlns:a16="http://schemas.microsoft.com/office/drawing/2014/main" id="{79C7D97A-6CD4-4B1C-BD0F-73D1C7886B21}"/>
              </a:ext>
            </a:extLst>
          </p:cNvPr>
          <p:cNvSpPr>
            <a:spLocks noGrp="1"/>
          </p:cNvSpPr>
          <p:nvPr/>
        </p:nvSpPr>
        <p:spPr>
          <a:xfrm>
            <a:off x="6749309" y="5504297"/>
            <a:ext cx="248669" cy="2322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$</a:t>
            </a:r>
          </a:p>
        </p:txBody>
      </p:sp>
      <p:sp>
        <p:nvSpPr>
          <p:cNvPr id="318" name="文本框 317">
            <a:extLst>
              <a:ext uri="{FF2B5EF4-FFF2-40B4-BE49-F238E27FC236}">
                <a16:creationId xmlns:a16="http://schemas.microsoft.com/office/drawing/2014/main" id="{CCAD0A4E-7FEF-44D0-B98E-CC34C81E9E26}"/>
              </a:ext>
            </a:extLst>
          </p:cNvPr>
          <p:cNvSpPr>
            <a:spLocks noGrp="1"/>
          </p:cNvSpPr>
          <p:nvPr/>
        </p:nvSpPr>
        <p:spPr>
          <a:xfrm>
            <a:off x="6974840" y="5273040"/>
            <a:ext cx="4759960" cy="497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15" b="1" dirty="0">
                <a:solidFill>
                  <a:srgbClr val="0F172A"/>
                </a:solidFill>
                <a:latin typeface="微软雅黑"/>
                <a:ea typeface="微软雅黑"/>
                <a:cs typeface="微软雅黑"/>
              </a:rPr>
              <a:t>KV Cache: stores intermediate state, </a:t>
            </a:r>
            <a:r>
              <a:rPr lang="zh-CN" altLang="zh-CN" sz="1315" b="1" dirty="0">
                <a:solidFill>
                  <a:srgbClr val="0F172A"/>
                </a:solidFill>
                <a:latin typeface="微软雅黑"/>
                <a:ea typeface="微软雅黑"/>
              </a:rPr>
              <a:t>avoids redundant computation</a:t>
            </a:r>
            <a:r>
              <a:rPr sz="1315" b="1" dirty="0">
                <a:solidFill>
                  <a:srgbClr val="0F172A"/>
                </a:solidFill>
                <a:latin typeface="微软雅黑"/>
                <a:ea typeface="微软雅黑"/>
                <a:cs typeface="微软雅黑"/>
              </a:rPr>
              <a:t>, speeds up inference</a:t>
            </a:r>
          </a:p>
        </p:txBody>
      </p:sp>
      <p:sp>
        <p:nvSpPr>
          <p:cNvPr id="319" name="文本框 318">
            <a:extLst>
              <a:ext uri="{FF2B5EF4-FFF2-40B4-BE49-F238E27FC236}">
                <a16:creationId xmlns:a16="http://schemas.microsoft.com/office/drawing/2014/main" id="{60622694-20AD-4771-B319-B6AB5C1C0FCA}"/>
              </a:ext>
            </a:extLst>
          </p:cNvPr>
          <p:cNvSpPr>
            <a:spLocks noGrp="1"/>
          </p:cNvSpPr>
          <p:nvPr/>
        </p:nvSpPr>
        <p:spPr>
          <a:xfrm>
            <a:off x="8077200" y="5659755"/>
            <a:ext cx="2309495" cy="437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2250" b="1">
                <a:solidFill>
                  <a:srgbClr val="0B2A73"/>
                </a:solidFill>
                <a:latin typeface="微软雅黑"/>
                <a:ea typeface="微软雅黑"/>
                <a:cs typeface="微软雅黑"/>
              </a:rPr>
              <a:t>Storage Layer</a:t>
            </a:r>
          </a:p>
        </p:txBody>
      </p:sp>
      <p:sp>
        <p:nvSpPr>
          <p:cNvPr id="322" name="文本框 321">
            <a:extLst>
              <a:ext uri="{FF2B5EF4-FFF2-40B4-BE49-F238E27FC236}">
                <a16:creationId xmlns:a16="http://schemas.microsoft.com/office/drawing/2014/main" id="{1B8D7FFC-F723-40A8-ACFC-322C32276767}"/>
              </a:ext>
            </a:extLst>
          </p:cNvPr>
          <p:cNvSpPr>
            <a:spLocks noGrp="1"/>
          </p:cNvSpPr>
          <p:nvPr/>
        </p:nvSpPr>
        <p:spPr>
          <a:xfrm>
            <a:off x="6156600" y="4420929"/>
            <a:ext cx="1329210" cy="4847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1275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Get KV Cache</a:t>
            </a:r>
          </a:p>
          <a:p>
            <a:pPr algn="ctr">
              <a:buNone/>
            </a:pPr>
            <a:r>
              <a:rPr sz="1275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(Prefix)</a:t>
            </a:r>
          </a:p>
        </p:txBody>
      </p:sp>
      <p:sp>
        <p:nvSpPr>
          <p:cNvPr id="327" name="文本框 326">
            <a:extLst>
              <a:ext uri="{FF2B5EF4-FFF2-40B4-BE49-F238E27FC236}">
                <a16:creationId xmlns:a16="http://schemas.microsoft.com/office/drawing/2014/main" id="{A399E2DD-7993-4996-A865-071A64C909B6}"/>
              </a:ext>
            </a:extLst>
          </p:cNvPr>
          <p:cNvSpPr>
            <a:spLocks noGrp="1"/>
          </p:cNvSpPr>
          <p:nvPr/>
        </p:nvSpPr>
        <p:spPr>
          <a:xfrm>
            <a:off x="8116889" y="4426112"/>
            <a:ext cx="954107" cy="4847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1275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Transfer</a:t>
            </a:r>
          </a:p>
          <a:p>
            <a:pPr algn="ctr">
              <a:buNone/>
            </a:pPr>
            <a:r>
              <a:rPr sz="1275" b="1" dirty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KV Cache</a:t>
            </a:r>
          </a:p>
        </p:txBody>
      </p:sp>
      <p:sp>
        <p:nvSpPr>
          <p:cNvPr id="344" name="任意多边形: 形状 343">
            <a:extLst>
              <a:ext uri="{FF2B5EF4-FFF2-40B4-BE49-F238E27FC236}">
                <a16:creationId xmlns:a16="http://schemas.microsoft.com/office/drawing/2014/main" id="{A5D4CB59-C733-4022-99AC-DF5A54F0BEBF}"/>
              </a:ext>
            </a:extLst>
          </p:cNvPr>
          <p:cNvSpPr>
            <a:spLocks noGrp="1"/>
          </p:cNvSpPr>
          <p:nvPr/>
        </p:nvSpPr>
        <p:spPr>
          <a:xfrm>
            <a:off x="4950155" y="4599899"/>
            <a:ext cx="167640" cy="7620"/>
          </a:xfrm>
          <a:custGeom>
            <a:avLst/>
            <a:gdLst>
              <a:gd name="connsiteX0" fmla="*/ 167640 w 167640"/>
              <a:gd name="connsiteY0" fmla="*/ 0 h 7620"/>
              <a:gd name="connsiteX1" fmla="*/ 0 w 167640"/>
              <a:gd name="connsiteY1" fmla="*/ 0 h 7620"/>
            </a:gdLst>
            <a:ahLst/>
            <a:cxnLst/>
            <a:rect l="l" t="t" r="r" b="b"/>
            <a:pathLst>
              <a:path w="167640" h="7620">
                <a:moveTo>
                  <a:pt x="167640" y="0"/>
                </a:moveTo>
                <a:lnTo>
                  <a:pt x="0" y="0"/>
                </a:lnTo>
              </a:path>
            </a:pathLst>
          </a:custGeom>
          <a:ln w="32004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6" name="任意多边形: 形状 345">
            <a:extLst>
              <a:ext uri="{FF2B5EF4-FFF2-40B4-BE49-F238E27FC236}">
                <a16:creationId xmlns:a16="http://schemas.microsoft.com/office/drawing/2014/main" id="{DF518685-7DF7-4F6A-84CA-527C3D225981}"/>
              </a:ext>
            </a:extLst>
          </p:cNvPr>
          <p:cNvSpPr>
            <a:spLocks noGrp="1"/>
          </p:cNvSpPr>
          <p:nvPr/>
        </p:nvSpPr>
        <p:spPr>
          <a:xfrm>
            <a:off x="5096310" y="4566837"/>
            <a:ext cx="68653" cy="66123"/>
          </a:xfrm>
          <a:custGeom>
            <a:avLst/>
            <a:gdLst>
              <a:gd name="connsiteX0" fmla="*/ 68654 w 68653"/>
              <a:gd name="connsiteY0" fmla="*/ 33062 h 66123"/>
              <a:gd name="connsiteX1" fmla="*/ 0 w 68653"/>
              <a:gd name="connsiteY1" fmla="*/ 66124 h 66123"/>
              <a:gd name="connsiteX2" fmla="*/ 0 w 68653"/>
              <a:gd name="connsiteY2" fmla="*/ 0 h 66123"/>
            </a:gdLst>
            <a:ahLst/>
            <a:cxnLst/>
            <a:rect l="l" t="t" r="r" b="b"/>
            <a:pathLst>
              <a:path w="68653" h="66123">
                <a:moveTo>
                  <a:pt x="68654" y="33062"/>
                </a:moveTo>
                <a:lnTo>
                  <a:pt x="0" y="6612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62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5" name="任意多边形: 形状 254">
            <a:extLst>
              <a:ext uri="{FF2B5EF4-FFF2-40B4-BE49-F238E27FC236}">
                <a16:creationId xmlns:a16="http://schemas.microsoft.com/office/drawing/2014/main" id="{64C14819-2C8B-490D-BF57-F95D1D9D0B05}"/>
              </a:ext>
            </a:extLst>
          </p:cNvPr>
          <p:cNvSpPr>
            <a:spLocks noGrp="1"/>
          </p:cNvSpPr>
          <p:nvPr/>
        </p:nvSpPr>
        <p:spPr>
          <a:xfrm>
            <a:off x="7048904" y="2805396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6" name="文本框 255">
            <a:extLst>
              <a:ext uri="{FF2B5EF4-FFF2-40B4-BE49-F238E27FC236}">
                <a16:creationId xmlns:a16="http://schemas.microsoft.com/office/drawing/2014/main" id="{64D90138-74DC-417C-85CA-1D2E1651DEF1}"/>
              </a:ext>
            </a:extLst>
          </p:cNvPr>
          <p:cNvSpPr>
            <a:spLocks noGrp="1"/>
          </p:cNvSpPr>
          <p:nvPr/>
        </p:nvSpPr>
        <p:spPr>
          <a:xfrm>
            <a:off x="6974880" y="286015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57" name="任意多边形: 形状 256">
            <a:extLst>
              <a:ext uri="{FF2B5EF4-FFF2-40B4-BE49-F238E27FC236}">
                <a16:creationId xmlns:a16="http://schemas.microsoft.com/office/drawing/2014/main" id="{74756982-65CB-4E55-8C3A-2165273F2DEB}"/>
              </a:ext>
            </a:extLst>
          </p:cNvPr>
          <p:cNvSpPr>
            <a:spLocks noGrp="1"/>
          </p:cNvSpPr>
          <p:nvPr/>
        </p:nvSpPr>
        <p:spPr>
          <a:xfrm>
            <a:off x="7521344" y="2805396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58" name="文本框 257">
            <a:extLst>
              <a:ext uri="{FF2B5EF4-FFF2-40B4-BE49-F238E27FC236}">
                <a16:creationId xmlns:a16="http://schemas.microsoft.com/office/drawing/2014/main" id="{9830BB8B-AABE-4EF6-913B-F73D06827F15}"/>
              </a:ext>
            </a:extLst>
          </p:cNvPr>
          <p:cNvSpPr>
            <a:spLocks noGrp="1"/>
          </p:cNvSpPr>
          <p:nvPr/>
        </p:nvSpPr>
        <p:spPr>
          <a:xfrm>
            <a:off x="7447320" y="286015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59" name="任意多边形: 形状 258">
            <a:extLst>
              <a:ext uri="{FF2B5EF4-FFF2-40B4-BE49-F238E27FC236}">
                <a16:creationId xmlns:a16="http://schemas.microsoft.com/office/drawing/2014/main" id="{DBFE04C0-C328-49C4-B6BA-773AEB88E6EA}"/>
              </a:ext>
            </a:extLst>
          </p:cNvPr>
          <p:cNvSpPr>
            <a:spLocks noGrp="1"/>
          </p:cNvSpPr>
          <p:nvPr/>
        </p:nvSpPr>
        <p:spPr>
          <a:xfrm>
            <a:off x="7048904" y="3643596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0" name="文本框 259">
            <a:extLst>
              <a:ext uri="{FF2B5EF4-FFF2-40B4-BE49-F238E27FC236}">
                <a16:creationId xmlns:a16="http://schemas.microsoft.com/office/drawing/2014/main" id="{1DBA4F63-BB61-4C2A-A155-72A829474617}"/>
              </a:ext>
            </a:extLst>
          </p:cNvPr>
          <p:cNvSpPr>
            <a:spLocks noGrp="1"/>
          </p:cNvSpPr>
          <p:nvPr/>
        </p:nvSpPr>
        <p:spPr>
          <a:xfrm>
            <a:off x="6974880" y="369835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61" name="任意多边形: 形状 260">
            <a:extLst>
              <a:ext uri="{FF2B5EF4-FFF2-40B4-BE49-F238E27FC236}">
                <a16:creationId xmlns:a16="http://schemas.microsoft.com/office/drawing/2014/main" id="{C869E8A1-0624-4E9F-AC3F-E55D17E3FBB9}"/>
              </a:ext>
            </a:extLst>
          </p:cNvPr>
          <p:cNvSpPr>
            <a:spLocks noGrp="1"/>
          </p:cNvSpPr>
          <p:nvPr/>
        </p:nvSpPr>
        <p:spPr>
          <a:xfrm>
            <a:off x="7521344" y="3643596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62" name="文本框 261">
            <a:extLst>
              <a:ext uri="{FF2B5EF4-FFF2-40B4-BE49-F238E27FC236}">
                <a16:creationId xmlns:a16="http://schemas.microsoft.com/office/drawing/2014/main" id="{C3F44B1C-DE97-4CB5-9C5B-1F536C21C19B}"/>
              </a:ext>
            </a:extLst>
          </p:cNvPr>
          <p:cNvSpPr>
            <a:spLocks noGrp="1"/>
          </p:cNvSpPr>
          <p:nvPr/>
        </p:nvSpPr>
        <p:spPr>
          <a:xfrm>
            <a:off x="7447320" y="3698357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72" name="任意多边形: 形状 271">
            <a:extLst>
              <a:ext uri="{FF2B5EF4-FFF2-40B4-BE49-F238E27FC236}">
                <a16:creationId xmlns:a16="http://schemas.microsoft.com/office/drawing/2014/main" id="{D5704AC9-54D9-48F1-9CA0-AC7A4CED48AD}"/>
              </a:ext>
            </a:extLst>
          </p:cNvPr>
          <p:cNvSpPr>
            <a:spLocks noGrp="1"/>
          </p:cNvSpPr>
          <p:nvPr/>
        </p:nvSpPr>
        <p:spPr>
          <a:xfrm>
            <a:off x="8710800" y="28074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73" name="文本框 272">
            <a:extLst>
              <a:ext uri="{FF2B5EF4-FFF2-40B4-BE49-F238E27FC236}">
                <a16:creationId xmlns:a16="http://schemas.microsoft.com/office/drawing/2014/main" id="{99FBF493-1182-44AC-B4F2-8E6A21174EBE}"/>
              </a:ext>
            </a:extLst>
          </p:cNvPr>
          <p:cNvSpPr>
            <a:spLocks noGrp="1"/>
          </p:cNvSpPr>
          <p:nvPr/>
        </p:nvSpPr>
        <p:spPr>
          <a:xfrm>
            <a:off x="8636776" y="2862243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74" name="任意多边形: 形状 273">
            <a:extLst>
              <a:ext uri="{FF2B5EF4-FFF2-40B4-BE49-F238E27FC236}">
                <a16:creationId xmlns:a16="http://schemas.microsoft.com/office/drawing/2014/main" id="{DF4BF280-2251-46F6-AEC0-3BD18EED9F77}"/>
              </a:ext>
            </a:extLst>
          </p:cNvPr>
          <p:cNvSpPr>
            <a:spLocks noGrp="1"/>
          </p:cNvSpPr>
          <p:nvPr/>
        </p:nvSpPr>
        <p:spPr>
          <a:xfrm>
            <a:off x="9259440" y="28074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75" name="文本框 274">
            <a:extLst>
              <a:ext uri="{FF2B5EF4-FFF2-40B4-BE49-F238E27FC236}">
                <a16:creationId xmlns:a16="http://schemas.microsoft.com/office/drawing/2014/main" id="{E623376B-B582-4A7A-93EF-881F39D41489}"/>
              </a:ext>
            </a:extLst>
          </p:cNvPr>
          <p:cNvSpPr>
            <a:spLocks noGrp="1"/>
          </p:cNvSpPr>
          <p:nvPr/>
        </p:nvSpPr>
        <p:spPr>
          <a:xfrm>
            <a:off x="9185416" y="2862243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76" name="任意多边形: 形状 275">
            <a:extLst>
              <a:ext uri="{FF2B5EF4-FFF2-40B4-BE49-F238E27FC236}">
                <a16:creationId xmlns:a16="http://schemas.microsoft.com/office/drawing/2014/main" id="{A5EE8521-7392-4C2C-8E19-1E3281A8B669}"/>
              </a:ext>
            </a:extLst>
          </p:cNvPr>
          <p:cNvSpPr>
            <a:spLocks noGrp="1"/>
          </p:cNvSpPr>
          <p:nvPr/>
        </p:nvSpPr>
        <p:spPr>
          <a:xfrm>
            <a:off x="8710800" y="36456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77" name="文本框 276">
            <a:extLst>
              <a:ext uri="{FF2B5EF4-FFF2-40B4-BE49-F238E27FC236}">
                <a16:creationId xmlns:a16="http://schemas.microsoft.com/office/drawing/2014/main" id="{9BC36E46-6A83-4ACC-890F-133A6E89F904}"/>
              </a:ext>
            </a:extLst>
          </p:cNvPr>
          <p:cNvSpPr>
            <a:spLocks noGrp="1"/>
          </p:cNvSpPr>
          <p:nvPr/>
        </p:nvSpPr>
        <p:spPr>
          <a:xfrm>
            <a:off x="8636776" y="3700443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278" name="任意多边形: 形状 277">
            <a:extLst>
              <a:ext uri="{FF2B5EF4-FFF2-40B4-BE49-F238E27FC236}">
                <a16:creationId xmlns:a16="http://schemas.microsoft.com/office/drawing/2014/main" id="{4E0C6FB9-1F68-4BFB-BE8F-683A6E8B7D4A}"/>
              </a:ext>
            </a:extLst>
          </p:cNvPr>
          <p:cNvSpPr>
            <a:spLocks noGrp="1"/>
          </p:cNvSpPr>
          <p:nvPr/>
        </p:nvSpPr>
        <p:spPr>
          <a:xfrm>
            <a:off x="9259440" y="3645682"/>
            <a:ext cx="259080" cy="335280"/>
          </a:xfrm>
          <a:custGeom>
            <a:avLst/>
            <a:gdLst>
              <a:gd name="connsiteX0" fmla="*/ 205740 w 259080"/>
              <a:gd name="connsiteY0" fmla="*/ 0 h 335280"/>
              <a:gd name="connsiteX1" fmla="*/ 259080 w 259080"/>
              <a:gd name="connsiteY1" fmla="*/ 53340 h 335280"/>
              <a:gd name="connsiteX2" fmla="*/ 259080 w 259080"/>
              <a:gd name="connsiteY2" fmla="*/ 281940 h 335280"/>
              <a:gd name="connsiteX3" fmla="*/ 205740 w 259080"/>
              <a:gd name="connsiteY3" fmla="*/ 335280 h 335280"/>
              <a:gd name="connsiteX4" fmla="*/ 53340 w 259080"/>
              <a:gd name="connsiteY4" fmla="*/ 335280 h 335280"/>
              <a:gd name="connsiteX5" fmla="*/ 0 w 259080"/>
              <a:gd name="connsiteY5" fmla="*/ 281940 h 335280"/>
              <a:gd name="connsiteX6" fmla="*/ 0 w 259080"/>
              <a:gd name="connsiteY6" fmla="*/ 53340 h 335280"/>
              <a:gd name="connsiteX7" fmla="*/ 53340 w 259080"/>
              <a:gd name="connsiteY7" fmla="*/ 0 h 335280"/>
            </a:gdLst>
            <a:ahLst/>
            <a:cxnLst/>
            <a:rect l="l" t="t" r="r" b="b"/>
            <a:pathLst>
              <a:path w="259080" h="33528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81940"/>
                </a:lnTo>
                <a:cubicBezTo>
                  <a:pt x="259080" y="311399"/>
                  <a:pt x="235199" y="335280"/>
                  <a:pt x="205740" y="335280"/>
                </a:cubicBezTo>
                <a:lnTo>
                  <a:pt x="53340" y="335280"/>
                </a:lnTo>
                <a:cubicBezTo>
                  <a:pt x="23881" y="335280"/>
                  <a:pt x="0" y="311399"/>
                  <a:pt x="0" y="28194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79" name="文本框 278">
            <a:extLst>
              <a:ext uri="{FF2B5EF4-FFF2-40B4-BE49-F238E27FC236}">
                <a16:creationId xmlns:a16="http://schemas.microsoft.com/office/drawing/2014/main" id="{CC06CA25-4A88-40B6-9B5C-2292283929A5}"/>
              </a:ext>
            </a:extLst>
          </p:cNvPr>
          <p:cNvSpPr>
            <a:spLocks noGrp="1"/>
          </p:cNvSpPr>
          <p:nvPr/>
        </p:nvSpPr>
        <p:spPr>
          <a:xfrm>
            <a:off x="9185416" y="3700443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4C3B3E-2B25-4421-974C-CA44BD07DEF7}"/>
              </a:ext>
            </a:extLst>
          </p:cNvPr>
          <p:cNvSpPr>
            <a:spLocks noGrp="1"/>
          </p:cNvSpPr>
          <p:nvPr/>
        </p:nvSpPr>
        <p:spPr>
          <a:xfrm>
            <a:off x="424543" y="81280"/>
            <a:ext cx="11610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1" dirty="0">
                <a:solidFill>
                  <a:srgbClr val="0B2A73"/>
                </a:solidFill>
                <a:latin typeface="微软雅黑"/>
                <a:ea typeface="微软雅黑"/>
                <a:cs typeface="微软雅黑"/>
              </a:rPr>
              <a:t>Why New AI Fabrics? AI Workloads Are Reshaping Network Traffic</a:t>
            </a:r>
            <a:endParaRPr sz="2400" b="1" dirty="0">
              <a:solidFill>
                <a:srgbClr val="0B2A73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任意多边形: 形状 252">
            <a:extLst>
              <a:ext uri="{FF2B5EF4-FFF2-40B4-BE49-F238E27FC236}">
                <a16:creationId xmlns:a16="http://schemas.microsoft.com/office/drawing/2014/main" id="{8A694C23-606A-4BED-954E-D798F1A78AA2}"/>
              </a:ext>
            </a:extLst>
          </p:cNvPr>
          <p:cNvSpPr>
            <a:spLocks noGrp="1"/>
          </p:cNvSpPr>
          <p:nvPr/>
        </p:nvSpPr>
        <p:spPr>
          <a:xfrm>
            <a:off x="8522335" y="2063115"/>
            <a:ext cx="2882900" cy="2275205"/>
          </a:xfrm>
          <a:custGeom>
            <a:avLst/>
            <a:gdLst>
              <a:gd name="connsiteX0" fmla="*/ 838200 w 975360"/>
              <a:gd name="connsiteY0" fmla="*/ 0 h 1905000"/>
              <a:gd name="connsiteX1" fmla="*/ 975360 w 975360"/>
              <a:gd name="connsiteY1" fmla="*/ 137160 h 1905000"/>
              <a:gd name="connsiteX2" fmla="*/ 975360 w 975360"/>
              <a:gd name="connsiteY2" fmla="*/ 1767840 h 1905000"/>
              <a:gd name="connsiteX3" fmla="*/ 838200 w 975360"/>
              <a:gd name="connsiteY3" fmla="*/ 1905000 h 1905000"/>
              <a:gd name="connsiteX4" fmla="*/ 137160 w 975360"/>
              <a:gd name="connsiteY4" fmla="*/ 1905000 h 1905000"/>
              <a:gd name="connsiteX5" fmla="*/ 0 w 975360"/>
              <a:gd name="connsiteY5" fmla="*/ 1767840 h 1905000"/>
              <a:gd name="connsiteX6" fmla="*/ 0 w 975360"/>
              <a:gd name="connsiteY6" fmla="*/ 137160 h 1905000"/>
              <a:gd name="connsiteX7" fmla="*/ 137160 w 975360"/>
              <a:gd name="connsiteY7" fmla="*/ 0 h 1905000"/>
            </a:gdLst>
            <a:ahLst/>
            <a:cxnLst/>
            <a:rect l="l" t="t" r="r" b="b"/>
            <a:pathLst>
              <a:path w="975360" h="1905000">
                <a:moveTo>
                  <a:pt x="838200" y="0"/>
                </a:moveTo>
                <a:cubicBezTo>
                  <a:pt x="913952" y="0"/>
                  <a:pt x="975360" y="61409"/>
                  <a:pt x="975360" y="137160"/>
                </a:cubicBezTo>
                <a:lnTo>
                  <a:pt x="975360" y="1767840"/>
                </a:lnTo>
                <a:cubicBezTo>
                  <a:pt x="975360" y="1843591"/>
                  <a:pt x="913952" y="1905000"/>
                  <a:pt x="838200" y="1905000"/>
                </a:cubicBezTo>
                <a:lnTo>
                  <a:pt x="137160" y="1905000"/>
                </a:lnTo>
                <a:cubicBezTo>
                  <a:pt x="61409" y="1905000"/>
                  <a:pt x="0" y="1843591"/>
                  <a:pt x="0" y="1767840"/>
                </a:cubicBezTo>
                <a:lnTo>
                  <a:pt x="0" y="137160"/>
                </a:lnTo>
                <a:cubicBezTo>
                  <a:pt x="0" y="61409"/>
                  <a:pt x="61409" y="0"/>
                  <a:pt x="137160" y="0"/>
                </a:cubicBezTo>
                <a:close/>
              </a:path>
            </a:pathLst>
          </a:custGeom>
          <a:noFill/>
          <a:ln w="11430">
            <a:solidFill>
              <a:schemeClr val="accent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" name="文本框 253">
            <a:extLst>
              <a:ext uri="{FF2B5EF4-FFF2-40B4-BE49-F238E27FC236}">
                <a16:creationId xmlns:a16="http://schemas.microsoft.com/office/drawing/2014/main" id="{F1593AB6-E961-42B4-8E68-3553B271BC91}"/>
              </a:ext>
            </a:extLst>
          </p:cNvPr>
          <p:cNvSpPr>
            <a:spLocks noGrp="1"/>
          </p:cNvSpPr>
          <p:nvPr/>
        </p:nvSpPr>
        <p:spPr>
          <a:xfrm>
            <a:off x="9375600" y="2087510"/>
            <a:ext cx="947695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0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decode node</a:t>
            </a:r>
          </a:p>
        </p:txBody>
      </p:sp>
      <p:sp>
        <p:nvSpPr>
          <p:cNvPr id="227" name="文本框 18">
            <a:extLst>
              <a:ext uri="{FF2B5EF4-FFF2-40B4-BE49-F238E27FC236}">
                <a16:creationId xmlns:a16="http://schemas.microsoft.com/office/drawing/2014/main" id="{F325494B-FCCB-4F02-9ADB-A30A806F6BF7}"/>
              </a:ext>
            </a:extLst>
          </p:cNvPr>
          <p:cNvSpPr>
            <a:spLocks noGrp="1"/>
          </p:cNvSpPr>
          <p:nvPr/>
        </p:nvSpPr>
        <p:spPr>
          <a:xfrm>
            <a:off x="0" y="2085340"/>
            <a:ext cx="88764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9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Replica 1</a:t>
            </a:r>
          </a:p>
          <a:p>
            <a:pPr algn="ctr">
              <a:buNone/>
            </a:pPr>
            <a:r>
              <a:rPr sz="9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(DP copy 1)</a:t>
            </a:r>
          </a:p>
        </p:txBody>
      </p:sp>
      <p:sp>
        <p:nvSpPr>
          <p:cNvPr id="228" name="任意多边形: 形状 20">
            <a:extLst>
              <a:ext uri="{FF2B5EF4-FFF2-40B4-BE49-F238E27FC236}">
                <a16:creationId xmlns:a16="http://schemas.microsoft.com/office/drawing/2014/main" id="{4F2B2EFC-FFEE-4EF0-BBA1-B8BB834B2E00}"/>
              </a:ext>
            </a:extLst>
          </p:cNvPr>
          <p:cNvSpPr>
            <a:spLocks noGrp="1"/>
          </p:cNvSpPr>
          <p:nvPr/>
        </p:nvSpPr>
        <p:spPr>
          <a:xfrm>
            <a:off x="764722" y="164592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29" name="文本框 21">
            <a:extLst>
              <a:ext uri="{FF2B5EF4-FFF2-40B4-BE49-F238E27FC236}">
                <a16:creationId xmlns:a16="http://schemas.microsoft.com/office/drawing/2014/main" id="{5B5DA832-A112-42D2-AF58-63656302A4F5}"/>
              </a:ext>
            </a:extLst>
          </p:cNvPr>
          <p:cNvSpPr>
            <a:spLocks noGrp="1"/>
          </p:cNvSpPr>
          <p:nvPr/>
        </p:nvSpPr>
        <p:spPr>
          <a:xfrm>
            <a:off x="871134" y="1654075"/>
            <a:ext cx="640615" cy="252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1</a:t>
            </a:r>
          </a:p>
        </p:txBody>
      </p:sp>
      <p:sp>
        <p:nvSpPr>
          <p:cNvPr id="230" name="任意多边形: 形状 30">
            <a:extLst>
              <a:ext uri="{FF2B5EF4-FFF2-40B4-BE49-F238E27FC236}">
                <a16:creationId xmlns:a16="http://schemas.microsoft.com/office/drawing/2014/main" id="{2BA1B605-DBAA-4B96-8EF6-5A21A0448A0D}"/>
              </a:ext>
            </a:extLst>
          </p:cNvPr>
          <p:cNvSpPr>
            <a:spLocks noGrp="1"/>
          </p:cNvSpPr>
          <p:nvPr/>
        </p:nvSpPr>
        <p:spPr>
          <a:xfrm>
            <a:off x="1016182" y="21107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1" name="任意多边形: 形状 31">
            <a:extLst>
              <a:ext uri="{FF2B5EF4-FFF2-40B4-BE49-F238E27FC236}">
                <a16:creationId xmlns:a16="http://schemas.microsoft.com/office/drawing/2014/main" id="{E1B91F92-1486-465B-8529-DCDAF9FD9594}"/>
              </a:ext>
            </a:extLst>
          </p:cNvPr>
          <p:cNvSpPr>
            <a:spLocks noGrp="1"/>
          </p:cNvSpPr>
          <p:nvPr/>
        </p:nvSpPr>
        <p:spPr>
          <a:xfrm>
            <a:off x="1016182" y="25679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2" name="任意多边形: 形状 32">
            <a:extLst>
              <a:ext uri="{FF2B5EF4-FFF2-40B4-BE49-F238E27FC236}">
                <a16:creationId xmlns:a16="http://schemas.microsoft.com/office/drawing/2014/main" id="{5ECFB1D5-B38D-4F57-87B7-C5A1848F5CB7}"/>
              </a:ext>
            </a:extLst>
          </p:cNvPr>
          <p:cNvSpPr>
            <a:spLocks noGrp="1"/>
          </p:cNvSpPr>
          <p:nvPr/>
        </p:nvSpPr>
        <p:spPr>
          <a:xfrm>
            <a:off x="1016182" y="211074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3" name="任意多边形: 形状 33">
            <a:extLst>
              <a:ext uri="{FF2B5EF4-FFF2-40B4-BE49-F238E27FC236}">
                <a16:creationId xmlns:a16="http://schemas.microsoft.com/office/drawing/2014/main" id="{1056B560-F1BD-436C-8A9C-759709B70D39}"/>
              </a:ext>
            </a:extLst>
          </p:cNvPr>
          <p:cNvSpPr>
            <a:spLocks noGrp="1"/>
          </p:cNvSpPr>
          <p:nvPr/>
        </p:nvSpPr>
        <p:spPr>
          <a:xfrm>
            <a:off x="1016182" y="211074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4" name="任意多边形: 形状 34">
            <a:extLst>
              <a:ext uri="{FF2B5EF4-FFF2-40B4-BE49-F238E27FC236}">
                <a16:creationId xmlns:a16="http://schemas.microsoft.com/office/drawing/2014/main" id="{3A56E6E6-15E3-486B-9AF8-BA27C089C990}"/>
              </a:ext>
            </a:extLst>
          </p:cNvPr>
          <p:cNvSpPr>
            <a:spLocks noGrp="1"/>
          </p:cNvSpPr>
          <p:nvPr/>
        </p:nvSpPr>
        <p:spPr>
          <a:xfrm>
            <a:off x="1016182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5" name="任意多边形: 形状 35">
            <a:extLst>
              <a:ext uri="{FF2B5EF4-FFF2-40B4-BE49-F238E27FC236}">
                <a16:creationId xmlns:a16="http://schemas.microsoft.com/office/drawing/2014/main" id="{99FF397E-EA6C-4DDB-98D6-E5FD33CA108F}"/>
              </a:ext>
            </a:extLst>
          </p:cNvPr>
          <p:cNvSpPr>
            <a:spLocks noGrp="1"/>
          </p:cNvSpPr>
          <p:nvPr/>
        </p:nvSpPr>
        <p:spPr>
          <a:xfrm>
            <a:off x="1366702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6" name="文本框 36">
            <a:extLst>
              <a:ext uri="{FF2B5EF4-FFF2-40B4-BE49-F238E27FC236}">
                <a16:creationId xmlns:a16="http://schemas.microsoft.com/office/drawing/2014/main" id="{3604EB6B-3F07-4E40-BEC5-3BA401125450}"/>
              </a:ext>
            </a:extLst>
          </p:cNvPr>
          <p:cNvSpPr>
            <a:spLocks noGrp="1"/>
          </p:cNvSpPr>
          <p:nvPr/>
        </p:nvSpPr>
        <p:spPr>
          <a:xfrm>
            <a:off x="757945" y="2734584"/>
            <a:ext cx="120312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238" name="任意多边形: 形状 38">
            <a:extLst>
              <a:ext uri="{FF2B5EF4-FFF2-40B4-BE49-F238E27FC236}">
                <a16:creationId xmlns:a16="http://schemas.microsoft.com/office/drawing/2014/main" id="{FDE60BD6-7B9C-4F7F-9AB4-E3A0398FAA09}"/>
              </a:ext>
            </a:extLst>
          </p:cNvPr>
          <p:cNvSpPr>
            <a:spLocks noGrp="1"/>
          </p:cNvSpPr>
          <p:nvPr/>
        </p:nvSpPr>
        <p:spPr>
          <a:xfrm>
            <a:off x="764722" y="387096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39" name="文本框 39">
            <a:extLst>
              <a:ext uri="{FF2B5EF4-FFF2-40B4-BE49-F238E27FC236}">
                <a16:creationId xmlns:a16="http://schemas.microsoft.com/office/drawing/2014/main" id="{90A41E96-13F0-44F9-B709-00F57E9DC8BB}"/>
              </a:ext>
            </a:extLst>
          </p:cNvPr>
          <p:cNvSpPr>
            <a:spLocks noGrp="1"/>
          </p:cNvSpPr>
          <p:nvPr/>
        </p:nvSpPr>
        <p:spPr>
          <a:xfrm>
            <a:off x="871134" y="3879115"/>
            <a:ext cx="640615" cy="252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1</a:t>
            </a:r>
          </a:p>
        </p:txBody>
      </p:sp>
      <p:sp>
        <p:nvSpPr>
          <p:cNvPr id="250" name="任意多边形: 形状 48">
            <a:extLst>
              <a:ext uri="{FF2B5EF4-FFF2-40B4-BE49-F238E27FC236}">
                <a16:creationId xmlns:a16="http://schemas.microsoft.com/office/drawing/2014/main" id="{040301C1-C3CB-47B0-8FC9-FA2E9E0B1680}"/>
              </a:ext>
            </a:extLst>
          </p:cNvPr>
          <p:cNvSpPr>
            <a:spLocks noGrp="1"/>
          </p:cNvSpPr>
          <p:nvPr/>
        </p:nvSpPr>
        <p:spPr>
          <a:xfrm>
            <a:off x="1016182" y="43357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02" name="任意多边形: 形状 49">
            <a:extLst>
              <a:ext uri="{FF2B5EF4-FFF2-40B4-BE49-F238E27FC236}">
                <a16:creationId xmlns:a16="http://schemas.microsoft.com/office/drawing/2014/main" id="{4FC4735F-80CB-42FB-8E04-F5E50B0CB6AA}"/>
              </a:ext>
            </a:extLst>
          </p:cNvPr>
          <p:cNvSpPr>
            <a:spLocks noGrp="1"/>
          </p:cNvSpPr>
          <p:nvPr/>
        </p:nvSpPr>
        <p:spPr>
          <a:xfrm>
            <a:off x="1016182" y="47929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10" name="任意多边形: 形状 50">
            <a:extLst>
              <a:ext uri="{FF2B5EF4-FFF2-40B4-BE49-F238E27FC236}">
                <a16:creationId xmlns:a16="http://schemas.microsoft.com/office/drawing/2014/main" id="{49151500-89C5-4478-9BE5-A0237CCC8737}"/>
              </a:ext>
            </a:extLst>
          </p:cNvPr>
          <p:cNvSpPr>
            <a:spLocks noGrp="1"/>
          </p:cNvSpPr>
          <p:nvPr/>
        </p:nvSpPr>
        <p:spPr>
          <a:xfrm>
            <a:off x="1016182" y="433578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23" name="任意多边形: 形状 51">
            <a:extLst>
              <a:ext uri="{FF2B5EF4-FFF2-40B4-BE49-F238E27FC236}">
                <a16:creationId xmlns:a16="http://schemas.microsoft.com/office/drawing/2014/main" id="{2802BC50-D331-4CD0-8C45-D036DD35D771}"/>
              </a:ext>
            </a:extLst>
          </p:cNvPr>
          <p:cNvSpPr>
            <a:spLocks noGrp="1"/>
          </p:cNvSpPr>
          <p:nvPr/>
        </p:nvSpPr>
        <p:spPr>
          <a:xfrm>
            <a:off x="1016182" y="433578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28" name="任意多边形: 形状 52">
            <a:extLst>
              <a:ext uri="{FF2B5EF4-FFF2-40B4-BE49-F238E27FC236}">
                <a16:creationId xmlns:a16="http://schemas.microsoft.com/office/drawing/2014/main" id="{69F049A5-5CFD-46FF-9DF4-23485686723E}"/>
              </a:ext>
            </a:extLst>
          </p:cNvPr>
          <p:cNvSpPr>
            <a:spLocks noGrp="1"/>
          </p:cNvSpPr>
          <p:nvPr/>
        </p:nvSpPr>
        <p:spPr>
          <a:xfrm>
            <a:off x="1016182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32" name="任意多边形: 形状 53">
            <a:extLst>
              <a:ext uri="{FF2B5EF4-FFF2-40B4-BE49-F238E27FC236}">
                <a16:creationId xmlns:a16="http://schemas.microsoft.com/office/drawing/2014/main" id="{F853E584-9528-4BE6-B868-CA1B7C2F0FFD}"/>
              </a:ext>
            </a:extLst>
          </p:cNvPr>
          <p:cNvSpPr>
            <a:spLocks noGrp="1"/>
          </p:cNvSpPr>
          <p:nvPr/>
        </p:nvSpPr>
        <p:spPr>
          <a:xfrm>
            <a:off x="1366702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33" name="文本框 54">
            <a:extLst>
              <a:ext uri="{FF2B5EF4-FFF2-40B4-BE49-F238E27FC236}">
                <a16:creationId xmlns:a16="http://schemas.microsoft.com/office/drawing/2014/main" id="{0F34F587-A4A6-4F72-9269-448B1343B2E1}"/>
              </a:ext>
            </a:extLst>
          </p:cNvPr>
          <p:cNvSpPr>
            <a:spLocks noGrp="1"/>
          </p:cNvSpPr>
          <p:nvPr/>
        </p:nvSpPr>
        <p:spPr>
          <a:xfrm>
            <a:off x="767408" y="4964455"/>
            <a:ext cx="8899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335" name="任意多边形: 形状 56">
            <a:extLst>
              <a:ext uri="{FF2B5EF4-FFF2-40B4-BE49-F238E27FC236}">
                <a16:creationId xmlns:a16="http://schemas.microsoft.com/office/drawing/2014/main" id="{9E7E127A-7B94-483F-AE6F-3C0E7164F170}"/>
              </a:ext>
            </a:extLst>
          </p:cNvPr>
          <p:cNvSpPr>
            <a:spLocks noGrp="1"/>
          </p:cNvSpPr>
          <p:nvPr/>
        </p:nvSpPr>
        <p:spPr>
          <a:xfrm>
            <a:off x="1671881" y="231648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36" name="任意多边形: 形状 59">
            <a:extLst>
              <a:ext uri="{FF2B5EF4-FFF2-40B4-BE49-F238E27FC236}">
                <a16:creationId xmlns:a16="http://schemas.microsoft.com/office/drawing/2014/main" id="{AEA83DE7-08C4-4B40-90DE-5CA8DB228995}"/>
              </a:ext>
            </a:extLst>
          </p:cNvPr>
          <p:cNvSpPr>
            <a:spLocks noGrp="1"/>
          </p:cNvSpPr>
          <p:nvPr/>
        </p:nvSpPr>
        <p:spPr>
          <a:xfrm>
            <a:off x="1671881" y="454152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37" name="任意多边形: 形状 62">
            <a:extLst>
              <a:ext uri="{FF2B5EF4-FFF2-40B4-BE49-F238E27FC236}">
                <a16:creationId xmlns:a16="http://schemas.microsoft.com/office/drawing/2014/main" id="{2F0FD832-3D49-4A4E-8DA3-47FC8D64DA79}"/>
              </a:ext>
            </a:extLst>
          </p:cNvPr>
          <p:cNvSpPr>
            <a:spLocks noGrp="1"/>
          </p:cNvSpPr>
          <p:nvPr/>
        </p:nvSpPr>
        <p:spPr>
          <a:xfrm>
            <a:off x="2012368" y="164592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38" name="文本框 63">
            <a:extLst>
              <a:ext uri="{FF2B5EF4-FFF2-40B4-BE49-F238E27FC236}">
                <a16:creationId xmlns:a16="http://schemas.microsoft.com/office/drawing/2014/main" id="{936B67AE-047E-411F-B1BC-219D10E8E902}"/>
              </a:ext>
            </a:extLst>
          </p:cNvPr>
          <p:cNvSpPr>
            <a:spLocks noGrp="1"/>
          </p:cNvSpPr>
          <p:nvPr/>
        </p:nvSpPr>
        <p:spPr>
          <a:xfrm>
            <a:off x="2118780" y="1654075"/>
            <a:ext cx="640615" cy="252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2</a:t>
            </a:r>
          </a:p>
        </p:txBody>
      </p:sp>
      <p:sp>
        <p:nvSpPr>
          <p:cNvPr id="339" name="任意多边形: 形状 72">
            <a:extLst>
              <a:ext uri="{FF2B5EF4-FFF2-40B4-BE49-F238E27FC236}">
                <a16:creationId xmlns:a16="http://schemas.microsoft.com/office/drawing/2014/main" id="{B428B78D-E9E3-4A88-B325-DF5D22670BF0}"/>
              </a:ext>
            </a:extLst>
          </p:cNvPr>
          <p:cNvSpPr>
            <a:spLocks noGrp="1"/>
          </p:cNvSpPr>
          <p:nvPr/>
        </p:nvSpPr>
        <p:spPr>
          <a:xfrm>
            <a:off x="2263828" y="21107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0" name="任意多边形: 形状 73">
            <a:extLst>
              <a:ext uri="{FF2B5EF4-FFF2-40B4-BE49-F238E27FC236}">
                <a16:creationId xmlns:a16="http://schemas.microsoft.com/office/drawing/2014/main" id="{2A087855-0E58-404C-A68D-953884B920DC}"/>
              </a:ext>
            </a:extLst>
          </p:cNvPr>
          <p:cNvSpPr>
            <a:spLocks noGrp="1"/>
          </p:cNvSpPr>
          <p:nvPr/>
        </p:nvSpPr>
        <p:spPr>
          <a:xfrm>
            <a:off x="2263828" y="25679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1" name="任意多边形: 形状 74">
            <a:extLst>
              <a:ext uri="{FF2B5EF4-FFF2-40B4-BE49-F238E27FC236}">
                <a16:creationId xmlns:a16="http://schemas.microsoft.com/office/drawing/2014/main" id="{24421483-5386-4DA6-99B6-C903574EE057}"/>
              </a:ext>
            </a:extLst>
          </p:cNvPr>
          <p:cNvSpPr>
            <a:spLocks noGrp="1"/>
          </p:cNvSpPr>
          <p:nvPr/>
        </p:nvSpPr>
        <p:spPr>
          <a:xfrm>
            <a:off x="2263828" y="211074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2" name="任意多边形: 形状 75">
            <a:extLst>
              <a:ext uri="{FF2B5EF4-FFF2-40B4-BE49-F238E27FC236}">
                <a16:creationId xmlns:a16="http://schemas.microsoft.com/office/drawing/2014/main" id="{9931822D-0170-4C04-AD06-F12FD814C56A}"/>
              </a:ext>
            </a:extLst>
          </p:cNvPr>
          <p:cNvSpPr>
            <a:spLocks noGrp="1"/>
          </p:cNvSpPr>
          <p:nvPr/>
        </p:nvSpPr>
        <p:spPr>
          <a:xfrm>
            <a:off x="2263828" y="211074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3" name="任意多边形: 形状 76">
            <a:extLst>
              <a:ext uri="{FF2B5EF4-FFF2-40B4-BE49-F238E27FC236}">
                <a16:creationId xmlns:a16="http://schemas.microsoft.com/office/drawing/2014/main" id="{658CC515-C2A4-4B4C-8577-605EBA7EF94F}"/>
              </a:ext>
            </a:extLst>
          </p:cNvPr>
          <p:cNvSpPr>
            <a:spLocks noGrp="1"/>
          </p:cNvSpPr>
          <p:nvPr/>
        </p:nvSpPr>
        <p:spPr>
          <a:xfrm>
            <a:off x="2263828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47" name="任意多边形: 形状 77">
            <a:extLst>
              <a:ext uri="{FF2B5EF4-FFF2-40B4-BE49-F238E27FC236}">
                <a16:creationId xmlns:a16="http://schemas.microsoft.com/office/drawing/2014/main" id="{84EB6431-3EFA-40D2-9449-6BA9836AED9C}"/>
              </a:ext>
            </a:extLst>
          </p:cNvPr>
          <p:cNvSpPr>
            <a:spLocks noGrp="1"/>
          </p:cNvSpPr>
          <p:nvPr/>
        </p:nvSpPr>
        <p:spPr>
          <a:xfrm>
            <a:off x="2614348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2" name="任意多边形: 形状 80">
            <a:extLst>
              <a:ext uri="{FF2B5EF4-FFF2-40B4-BE49-F238E27FC236}">
                <a16:creationId xmlns:a16="http://schemas.microsoft.com/office/drawing/2014/main" id="{E2B5103D-B61D-45DD-A1B8-35FF4FA1AF31}"/>
              </a:ext>
            </a:extLst>
          </p:cNvPr>
          <p:cNvSpPr>
            <a:spLocks noGrp="1"/>
          </p:cNvSpPr>
          <p:nvPr/>
        </p:nvSpPr>
        <p:spPr>
          <a:xfrm>
            <a:off x="2012368" y="387096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3" name="文本框 81">
            <a:extLst>
              <a:ext uri="{FF2B5EF4-FFF2-40B4-BE49-F238E27FC236}">
                <a16:creationId xmlns:a16="http://schemas.microsoft.com/office/drawing/2014/main" id="{8888AE9B-F721-49B4-97A5-7D9E82B131DC}"/>
              </a:ext>
            </a:extLst>
          </p:cNvPr>
          <p:cNvSpPr>
            <a:spLocks noGrp="1"/>
          </p:cNvSpPr>
          <p:nvPr/>
        </p:nvSpPr>
        <p:spPr>
          <a:xfrm>
            <a:off x="2118780" y="3879115"/>
            <a:ext cx="640615" cy="252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2</a:t>
            </a:r>
          </a:p>
        </p:txBody>
      </p:sp>
      <p:sp>
        <p:nvSpPr>
          <p:cNvPr id="354" name="任意多边形: 形状 90">
            <a:extLst>
              <a:ext uri="{FF2B5EF4-FFF2-40B4-BE49-F238E27FC236}">
                <a16:creationId xmlns:a16="http://schemas.microsoft.com/office/drawing/2014/main" id="{45BE8BD3-35A4-466E-9A3B-4D4485173EFC}"/>
              </a:ext>
            </a:extLst>
          </p:cNvPr>
          <p:cNvSpPr>
            <a:spLocks noGrp="1"/>
          </p:cNvSpPr>
          <p:nvPr/>
        </p:nvSpPr>
        <p:spPr>
          <a:xfrm>
            <a:off x="2263828" y="43357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5" name="任意多边形: 形状 91">
            <a:extLst>
              <a:ext uri="{FF2B5EF4-FFF2-40B4-BE49-F238E27FC236}">
                <a16:creationId xmlns:a16="http://schemas.microsoft.com/office/drawing/2014/main" id="{C753BE16-E225-4381-9EC4-919F412DBF75}"/>
              </a:ext>
            </a:extLst>
          </p:cNvPr>
          <p:cNvSpPr>
            <a:spLocks noGrp="1"/>
          </p:cNvSpPr>
          <p:nvPr/>
        </p:nvSpPr>
        <p:spPr>
          <a:xfrm>
            <a:off x="2263828" y="47929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6" name="任意多边形: 形状 92">
            <a:extLst>
              <a:ext uri="{FF2B5EF4-FFF2-40B4-BE49-F238E27FC236}">
                <a16:creationId xmlns:a16="http://schemas.microsoft.com/office/drawing/2014/main" id="{95F441C3-707E-4818-9258-D3A3B3CCFEC1}"/>
              </a:ext>
            </a:extLst>
          </p:cNvPr>
          <p:cNvSpPr>
            <a:spLocks noGrp="1"/>
          </p:cNvSpPr>
          <p:nvPr/>
        </p:nvSpPr>
        <p:spPr>
          <a:xfrm>
            <a:off x="2263828" y="433578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7" name="任意多边形: 形状 93">
            <a:extLst>
              <a:ext uri="{FF2B5EF4-FFF2-40B4-BE49-F238E27FC236}">
                <a16:creationId xmlns:a16="http://schemas.microsoft.com/office/drawing/2014/main" id="{D4C5F578-ED4F-4CD7-A7B0-6945C97FB171}"/>
              </a:ext>
            </a:extLst>
          </p:cNvPr>
          <p:cNvSpPr>
            <a:spLocks noGrp="1"/>
          </p:cNvSpPr>
          <p:nvPr/>
        </p:nvSpPr>
        <p:spPr>
          <a:xfrm>
            <a:off x="2263828" y="433578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8" name="任意多边形: 形状 94">
            <a:extLst>
              <a:ext uri="{FF2B5EF4-FFF2-40B4-BE49-F238E27FC236}">
                <a16:creationId xmlns:a16="http://schemas.microsoft.com/office/drawing/2014/main" id="{BD3E5C57-01ED-43A0-A1BA-4B3658B5E321}"/>
              </a:ext>
            </a:extLst>
          </p:cNvPr>
          <p:cNvSpPr>
            <a:spLocks noGrp="1"/>
          </p:cNvSpPr>
          <p:nvPr/>
        </p:nvSpPr>
        <p:spPr>
          <a:xfrm>
            <a:off x="2263828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59" name="任意多边形: 形状 95">
            <a:extLst>
              <a:ext uri="{FF2B5EF4-FFF2-40B4-BE49-F238E27FC236}">
                <a16:creationId xmlns:a16="http://schemas.microsoft.com/office/drawing/2014/main" id="{1BD56967-BB05-4B99-9E02-0AC56A493491}"/>
              </a:ext>
            </a:extLst>
          </p:cNvPr>
          <p:cNvSpPr>
            <a:spLocks noGrp="1"/>
          </p:cNvSpPr>
          <p:nvPr/>
        </p:nvSpPr>
        <p:spPr>
          <a:xfrm>
            <a:off x="2614348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0" name="文本框 96">
            <a:extLst>
              <a:ext uri="{FF2B5EF4-FFF2-40B4-BE49-F238E27FC236}">
                <a16:creationId xmlns:a16="http://schemas.microsoft.com/office/drawing/2014/main" id="{84B3348E-5D55-4D94-AA1E-37D0A71430F5}"/>
              </a:ext>
            </a:extLst>
          </p:cNvPr>
          <p:cNvSpPr>
            <a:spLocks noGrp="1"/>
          </p:cNvSpPr>
          <p:nvPr/>
        </p:nvSpPr>
        <p:spPr>
          <a:xfrm>
            <a:off x="1991544" y="4964455"/>
            <a:ext cx="8899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362" name="任意多边形: 形状 122">
            <a:extLst>
              <a:ext uri="{FF2B5EF4-FFF2-40B4-BE49-F238E27FC236}">
                <a16:creationId xmlns:a16="http://schemas.microsoft.com/office/drawing/2014/main" id="{BAC3D123-D6BE-47A3-8E1D-9A313EAE2F63}"/>
              </a:ext>
            </a:extLst>
          </p:cNvPr>
          <p:cNvSpPr>
            <a:spLocks noGrp="1"/>
          </p:cNvSpPr>
          <p:nvPr/>
        </p:nvSpPr>
        <p:spPr>
          <a:xfrm>
            <a:off x="3273574" y="3870960"/>
            <a:ext cx="436228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3" name="任意多边形: 形状 146">
            <a:extLst>
              <a:ext uri="{FF2B5EF4-FFF2-40B4-BE49-F238E27FC236}">
                <a16:creationId xmlns:a16="http://schemas.microsoft.com/office/drawing/2014/main" id="{70E2E086-37FB-4B01-8C74-3AAE74388EF1}"/>
              </a:ext>
            </a:extLst>
          </p:cNvPr>
          <p:cNvSpPr>
            <a:spLocks noGrp="1"/>
          </p:cNvSpPr>
          <p:nvPr/>
        </p:nvSpPr>
        <p:spPr>
          <a:xfrm>
            <a:off x="4096715" y="164592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4" name="文本框 147">
            <a:extLst>
              <a:ext uri="{FF2B5EF4-FFF2-40B4-BE49-F238E27FC236}">
                <a16:creationId xmlns:a16="http://schemas.microsoft.com/office/drawing/2014/main" id="{E38A29F9-ADAF-4C24-A601-B8BF8602D82B}"/>
              </a:ext>
            </a:extLst>
          </p:cNvPr>
          <p:cNvSpPr>
            <a:spLocks noGrp="1"/>
          </p:cNvSpPr>
          <p:nvPr/>
        </p:nvSpPr>
        <p:spPr>
          <a:xfrm>
            <a:off x="4141850" y="1654075"/>
            <a:ext cx="85363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16</a:t>
            </a:r>
          </a:p>
        </p:txBody>
      </p:sp>
      <p:sp>
        <p:nvSpPr>
          <p:cNvPr id="365" name="任意多边形: 形状 156">
            <a:extLst>
              <a:ext uri="{FF2B5EF4-FFF2-40B4-BE49-F238E27FC236}">
                <a16:creationId xmlns:a16="http://schemas.microsoft.com/office/drawing/2014/main" id="{DB826E5F-9DEF-4BF0-86E2-6B1DC637895C}"/>
              </a:ext>
            </a:extLst>
          </p:cNvPr>
          <p:cNvSpPr>
            <a:spLocks noGrp="1"/>
          </p:cNvSpPr>
          <p:nvPr/>
        </p:nvSpPr>
        <p:spPr>
          <a:xfrm>
            <a:off x="4348175" y="21107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6" name="任意多边形: 形状 157">
            <a:extLst>
              <a:ext uri="{FF2B5EF4-FFF2-40B4-BE49-F238E27FC236}">
                <a16:creationId xmlns:a16="http://schemas.microsoft.com/office/drawing/2014/main" id="{B2230815-215B-4DCE-943C-EF75B3167BF2}"/>
              </a:ext>
            </a:extLst>
          </p:cNvPr>
          <p:cNvSpPr>
            <a:spLocks noGrp="1"/>
          </p:cNvSpPr>
          <p:nvPr/>
        </p:nvSpPr>
        <p:spPr>
          <a:xfrm>
            <a:off x="4348175" y="256794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7" name="任意多边形: 形状 158">
            <a:extLst>
              <a:ext uri="{FF2B5EF4-FFF2-40B4-BE49-F238E27FC236}">
                <a16:creationId xmlns:a16="http://schemas.microsoft.com/office/drawing/2014/main" id="{1DA87103-8DC7-42EA-8C64-D42F0E891480}"/>
              </a:ext>
            </a:extLst>
          </p:cNvPr>
          <p:cNvSpPr>
            <a:spLocks noGrp="1"/>
          </p:cNvSpPr>
          <p:nvPr/>
        </p:nvSpPr>
        <p:spPr>
          <a:xfrm>
            <a:off x="4348175" y="211074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8" name="任意多边形: 形状 159">
            <a:extLst>
              <a:ext uri="{FF2B5EF4-FFF2-40B4-BE49-F238E27FC236}">
                <a16:creationId xmlns:a16="http://schemas.microsoft.com/office/drawing/2014/main" id="{026AE5CC-4380-4F4B-9BCD-7E069334C1B6}"/>
              </a:ext>
            </a:extLst>
          </p:cNvPr>
          <p:cNvSpPr>
            <a:spLocks noGrp="1"/>
          </p:cNvSpPr>
          <p:nvPr/>
        </p:nvSpPr>
        <p:spPr>
          <a:xfrm>
            <a:off x="4348175" y="211074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69" name="任意多边形: 形状 160">
            <a:extLst>
              <a:ext uri="{FF2B5EF4-FFF2-40B4-BE49-F238E27FC236}">
                <a16:creationId xmlns:a16="http://schemas.microsoft.com/office/drawing/2014/main" id="{35E1061E-F85C-4616-84A8-5349C0D3828B}"/>
              </a:ext>
            </a:extLst>
          </p:cNvPr>
          <p:cNvSpPr>
            <a:spLocks noGrp="1"/>
          </p:cNvSpPr>
          <p:nvPr/>
        </p:nvSpPr>
        <p:spPr>
          <a:xfrm>
            <a:off x="4348175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0" name="任意多边形: 形状 161">
            <a:extLst>
              <a:ext uri="{FF2B5EF4-FFF2-40B4-BE49-F238E27FC236}">
                <a16:creationId xmlns:a16="http://schemas.microsoft.com/office/drawing/2014/main" id="{1633A0AE-B296-4274-A391-C182441A393D}"/>
              </a:ext>
            </a:extLst>
          </p:cNvPr>
          <p:cNvSpPr>
            <a:spLocks noGrp="1"/>
          </p:cNvSpPr>
          <p:nvPr/>
        </p:nvSpPr>
        <p:spPr>
          <a:xfrm>
            <a:off x="4698695" y="211074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1" name="文本框 162">
            <a:extLst>
              <a:ext uri="{FF2B5EF4-FFF2-40B4-BE49-F238E27FC236}">
                <a16:creationId xmlns:a16="http://schemas.microsoft.com/office/drawing/2014/main" id="{2F4395D3-0B05-4DB5-8A3E-0F23117214B1}"/>
              </a:ext>
            </a:extLst>
          </p:cNvPr>
          <p:cNvSpPr>
            <a:spLocks noGrp="1"/>
          </p:cNvSpPr>
          <p:nvPr/>
        </p:nvSpPr>
        <p:spPr>
          <a:xfrm>
            <a:off x="4115107" y="2734584"/>
            <a:ext cx="8899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372" name="任意多边形: 形状 164">
            <a:extLst>
              <a:ext uri="{FF2B5EF4-FFF2-40B4-BE49-F238E27FC236}">
                <a16:creationId xmlns:a16="http://schemas.microsoft.com/office/drawing/2014/main" id="{8199B678-E93F-4ED0-AA28-09EEA27582AD}"/>
              </a:ext>
            </a:extLst>
          </p:cNvPr>
          <p:cNvSpPr>
            <a:spLocks noGrp="1"/>
          </p:cNvSpPr>
          <p:nvPr/>
        </p:nvSpPr>
        <p:spPr>
          <a:xfrm>
            <a:off x="4096715" y="3870960"/>
            <a:ext cx="853440" cy="1325880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3" name="文本框 165">
            <a:extLst>
              <a:ext uri="{FF2B5EF4-FFF2-40B4-BE49-F238E27FC236}">
                <a16:creationId xmlns:a16="http://schemas.microsoft.com/office/drawing/2014/main" id="{F7BF3E59-ADC1-43E7-A97D-C0B6E31C7958}"/>
              </a:ext>
            </a:extLst>
          </p:cNvPr>
          <p:cNvSpPr>
            <a:spLocks noGrp="1"/>
          </p:cNvSpPr>
          <p:nvPr/>
        </p:nvSpPr>
        <p:spPr>
          <a:xfrm>
            <a:off x="4141850" y="3879115"/>
            <a:ext cx="85363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Stage 16</a:t>
            </a:r>
          </a:p>
        </p:txBody>
      </p:sp>
      <p:sp>
        <p:nvSpPr>
          <p:cNvPr id="374" name="任意多边形: 形状 174">
            <a:extLst>
              <a:ext uri="{FF2B5EF4-FFF2-40B4-BE49-F238E27FC236}">
                <a16:creationId xmlns:a16="http://schemas.microsoft.com/office/drawing/2014/main" id="{3A4353B2-5C53-430D-AB18-B80613E70D5E}"/>
              </a:ext>
            </a:extLst>
          </p:cNvPr>
          <p:cNvSpPr>
            <a:spLocks noGrp="1"/>
          </p:cNvSpPr>
          <p:nvPr/>
        </p:nvSpPr>
        <p:spPr>
          <a:xfrm>
            <a:off x="4348175" y="43357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5" name="任意多边形: 形状 175">
            <a:extLst>
              <a:ext uri="{FF2B5EF4-FFF2-40B4-BE49-F238E27FC236}">
                <a16:creationId xmlns:a16="http://schemas.microsoft.com/office/drawing/2014/main" id="{63996212-7357-4405-BA05-C4E812A6E9F6}"/>
              </a:ext>
            </a:extLst>
          </p:cNvPr>
          <p:cNvSpPr>
            <a:spLocks noGrp="1"/>
          </p:cNvSpPr>
          <p:nvPr/>
        </p:nvSpPr>
        <p:spPr>
          <a:xfrm>
            <a:off x="4348175" y="4792980"/>
            <a:ext cx="350520" cy="7620"/>
          </a:xfrm>
          <a:custGeom>
            <a:avLst/>
            <a:gdLst>
              <a:gd name="connsiteX0" fmla="*/ 0 w 350520"/>
              <a:gd name="connsiteY0" fmla="*/ 0 h 7620"/>
              <a:gd name="connsiteX1" fmla="*/ 350520 w 350520"/>
              <a:gd name="connsiteY1" fmla="*/ 0 h 7620"/>
            </a:gdLst>
            <a:ahLst/>
            <a:cxnLst/>
            <a:rect l="l" t="t" r="r" b="b"/>
            <a:pathLst>
              <a:path w="350520" h="7620">
                <a:moveTo>
                  <a:pt x="0" y="0"/>
                </a:moveTo>
                <a:lnTo>
                  <a:pt x="350520" y="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6" name="任意多边形: 形状 176">
            <a:extLst>
              <a:ext uri="{FF2B5EF4-FFF2-40B4-BE49-F238E27FC236}">
                <a16:creationId xmlns:a16="http://schemas.microsoft.com/office/drawing/2014/main" id="{7F4CDE7D-AFA9-4F22-ADF1-977E4BE9C0B0}"/>
              </a:ext>
            </a:extLst>
          </p:cNvPr>
          <p:cNvSpPr>
            <a:spLocks noGrp="1"/>
          </p:cNvSpPr>
          <p:nvPr/>
        </p:nvSpPr>
        <p:spPr>
          <a:xfrm>
            <a:off x="4348175" y="4335780"/>
            <a:ext cx="350520" cy="457200"/>
          </a:xfrm>
          <a:custGeom>
            <a:avLst/>
            <a:gdLst>
              <a:gd name="connsiteX0" fmla="*/ 0 w 350520"/>
              <a:gd name="connsiteY0" fmla="*/ 0 h 457200"/>
              <a:gd name="connsiteX1" fmla="*/ 35052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0" y="0"/>
                </a:moveTo>
                <a:lnTo>
                  <a:pt x="35052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7" name="任意多边形: 形状 177">
            <a:extLst>
              <a:ext uri="{FF2B5EF4-FFF2-40B4-BE49-F238E27FC236}">
                <a16:creationId xmlns:a16="http://schemas.microsoft.com/office/drawing/2014/main" id="{659A2654-E9E8-4AD9-98F9-0F5524C5FB9D}"/>
              </a:ext>
            </a:extLst>
          </p:cNvPr>
          <p:cNvSpPr>
            <a:spLocks noGrp="1"/>
          </p:cNvSpPr>
          <p:nvPr/>
        </p:nvSpPr>
        <p:spPr>
          <a:xfrm>
            <a:off x="4348175" y="4335780"/>
            <a:ext cx="350520" cy="457200"/>
          </a:xfrm>
          <a:custGeom>
            <a:avLst/>
            <a:gdLst>
              <a:gd name="connsiteX0" fmla="*/ 350520 w 350520"/>
              <a:gd name="connsiteY0" fmla="*/ 0 h 457200"/>
              <a:gd name="connsiteX1" fmla="*/ 0 w 350520"/>
              <a:gd name="connsiteY1" fmla="*/ 457200 h 457200"/>
            </a:gdLst>
            <a:ahLst/>
            <a:cxnLst/>
            <a:rect l="l" t="t" r="r" b="b"/>
            <a:pathLst>
              <a:path w="350520" h="457200">
                <a:moveTo>
                  <a:pt x="350520" y="0"/>
                </a:moveTo>
                <a:lnTo>
                  <a:pt x="0" y="457200"/>
                </a:lnTo>
              </a:path>
            </a:pathLst>
          </a:custGeom>
          <a:ln w="16002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8" name="任意多边形: 形状 178">
            <a:extLst>
              <a:ext uri="{FF2B5EF4-FFF2-40B4-BE49-F238E27FC236}">
                <a16:creationId xmlns:a16="http://schemas.microsoft.com/office/drawing/2014/main" id="{89DF24BC-94FB-4A22-B4B6-9C7647E8850E}"/>
              </a:ext>
            </a:extLst>
          </p:cNvPr>
          <p:cNvSpPr>
            <a:spLocks noGrp="1"/>
          </p:cNvSpPr>
          <p:nvPr/>
        </p:nvSpPr>
        <p:spPr>
          <a:xfrm>
            <a:off x="4348175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79" name="任意多边形: 形状 179">
            <a:extLst>
              <a:ext uri="{FF2B5EF4-FFF2-40B4-BE49-F238E27FC236}">
                <a16:creationId xmlns:a16="http://schemas.microsoft.com/office/drawing/2014/main" id="{4348C139-FD95-4A7D-B2CA-7CE50CDDFA68}"/>
              </a:ext>
            </a:extLst>
          </p:cNvPr>
          <p:cNvSpPr>
            <a:spLocks noGrp="1"/>
          </p:cNvSpPr>
          <p:nvPr/>
        </p:nvSpPr>
        <p:spPr>
          <a:xfrm>
            <a:off x="4698695" y="4335780"/>
            <a:ext cx="7620" cy="297180"/>
          </a:xfrm>
          <a:custGeom>
            <a:avLst/>
            <a:gdLst>
              <a:gd name="connsiteX0" fmla="*/ 0 w 7620"/>
              <a:gd name="connsiteY0" fmla="*/ 0 h 297180"/>
              <a:gd name="connsiteX1" fmla="*/ 0 w 7620"/>
              <a:gd name="connsiteY1" fmla="*/ 297180 h 297180"/>
            </a:gdLst>
            <a:ahLst/>
            <a:cxnLst/>
            <a:rect l="l" t="t" r="r" b="b"/>
            <a:pathLst>
              <a:path w="7620"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13716">
            <a:solidFill>
              <a:srgbClr val="EF4444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80" name="文本框 180">
            <a:extLst>
              <a:ext uri="{FF2B5EF4-FFF2-40B4-BE49-F238E27FC236}">
                <a16:creationId xmlns:a16="http://schemas.microsoft.com/office/drawing/2014/main" id="{0230BCAE-C341-4A63-BAFC-FEC9D787A6E3}"/>
              </a:ext>
            </a:extLst>
          </p:cNvPr>
          <p:cNvSpPr>
            <a:spLocks noGrp="1"/>
          </p:cNvSpPr>
          <p:nvPr/>
        </p:nvSpPr>
        <p:spPr>
          <a:xfrm>
            <a:off x="4073497" y="4964455"/>
            <a:ext cx="8899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381" name="任意多边形: 形状 214">
            <a:extLst>
              <a:ext uri="{FF2B5EF4-FFF2-40B4-BE49-F238E27FC236}">
                <a16:creationId xmlns:a16="http://schemas.microsoft.com/office/drawing/2014/main" id="{9914629A-8E2C-4794-ADA3-B3654F96CCF6}"/>
              </a:ext>
            </a:extLst>
          </p:cNvPr>
          <p:cNvSpPr>
            <a:spLocks noGrp="1"/>
          </p:cNvSpPr>
          <p:nvPr/>
        </p:nvSpPr>
        <p:spPr>
          <a:xfrm>
            <a:off x="4876931" y="2283418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62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85" name="文本框 225">
            <a:extLst>
              <a:ext uri="{FF2B5EF4-FFF2-40B4-BE49-F238E27FC236}">
                <a16:creationId xmlns:a16="http://schemas.microsoft.com/office/drawing/2014/main" id="{DADC7F02-6795-4637-B5EE-6D84263568CF}"/>
              </a:ext>
            </a:extLst>
          </p:cNvPr>
          <p:cNvSpPr>
            <a:spLocks noGrp="1"/>
          </p:cNvSpPr>
          <p:nvPr/>
        </p:nvSpPr>
        <p:spPr>
          <a:xfrm>
            <a:off x="2717541" y="3175084"/>
            <a:ext cx="530915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1350" b="1">
                <a:solidFill>
                  <a:srgbClr val="16A34A"/>
                </a:solidFill>
                <a:latin typeface="微软雅黑"/>
                <a:ea typeface="微软雅黑"/>
                <a:cs typeface="微软雅黑"/>
              </a:rPr>
              <a:t>DP</a:t>
            </a:r>
          </a:p>
          <a:p>
            <a:pPr algn="ctr">
              <a:buNone/>
            </a:pPr>
            <a:r>
              <a:rPr sz="1350" b="1">
                <a:solidFill>
                  <a:srgbClr val="16A34A"/>
                </a:solidFill>
                <a:latin typeface="微软雅黑"/>
                <a:ea typeface="微软雅黑"/>
                <a:cs typeface="微软雅黑"/>
              </a:rPr>
              <a:t>sync</a:t>
            </a:r>
          </a:p>
        </p:txBody>
      </p:sp>
      <p:sp>
        <p:nvSpPr>
          <p:cNvPr id="386" name="任意多边形: 形状 22">
            <a:extLst>
              <a:ext uri="{FF2B5EF4-FFF2-40B4-BE49-F238E27FC236}">
                <a16:creationId xmlns:a16="http://schemas.microsoft.com/office/drawing/2014/main" id="{20E9F502-5F79-4374-AAD0-83F1A221D8A5}"/>
              </a:ext>
            </a:extLst>
          </p:cNvPr>
          <p:cNvSpPr>
            <a:spLocks noGrp="1"/>
          </p:cNvSpPr>
          <p:nvPr/>
        </p:nvSpPr>
        <p:spPr>
          <a:xfrm>
            <a:off x="886642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87" name="文本框 23">
            <a:extLst>
              <a:ext uri="{FF2B5EF4-FFF2-40B4-BE49-F238E27FC236}">
                <a16:creationId xmlns:a16="http://schemas.microsoft.com/office/drawing/2014/main" id="{78190070-A36D-47BA-B6D8-6305B07BD335}"/>
              </a:ext>
            </a:extLst>
          </p:cNvPr>
          <p:cNvSpPr>
            <a:spLocks noGrp="1"/>
          </p:cNvSpPr>
          <p:nvPr/>
        </p:nvSpPr>
        <p:spPr>
          <a:xfrm>
            <a:off x="812618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88" name="任意多边形: 形状 24">
            <a:extLst>
              <a:ext uri="{FF2B5EF4-FFF2-40B4-BE49-F238E27FC236}">
                <a16:creationId xmlns:a16="http://schemas.microsoft.com/office/drawing/2014/main" id="{EFB25B73-1800-40C3-BE0B-043E0FD2C136}"/>
              </a:ext>
            </a:extLst>
          </p:cNvPr>
          <p:cNvSpPr>
            <a:spLocks noGrp="1"/>
          </p:cNvSpPr>
          <p:nvPr/>
        </p:nvSpPr>
        <p:spPr>
          <a:xfrm>
            <a:off x="1237162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89" name="任意多边形: 形状 26">
            <a:extLst>
              <a:ext uri="{FF2B5EF4-FFF2-40B4-BE49-F238E27FC236}">
                <a16:creationId xmlns:a16="http://schemas.microsoft.com/office/drawing/2014/main" id="{7A9C93F2-BD09-40EE-9CE3-787544A9F1E1}"/>
              </a:ext>
            </a:extLst>
          </p:cNvPr>
          <p:cNvSpPr>
            <a:spLocks noGrp="1"/>
          </p:cNvSpPr>
          <p:nvPr/>
        </p:nvSpPr>
        <p:spPr>
          <a:xfrm>
            <a:off x="886642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90" name="文本框 27">
            <a:extLst>
              <a:ext uri="{FF2B5EF4-FFF2-40B4-BE49-F238E27FC236}">
                <a16:creationId xmlns:a16="http://schemas.microsoft.com/office/drawing/2014/main" id="{11CAE986-3D76-4ED4-9251-4CF74101C818}"/>
              </a:ext>
            </a:extLst>
          </p:cNvPr>
          <p:cNvSpPr>
            <a:spLocks noGrp="1"/>
          </p:cNvSpPr>
          <p:nvPr/>
        </p:nvSpPr>
        <p:spPr>
          <a:xfrm>
            <a:off x="812618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91" name="任意多边形: 形状 64">
            <a:extLst>
              <a:ext uri="{FF2B5EF4-FFF2-40B4-BE49-F238E27FC236}">
                <a16:creationId xmlns:a16="http://schemas.microsoft.com/office/drawing/2014/main" id="{FA440CAB-3014-44BE-918C-299CF5BB0CA4}"/>
              </a:ext>
            </a:extLst>
          </p:cNvPr>
          <p:cNvSpPr>
            <a:spLocks noGrp="1"/>
          </p:cNvSpPr>
          <p:nvPr/>
        </p:nvSpPr>
        <p:spPr>
          <a:xfrm>
            <a:off x="2134288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92" name="文本框 65">
            <a:extLst>
              <a:ext uri="{FF2B5EF4-FFF2-40B4-BE49-F238E27FC236}">
                <a16:creationId xmlns:a16="http://schemas.microsoft.com/office/drawing/2014/main" id="{4CCEE3AF-71C2-4530-A186-11844A27D0C1}"/>
              </a:ext>
            </a:extLst>
          </p:cNvPr>
          <p:cNvSpPr>
            <a:spLocks noGrp="1"/>
          </p:cNvSpPr>
          <p:nvPr/>
        </p:nvSpPr>
        <p:spPr>
          <a:xfrm>
            <a:off x="2060264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93" name="任意多边形: 形状 28">
            <a:extLst>
              <a:ext uri="{FF2B5EF4-FFF2-40B4-BE49-F238E27FC236}">
                <a16:creationId xmlns:a16="http://schemas.microsoft.com/office/drawing/2014/main" id="{EF1D7841-0027-4EAC-BB9D-69B933CD08BE}"/>
              </a:ext>
            </a:extLst>
          </p:cNvPr>
          <p:cNvSpPr>
            <a:spLocks noGrp="1"/>
          </p:cNvSpPr>
          <p:nvPr/>
        </p:nvSpPr>
        <p:spPr>
          <a:xfrm>
            <a:off x="1237162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94" name="文本框 29">
            <a:extLst>
              <a:ext uri="{FF2B5EF4-FFF2-40B4-BE49-F238E27FC236}">
                <a16:creationId xmlns:a16="http://schemas.microsoft.com/office/drawing/2014/main" id="{4835255D-88B4-42F5-A557-2A3AD2495E3B}"/>
              </a:ext>
            </a:extLst>
          </p:cNvPr>
          <p:cNvSpPr>
            <a:spLocks noGrp="1"/>
          </p:cNvSpPr>
          <p:nvPr/>
        </p:nvSpPr>
        <p:spPr>
          <a:xfrm>
            <a:off x="1163138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95" name="文本框 25">
            <a:extLst>
              <a:ext uri="{FF2B5EF4-FFF2-40B4-BE49-F238E27FC236}">
                <a16:creationId xmlns:a16="http://schemas.microsoft.com/office/drawing/2014/main" id="{4AD1ADFD-7B5B-4227-9742-E0F4CE9333CB}"/>
              </a:ext>
            </a:extLst>
          </p:cNvPr>
          <p:cNvSpPr>
            <a:spLocks noGrp="1"/>
          </p:cNvSpPr>
          <p:nvPr/>
        </p:nvSpPr>
        <p:spPr>
          <a:xfrm>
            <a:off x="1163138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96" name="任意多边形: 形状 66">
            <a:extLst>
              <a:ext uri="{FF2B5EF4-FFF2-40B4-BE49-F238E27FC236}">
                <a16:creationId xmlns:a16="http://schemas.microsoft.com/office/drawing/2014/main" id="{95B7D100-5127-437A-B5C6-AFD1E593F4D2}"/>
              </a:ext>
            </a:extLst>
          </p:cNvPr>
          <p:cNvSpPr>
            <a:spLocks noGrp="1"/>
          </p:cNvSpPr>
          <p:nvPr/>
        </p:nvSpPr>
        <p:spPr>
          <a:xfrm>
            <a:off x="2484808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97" name="文本框 67">
            <a:extLst>
              <a:ext uri="{FF2B5EF4-FFF2-40B4-BE49-F238E27FC236}">
                <a16:creationId xmlns:a16="http://schemas.microsoft.com/office/drawing/2014/main" id="{CF22C8E3-74DA-46E6-ACE0-816169A3CE12}"/>
              </a:ext>
            </a:extLst>
          </p:cNvPr>
          <p:cNvSpPr>
            <a:spLocks noGrp="1"/>
          </p:cNvSpPr>
          <p:nvPr/>
        </p:nvSpPr>
        <p:spPr>
          <a:xfrm>
            <a:off x="2410784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398" name="任意多边形: 形状 68">
            <a:extLst>
              <a:ext uri="{FF2B5EF4-FFF2-40B4-BE49-F238E27FC236}">
                <a16:creationId xmlns:a16="http://schemas.microsoft.com/office/drawing/2014/main" id="{96FBF261-4CCF-4A05-87BB-4EB8F8635D1E}"/>
              </a:ext>
            </a:extLst>
          </p:cNvPr>
          <p:cNvSpPr>
            <a:spLocks noGrp="1"/>
          </p:cNvSpPr>
          <p:nvPr/>
        </p:nvSpPr>
        <p:spPr>
          <a:xfrm>
            <a:off x="2134288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399" name="文本框 69">
            <a:extLst>
              <a:ext uri="{FF2B5EF4-FFF2-40B4-BE49-F238E27FC236}">
                <a16:creationId xmlns:a16="http://schemas.microsoft.com/office/drawing/2014/main" id="{75DC5D6E-1C7B-4FFA-A3B4-86DEEF3ABBFD}"/>
              </a:ext>
            </a:extLst>
          </p:cNvPr>
          <p:cNvSpPr>
            <a:spLocks noGrp="1"/>
          </p:cNvSpPr>
          <p:nvPr/>
        </p:nvSpPr>
        <p:spPr>
          <a:xfrm>
            <a:off x="2060264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00" name="任意多边形: 形状 70">
            <a:extLst>
              <a:ext uri="{FF2B5EF4-FFF2-40B4-BE49-F238E27FC236}">
                <a16:creationId xmlns:a16="http://schemas.microsoft.com/office/drawing/2014/main" id="{2A86D4BD-1556-4322-8F17-FB96C1B6F173}"/>
              </a:ext>
            </a:extLst>
          </p:cNvPr>
          <p:cNvSpPr>
            <a:spLocks noGrp="1"/>
          </p:cNvSpPr>
          <p:nvPr/>
        </p:nvSpPr>
        <p:spPr>
          <a:xfrm>
            <a:off x="2484808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01" name="文本框 71">
            <a:extLst>
              <a:ext uri="{FF2B5EF4-FFF2-40B4-BE49-F238E27FC236}">
                <a16:creationId xmlns:a16="http://schemas.microsoft.com/office/drawing/2014/main" id="{58B08BA6-2FB8-4A71-96B2-B361F435D9DE}"/>
              </a:ext>
            </a:extLst>
          </p:cNvPr>
          <p:cNvSpPr>
            <a:spLocks noGrp="1"/>
          </p:cNvSpPr>
          <p:nvPr/>
        </p:nvSpPr>
        <p:spPr>
          <a:xfrm>
            <a:off x="2410784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02" name="任意多边形: 形状 148">
            <a:extLst>
              <a:ext uri="{FF2B5EF4-FFF2-40B4-BE49-F238E27FC236}">
                <a16:creationId xmlns:a16="http://schemas.microsoft.com/office/drawing/2014/main" id="{9072D30D-C65B-44EC-AE9C-7EFEE1BD3C61}"/>
              </a:ext>
            </a:extLst>
          </p:cNvPr>
          <p:cNvSpPr>
            <a:spLocks noGrp="1"/>
          </p:cNvSpPr>
          <p:nvPr/>
        </p:nvSpPr>
        <p:spPr>
          <a:xfrm>
            <a:off x="4218635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03" name="文本框 149">
            <a:extLst>
              <a:ext uri="{FF2B5EF4-FFF2-40B4-BE49-F238E27FC236}">
                <a16:creationId xmlns:a16="http://schemas.microsoft.com/office/drawing/2014/main" id="{11CBD637-E532-4E4C-A07D-8AEE5FF87F9E}"/>
              </a:ext>
            </a:extLst>
          </p:cNvPr>
          <p:cNvSpPr>
            <a:spLocks noGrp="1"/>
          </p:cNvSpPr>
          <p:nvPr/>
        </p:nvSpPr>
        <p:spPr>
          <a:xfrm>
            <a:off x="4144611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04" name="任意多边形: 形状 150">
            <a:extLst>
              <a:ext uri="{FF2B5EF4-FFF2-40B4-BE49-F238E27FC236}">
                <a16:creationId xmlns:a16="http://schemas.microsoft.com/office/drawing/2014/main" id="{03615C8A-E7DA-426A-B6E3-DEF2DBBCCF29}"/>
              </a:ext>
            </a:extLst>
          </p:cNvPr>
          <p:cNvSpPr>
            <a:spLocks noGrp="1"/>
          </p:cNvSpPr>
          <p:nvPr/>
        </p:nvSpPr>
        <p:spPr>
          <a:xfrm>
            <a:off x="4569155" y="19507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05" name="文本框 151">
            <a:extLst>
              <a:ext uri="{FF2B5EF4-FFF2-40B4-BE49-F238E27FC236}">
                <a16:creationId xmlns:a16="http://schemas.microsoft.com/office/drawing/2014/main" id="{E1CA0812-08B2-4A65-BA9F-B22A13FD07F7}"/>
              </a:ext>
            </a:extLst>
          </p:cNvPr>
          <p:cNvSpPr>
            <a:spLocks noGrp="1"/>
          </p:cNvSpPr>
          <p:nvPr/>
        </p:nvSpPr>
        <p:spPr>
          <a:xfrm>
            <a:off x="4495131" y="19978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06" name="任意多边形: 形状 152">
            <a:extLst>
              <a:ext uri="{FF2B5EF4-FFF2-40B4-BE49-F238E27FC236}">
                <a16:creationId xmlns:a16="http://schemas.microsoft.com/office/drawing/2014/main" id="{98A9D923-6D07-45FD-83C9-883F3A2909B5}"/>
              </a:ext>
            </a:extLst>
          </p:cNvPr>
          <p:cNvSpPr>
            <a:spLocks noGrp="1"/>
          </p:cNvSpPr>
          <p:nvPr/>
        </p:nvSpPr>
        <p:spPr>
          <a:xfrm>
            <a:off x="4218635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07" name="文本框 153">
            <a:extLst>
              <a:ext uri="{FF2B5EF4-FFF2-40B4-BE49-F238E27FC236}">
                <a16:creationId xmlns:a16="http://schemas.microsoft.com/office/drawing/2014/main" id="{96162326-3B98-4118-8FDB-A6F9CC1AE82A}"/>
              </a:ext>
            </a:extLst>
          </p:cNvPr>
          <p:cNvSpPr>
            <a:spLocks noGrp="1"/>
          </p:cNvSpPr>
          <p:nvPr/>
        </p:nvSpPr>
        <p:spPr>
          <a:xfrm>
            <a:off x="4144611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08" name="任意多边形: 形状 154">
            <a:extLst>
              <a:ext uri="{FF2B5EF4-FFF2-40B4-BE49-F238E27FC236}">
                <a16:creationId xmlns:a16="http://schemas.microsoft.com/office/drawing/2014/main" id="{6DEC2C3E-38BF-456F-A0FC-00BE37227583}"/>
              </a:ext>
            </a:extLst>
          </p:cNvPr>
          <p:cNvSpPr>
            <a:spLocks noGrp="1"/>
          </p:cNvSpPr>
          <p:nvPr/>
        </p:nvSpPr>
        <p:spPr>
          <a:xfrm>
            <a:off x="4569155" y="240792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09" name="文本框 155">
            <a:extLst>
              <a:ext uri="{FF2B5EF4-FFF2-40B4-BE49-F238E27FC236}">
                <a16:creationId xmlns:a16="http://schemas.microsoft.com/office/drawing/2014/main" id="{A56B872B-CF55-47BA-9961-E33C9D8CB8FF}"/>
              </a:ext>
            </a:extLst>
          </p:cNvPr>
          <p:cNvSpPr>
            <a:spLocks noGrp="1"/>
          </p:cNvSpPr>
          <p:nvPr/>
        </p:nvSpPr>
        <p:spPr>
          <a:xfrm>
            <a:off x="4495131" y="245506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10" name="任意多边形: 形状 40">
            <a:extLst>
              <a:ext uri="{FF2B5EF4-FFF2-40B4-BE49-F238E27FC236}">
                <a16:creationId xmlns:a16="http://schemas.microsoft.com/office/drawing/2014/main" id="{96222FE4-B144-499B-ACA8-BDB1CD38CD83}"/>
              </a:ext>
            </a:extLst>
          </p:cNvPr>
          <p:cNvSpPr>
            <a:spLocks noGrp="1"/>
          </p:cNvSpPr>
          <p:nvPr/>
        </p:nvSpPr>
        <p:spPr>
          <a:xfrm>
            <a:off x="886642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11" name="文本框 41">
            <a:extLst>
              <a:ext uri="{FF2B5EF4-FFF2-40B4-BE49-F238E27FC236}">
                <a16:creationId xmlns:a16="http://schemas.microsoft.com/office/drawing/2014/main" id="{E256209F-3893-48DF-B537-A0D4CD53C370}"/>
              </a:ext>
            </a:extLst>
          </p:cNvPr>
          <p:cNvSpPr>
            <a:spLocks noGrp="1"/>
          </p:cNvSpPr>
          <p:nvPr/>
        </p:nvSpPr>
        <p:spPr>
          <a:xfrm>
            <a:off x="812618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12" name="任意多边形: 形状 42">
            <a:extLst>
              <a:ext uri="{FF2B5EF4-FFF2-40B4-BE49-F238E27FC236}">
                <a16:creationId xmlns:a16="http://schemas.microsoft.com/office/drawing/2014/main" id="{0A4CC1C5-C78F-4EC8-A273-ADD39B72E968}"/>
              </a:ext>
            </a:extLst>
          </p:cNvPr>
          <p:cNvSpPr>
            <a:spLocks noGrp="1"/>
          </p:cNvSpPr>
          <p:nvPr/>
        </p:nvSpPr>
        <p:spPr>
          <a:xfrm>
            <a:off x="1237162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13" name="文本框 43">
            <a:extLst>
              <a:ext uri="{FF2B5EF4-FFF2-40B4-BE49-F238E27FC236}">
                <a16:creationId xmlns:a16="http://schemas.microsoft.com/office/drawing/2014/main" id="{046528F6-0187-4B7D-9F55-FC7416C98B07}"/>
              </a:ext>
            </a:extLst>
          </p:cNvPr>
          <p:cNvSpPr>
            <a:spLocks noGrp="1"/>
          </p:cNvSpPr>
          <p:nvPr/>
        </p:nvSpPr>
        <p:spPr>
          <a:xfrm>
            <a:off x="1163138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14" name="任意多边形: 形状 44">
            <a:extLst>
              <a:ext uri="{FF2B5EF4-FFF2-40B4-BE49-F238E27FC236}">
                <a16:creationId xmlns:a16="http://schemas.microsoft.com/office/drawing/2014/main" id="{DB7A30AD-7C78-44B1-B9DB-7F42A8A7DF10}"/>
              </a:ext>
            </a:extLst>
          </p:cNvPr>
          <p:cNvSpPr>
            <a:spLocks noGrp="1"/>
          </p:cNvSpPr>
          <p:nvPr/>
        </p:nvSpPr>
        <p:spPr>
          <a:xfrm>
            <a:off x="886642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15" name="文本框 45">
            <a:extLst>
              <a:ext uri="{FF2B5EF4-FFF2-40B4-BE49-F238E27FC236}">
                <a16:creationId xmlns:a16="http://schemas.microsoft.com/office/drawing/2014/main" id="{A99887CA-A58D-473E-B12D-56B544F89931}"/>
              </a:ext>
            </a:extLst>
          </p:cNvPr>
          <p:cNvSpPr>
            <a:spLocks noGrp="1"/>
          </p:cNvSpPr>
          <p:nvPr/>
        </p:nvSpPr>
        <p:spPr>
          <a:xfrm>
            <a:off x="812618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16" name="任意多边形: 形状 46">
            <a:extLst>
              <a:ext uri="{FF2B5EF4-FFF2-40B4-BE49-F238E27FC236}">
                <a16:creationId xmlns:a16="http://schemas.microsoft.com/office/drawing/2014/main" id="{7E242B56-073D-4ADA-94FD-38EFDBB2A65C}"/>
              </a:ext>
            </a:extLst>
          </p:cNvPr>
          <p:cNvSpPr>
            <a:spLocks noGrp="1"/>
          </p:cNvSpPr>
          <p:nvPr/>
        </p:nvSpPr>
        <p:spPr>
          <a:xfrm>
            <a:off x="1237162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17" name="文本框 47">
            <a:extLst>
              <a:ext uri="{FF2B5EF4-FFF2-40B4-BE49-F238E27FC236}">
                <a16:creationId xmlns:a16="http://schemas.microsoft.com/office/drawing/2014/main" id="{8EF8F4B8-E05A-40F3-9F3C-BBDC9FDDC060}"/>
              </a:ext>
            </a:extLst>
          </p:cNvPr>
          <p:cNvSpPr>
            <a:spLocks noGrp="1"/>
          </p:cNvSpPr>
          <p:nvPr/>
        </p:nvSpPr>
        <p:spPr>
          <a:xfrm>
            <a:off x="1163138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18" name="任意多边形: 形状 82">
            <a:extLst>
              <a:ext uri="{FF2B5EF4-FFF2-40B4-BE49-F238E27FC236}">
                <a16:creationId xmlns:a16="http://schemas.microsoft.com/office/drawing/2014/main" id="{0D8A59FA-4C56-4876-8467-8AEEDC3246E2}"/>
              </a:ext>
            </a:extLst>
          </p:cNvPr>
          <p:cNvSpPr>
            <a:spLocks noGrp="1"/>
          </p:cNvSpPr>
          <p:nvPr/>
        </p:nvSpPr>
        <p:spPr>
          <a:xfrm>
            <a:off x="2134288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19" name="文本框 83">
            <a:extLst>
              <a:ext uri="{FF2B5EF4-FFF2-40B4-BE49-F238E27FC236}">
                <a16:creationId xmlns:a16="http://schemas.microsoft.com/office/drawing/2014/main" id="{494AE5EB-FE64-49E8-9325-1437C4B58A37}"/>
              </a:ext>
            </a:extLst>
          </p:cNvPr>
          <p:cNvSpPr>
            <a:spLocks noGrp="1"/>
          </p:cNvSpPr>
          <p:nvPr/>
        </p:nvSpPr>
        <p:spPr>
          <a:xfrm>
            <a:off x="2060264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20" name="任意多边形: 形状 84">
            <a:extLst>
              <a:ext uri="{FF2B5EF4-FFF2-40B4-BE49-F238E27FC236}">
                <a16:creationId xmlns:a16="http://schemas.microsoft.com/office/drawing/2014/main" id="{6F938A19-EBD9-43FF-82DD-3B63567E93F6}"/>
              </a:ext>
            </a:extLst>
          </p:cNvPr>
          <p:cNvSpPr>
            <a:spLocks noGrp="1"/>
          </p:cNvSpPr>
          <p:nvPr/>
        </p:nvSpPr>
        <p:spPr>
          <a:xfrm>
            <a:off x="2484808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21" name="文本框 85">
            <a:extLst>
              <a:ext uri="{FF2B5EF4-FFF2-40B4-BE49-F238E27FC236}">
                <a16:creationId xmlns:a16="http://schemas.microsoft.com/office/drawing/2014/main" id="{3C89D958-C25A-4EC7-9C33-817EDBB0E610}"/>
              </a:ext>
            </a:extLst>
          </p:cNvPr>
          <p:cNvSpPr>
            <a:spLocks noGrp="1"/>
          </p:cNvSpPr>
          <p:nvPr/>
        </p:nvSpPr>
        <p:spPr>
          <a:xfrm>
            <a:off x="2410784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22" name="任意多边形: 形状 86">
            <a:extLst>
              <a:ext uri="{FF2B5EF4-FFF2-40B4-BE49-F238E27FC236}">
                <a16:creationId xmlns:a16="http://schemas.microsoft.com/office/drawing/2014/main" id="{49A3378F-CABA-41FC-BBF8-6072B5C05A19}"/>
              </a:ext>
            </a:extLst>
          </p:cNvPr>
          <p:cNvSpPr>
            <a:spLocks noGrp="1"/>
          </p:cNvSpPr>
          <p:nvPr/>
        </p:nvSpPr>
        <p:spPr>
          <a:xfrm>
            <a:off x="2134288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23" name="文本框 87">
            <a:extLst>
              <a:ext uri="{FF2B5EF4-FFF2-40B4-BE49-F238E27FC236}">
                <a16:creationId xmlns:a16="http://schemas.microsoft.com/office/drawing/2014/main" id="{73B75CE7-817A-4DE1-BC6C-6460E644883A}"/>
              </a:ext>
            </a:extLst>
          </p:cNvPr>
          <p:cNvSpPr>
            <a:spLocks noGrp="1"/>
          </p:cNvSpPr>
          <p:nvPr/>
        </p:nvSpPr>
        <p:spPr>
          <a:xfrm>
            <a:off x="2060264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24" name="任意多边形: 形状 88">
            <a:extLst>
              <a:ext uri="{FF2B5EF4-FFF2-40B4-BE49-F238E27FC236}">
                <a16:creationId xmlns:a16="http://schemas.microsoft.com/office/drawing/2014/main" id="{D8DDD022-D7DA-4F9B-A50F-D3AD94F09A48}"/>
              </a:ext>
            </a:extLst>
          </p:cNvPr>
          <p:cNvSpPr>
            <a:spLocks noGrp="1"/>
          </p:cNvSpPr>
          <p:nvPr/>
        </p:nvSpPr>
        <p:spPr>
          <a:xfrm>
            <a:off x="2484808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25" name="文本框 89">
            <a:extLst>
              <a:ext uri="{FF2B5EF4-FFF2-40B4-BE49-F238E27FC236}">
                <a16:creationId xmlns:a16="http://schemas.microsoft.com/office/drawing/2014/main" id="{67D6F50D-D445-4116-8A9D-8049925B6121}"/>
              </a:ext>
            </a:extLst>
          </p:cNvPr>
          <p:cNvSpPr>
            <a:spLocks noGrp="1"/>
          </p:cNvSpPr>
          <p:nvPr/>
        </p:nvSpPr>
        <p:spPr>
          <a:xfrm>
            <a:off x="2410784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26" name="任意多边形: 形状 166">
            <a:extLst>
              <a:ext uri="{FF2B5EF4-FFF2-40B4-BE49-F238E27FC236}">
                <a16:creationId xmlns:a16="http://schemas.microsoft.com/office/drawing/2014/main" id="{ADB7E7FD-092E-4532-A3DB-1D3791A55FD2}"/>
              </a:ext>
            </a:extLst>
          </p:cNvPr>
          <p:cNvSpPr>
            <a:spLocks noGrp="1"/>
          </p:cNvSpPr>
          <p:nvPr/>
        </p:nvSpPr>
        <p:spPr>
          <a:xfrm>
            <a:off x="4218635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27" name="文本框 167">
            <a:extLst>
              <a:ext uri="{FF2B5EF4-FFF2-40B4-BE49-F238E27FC236}">
                <a16:creationId xmlns:a16="http://schemas.microsoft.com/office/drawing/2014/main" id="{7E70619F-841F-4EC2-B2A1-D377F1B24C98}"/>
              </a:ext>
            </a:extLst>
          </p:cNvPr>
          <p:cNvSpPr>
            <a:spLocks noGrp="1"/>
          </p:cNvSpPr>
          <p:nvPr/>
        </p:nvSpPr>
        <p:spPr>
          <a:xfrm>
            <a:off x="4144611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28" name="任意多边形: 形状 168">
            <a:extLst>
              <a:ext uri="{FF2B5EF4-FFF2-40B4-BE49-F238E27FC236}">
                <a16:creationId xmlns:a16="http://schemas.microsoft.com/office/drawing/2014/main" id="{BA34C635-E43F-47C6-9DE2-773EF7F3FC5B}"/>
              </a:ext>
            </a:extLst>
          </p:cNvPr>
          <p:cNvSpPr>
            <a:spLocks noGrp="1"/>
          </p:cNvSpPr>
          <p:nvPr/>
        </p:nvSpPr>
        <p:spPr>
          <a:xfrm>
            <a:off x="4569155" y="41757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29" name="文本框 169">
            <a:extLst>
              <a:ext uri="{FF2B5EF4-FFF2-40B4-BE49-F238E27FC236}">
                <a16:creationId xmlns:a16="http://schemas.microsoft.com/office/drawing/2014/main" id="{D18D6204-3D10-4631-A637-13EF70777813}"/>
              </a:ext>
            </a:extLst>
          </p:cNvPr>
          <p:cNvSpPr>
            <a:spLocks noGrp="1"/>
          </p:cNvSpPr>
          <p:nvPr/>
        </p:nvSpPr>
        <p:spPr>
          <a:xfrm>
            <a:off x="4495131" y="42229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30" name="任意多边形: 形状 170">
            <a:extLst>
              <a:ext uri="{FF2B5EF4-FFF2-40B4-BE49-F238E27FC236}">
                <a16:creationId xmlns:a16="http://schemas.microsoft.com/office/drawing/2014/main" id="{9DEA13E6-1B30-43AA-9B8E-9477E328F3AF}"/>
              </a:ext>
            </a:extLst>
          </p:cNvPr>
          <p:cNvSpPr>
            <a:spLocks noGrp="1"/>
          </p:cNvSpPr>
          <p:nvPr/>
        </p:nvSpPr>
        <p:spPr>
          <a:xfrm>
            <a:off x="4218635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1" name="文本框 171">
            <a:extLst>
              <a:ext uri="{FF2B5EF4-FFF2-40B4-BE49-F238E27FC236}">
                <a16:creationId xmlns:a16="http://schemas.microsoft.com/office/drawing/2014/main" id="{DCB6B85E-4066-4A18-876A-4258309CDF9D}"/>
              </a:ext>
            </a:extLst>
          </p:cNvPr>
          <p:cNvSpPr>
            <a:spLocks noGrp="1"/>
          </p:cNvSpPr>
          <p:nvPr/>
        </p:nvSpPr>
        <p:spPr>
          <a:xfrm>
            <a:off x="4144611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32" name="任意多边形: 形状 172">
            <a:extLst>
              <a:ext uri="{FF2B5EF4-FFF2-40B4-BE49-F238E27FC236}">
                <a16:creationId xmlns:a16="http://schemas.microsoft.com/office/drawing/2014/main" id="{A4481A39-7609-4476-821A-DD7176DC8E65}"/>
              </a:ext>
            </a:extLst>
          </p:cNvPr>
          <p:cNvSpPr>
            <a:spLocks noGrp="1"/>
          </p:cNvSpPr>
          <p:nvPr/>
        </p:nvSpPr>
        <p:spPr>
          <a:xfrm>
            <a:off x="4569155" y="4632960"/>
            <a:ext cx="259080" cy="320040"/>
          </a:xfrm>
          <a:custGeom>
            <a:avLst/>
            <a:gdLst>
              <a:gd name="connsiteX0" fmla="*/ 205740 w 259080"/>
              <a:gd name="connsiteY0" fmla="*/ 0 h 320040"/>
              <a:gd name="connsiteX1" fmla="*/ 259080 w 259080"/>
              <a:gd name="connsiteY1" fmla="*/ 53340 h 320040"/>
              <a:gd name="connsiteX2" fmla="*/ 259080 w 259080"/>
              <a:gd name="connsiteY2" fmla="*/ 266700 h 320040"/>
              <a:gd name="connsiteX3" fmla="*/ 205740 w 259080"/>
              <a:gd name="connsiteY3" fmla="*/ 320040 h 320040"/>
              <a:gd name="connsiteX4" fmla="*/ 53340 w 259080"/>
              <a:gd name="connsiteY4" fmla="*/ 320040 h 320040"/>
              <a:gd name="connsiteX5" fmla="*/ 0 w 259080"/>
              <a:gd name="connsiteY5" fmla="*/ 266700 h 320040"/>
              <a:gd name="connsiteX6" fmla="*/ 0 w 259080"/>
              <a:gd name="connsiteY6" fmla="*/ 53340 h 320040"/>
              <a:gd name="connsiteX7" fmla="*/ 53340 w 259080"/>
              <a:gd name="connsiteY7" fmla="*/ 0 h 320040"/>
            </a:gdLst>
            <a:ahLst/>
            <a:cxnLst/>
            <a:rect l="l" t="t" r="r" b="b"/>
            <a:pathLst>
              <a:path w="259080" h="320040">
                <a:moveTo>
                  <a:pt x="205740" y="0"/>
                </a:moveTo>
                <a:cubicBezTo>
                  <a:pt x="235199" y="0"/>
                  <a:pt x="259080" y="23881"/>
                  <a:pt x="259080" y="53340"/>
                </a:cubicBezTo>
                <a:lnTo>
                  <a:pt x="259080" y="266700"/>
                </a:lnTo>
                <a:cubicBezTo>
                  <a:pt x="259080" y="296159"/>
                  <a:pt x="235199" y="320040"/>
                  <a:pt x="205740" y="320040"/>
                </a:cubicBezTo>
                <a:lnTo>
                  <a:pt x="53340" y="320040"/>
                </a:lnTo>
                <a:cubicBezTo>
                  <a:pt x="23881" y="320040"/>
                  <a:pt x="0" y="296159"/>
                  <a:pt x="0" y="266700"/>
                </a:cubicBezTo>
                <a:lnTo>
                  <a:pt x="0" y="53340"/>
                </a:lnTo>
                <a:cubicBezTo>
                  <a:pt x="0" y="23881"/>
                  <a:pt x="23881" y="0"/>
                  <a:pt x="53340" y="0"/>
                </a:cubicBezTo>
                <a:close/>
              </a:path>
            </a:pathLst>
          </a:custGeom>
          <a:solidFill>
            <a:srgbClr val="F7FBFF"/>
          </a:solidFill>
          <a:ln w="11430">
            <a:solidFill>
              <a:srgbClr val="84A6F7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3" name="文本框 173">
            <a:extLst>
              <a:ext uri="{FF2B5EF4-FFF2-40B4-BE49-F238E27FC236}">
                <a16:creationId xmlns:a16="http://schemas.microsoft.com/office/drawing/2014/main" id="{3D45F837-0343-48E6-8D6F-66F168FF5F21}"/>
              </a:ext>
            </a:extLst>
          </p:cNvPr>
          <p:cNvSpPr>
            <a:spLocks noGrp="1"/>
          </p:cNvSpPr>
          <p:nvPr/>
        </p:nvSpPr>
        <p:spPr>
          <a:xfrm>
            <a:off x="4495131" y="4680101"/>
            <a:ext cx="42832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900">
                <a:solidFill>
                  <a:srgbClr val="334155"/>
                </a:solidFill>
                <a:latin typeface="微软雅黑"/>
                <a:ea typeface="微软雅黑"/>
                <a:cs typeface="微软雅黑"/>
              </a:rPr>
              <a:t>GPU</a:t>
            </a:r>
          </a:p>
        </p:txBody>
      </p:sp>
      <p:sp>
        <p:nvSpPr>
          <p:cNvPr id="434" name="任意多边形: 形状 344">
            <a:extLst>
              <a:ext uri="{FF2B5EF4-FFF2-40B4-BE49-F238E27FC236}">
                <a16:creationId xmlns:a16="http://schemas.microsoft.com/office/drawing/2014/main" id="{995D0593-33C9-4CE4-A13D-BC25CE8C8AF3}"/>
              </a:ext>
            </a:extLst>
          </p:cNvPr>
          <p:cNvSpPr>
            <a:spLocks noGrp="1"/>
          </p:cNvSpPr>
          <p:nvPr/>
        </p:nvSpPr>
        <p:spPr>
          <a:xfrm>
            <a:off x="4876931" y="4566837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62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5" name="文本框 58">
            <a:extLst>
              <a:ext uri="{FF2B5EF4-FFF2-40B4-BE49-F238E27FC236}">
                <a16:creationId xmlns:a16="http://schemas.microsoft.com/office/drawing/2014/main" id="{32935D96-F9FC-4929-B48B-2291D4F320A5}"/>
              </a:ext>
            </a:extLst>
          </p:cNvPr>
          <p:cNvSpPr>
            <a:spLocks noGrp="1"/>
          </p:cNvSpPr>
          <p:nvPr/>
        </p:nvSpPr>
        <p:spPr>
          <a:xfrm>
            <a:off x="1560258" y="1978026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36" name="任意多边形: 形状 57">
            <a:extLst>
              <a:ext uri="{FF2B5EF4-FFF2-40B4-BE49-F238E27FC236}">
                <a16:creationId xmlns:a16="http://schemas.microsoft.com/office/drawing/2014/main" id="{6D4634FC-248F-4FE6-9DF3-13A01038822B}"/>
              </a:ext>
            </a:extLst>
          </p:cNvPr>
          <p:cNvSpPr>
            <a:spLocks noGrp="1"/>
          </p:cNvSpPr>
          <p:nvPr/>
        </p:nvSpPr>
        <p:spPr>
          <a:xfrm>
            <a:off x="1909602" y="228011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7" name="任意多边形: 形状 60">
            <a:extLst>
              <a:ext uri="{FF2B5EF4-FFF2-40B4-BE49-F238E27FC236}">
                <a16:creationId xmlns:a16="http://schemas.microsoft.com/office/drawing/2014/main" id="{E00BA730-47DD-4811-96DE-884680254195}"/>
              </a:ext>
            </a:extLst>
          </p:cNvPr>
          <p:cNvSpPr>
            <a:spLocks noGrp="1"/>
          </p:cNvSpPr>
          <p:nvPr/>
        </p:nvSpPr>
        <p:spPr>
          <a:xfrm>
            <a:off x="1909602" y="450515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8" name="任意多边形: 形状 98">
            <a:extLst>
              <a:ext uri="{FF2B5EF4-FFF2-40B4-BE49-F238E27FC236}">
                <a16:creationId xmlns:a16="http://schemas.microsoft.com/office/drawing/2014/main" id="{A0DA1D5E-9214-43F1-88A7-14A976621FB7}"/>
              </a:ext>
            </a:extLst>
          </p:cNvPr>
          <p:cNvSpPr>
            <a:spLocks noGrp="1"/>
          </p:cNvSpPr>
          <p:nvPr/>
        </p:nvSpPr>
        <p:spPr>
          <a:xfrm>
            <a:off x="2941154" y="231648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39" name="任意多边形: 形状 99">
            <a:extLst>
              <a:ext uri="{FF2B5EF4-FFF2-40B4-BE49-F238E27FC236}">
                <a16:creationId xmlns:a16="http://schemas.microsoft.com/office/drawing/2014/main" id="{7CF43EA2-139E-4B60-81A1-2FBD1365D378}"/>
              </a:ext>
            </a:extLst>
          </p:cNvPr>
          <p:cNvSpPr>
            <a:spLocks noGrp="1"/>
          </p:cNvSpPr>
          <p:nvPr/>
        </p:nvSpPr>
        <p:spPr>
          <a:xfrm>
            <a:off x="3173803" y="228011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0" name="文本框 100">
            <a:extLst>
              <a:ext uri="{FF2B5EF4-FFF2-40B4-BE49-F238E27FC236}">
                <a16:creationId xmlns:a16="http://schemas.microsoft.com/office/drawing/2014/main" id="{EF33B693-FE6F-47FD-8AD1-6971CE688931}"/>
              </a:ext>
            </a:extLst>
          </p:cNvPr>
          <p:cNvSpPr>
            <a:spLocks noGrp="1"/>
          </p:cNvSpPr>
          <p:nvPr/>
        </p:nvSpPr>
        <p:spPr>
          <a:xfrm>
            <a:off x="2789806" y="1987466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41" name="任意多边形: 形状 101">
            <a:extLst>
              <a:ext uri="{FF2B5EF4-FFF2-40B4-BE49-F238E27FC236}">
                <a16:creationId xmlns:a16="http://schemas.microsoft.com/office/drawing/2014/main" id="{0879B534-97C7-401E-AAD0-5BD35830EFD9}"/>
              </a:ext>
            </a:extLst>
          </p:cNvPr>
          <p:cNvSpPr>
            <a:spLocks noGrp="1"/>
          </p:cNvSpPr>
          <p:nvPr/>
        </p:nvSpPr>
        <p:spPr>
          <a:xfrm>
            <a:off x="2943003" y="454152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2" name="任意多边形: 形状 102">
            <a:extLst>
              <a:ext uri="{FF2B5EF4-FFF2-40B4-BE49-F238E27FC236}">
                <a16:creationId xmlns:a16="http://schemas.microsoft.com/office/drawing/2014/main" id="{583347F1-B1A5-474C-9D0D-E328EA29D025}"/>
              </a:ext>
            </a:extLst>
          </p:cNvPr>
          <p:cNvSpPr>
            <a:spLocks noGrp="1"/>
          </p:cNvSpPr>
          <p:nvPr/>
        </p:nvSpPr>
        <p:spPr>
          <a:xfrm>
            <a:off x="3175652" y="450515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3" name="任意多边形: 形状 140">
            <a:extLst>
              <a:ext uri="{FF2B5EF4-FFF2-40B4-BE49-F238E27FC236}">
                <a16:creationId xmlns:a16="http://schemas.microsoft.com/office/drawing/2014/main" id="{A36BF553-6407-45CC-B956-33BE95FE30C6}"/>
              </a:ext>
            </a:extLst>
          </p:cNvPr>
          <p:cNvSpPr>
            <a:spLocks noGrp="1"/>
          </p:cNvSpPr>
          <p:nvPr/>
        </p:nvSpPr>
        <p:spPr>
          <a:xfrm>
            <a:off x="3752855" y="231648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4" name="任意多边形: 形状 141">
            <a:extLst>
              <a:ext uri="{FF2B5EF4-FFF2-40B4-BE49-F238E27FC236}">
                <a16:creationId xmlns:a16="http://schemas.microsoft.com/office/drawing/2014/main" id="{C316E63E-4FC5-41A1-B86A-0D03A3E93E53}"/>
              </a:ext>
            </a:extLst>
          </p:cNvPr>
          <p:cNvSpPr>
            <a:spLocks noGrp="1"/>
          </p:cNvSpPr>
          <p:nvPr/>
        </p:nvSpPr>
        <p:spPr>
          <a:xfrm>
            <a:off x="3985504" y="228011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5" name="文本框 142">
            <a:extLst>
              <a:ext uri="{FF2B5EF4-FFF2-40B4-BE49-F238E27FC236}">
                <a16:creationId xmlns:a16="http://schemas.microsoft.com/office/drawing/2014/main" id="{17BA1E07-2803-4FFF-80BC-B541E0D29421}"/>
              </a:ext>
            </a:extLst>
          </p:cNvPr>
          <p:cNvSpPr>
            <a:spLocks noGrp="1"/>
          </p:cNvSpPr>
          <p:nvPr/>
        </p:nvSpPr>
        <p:spPr>
          <a:xfrm>
            <a:off x="3653902" y="1987466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46" name="任意多边形: 形状 143">
            <a:extLst>
              <a:ext uri="{FF2B5EF4-FFF2-40B4-BE49-F238E27FC236}">
                <a16:creationId xmlns:a16="http://schemas.microsoft.com/office/drawing/2014/main" id="{BA23427E-35EB-4E42-82B8-E4123766F15A}"/>
              </a:ext>
            </a:extLst>
          </p:cNvPr>
          <p:cNvSpPr>
            <a:spLocks noGrp="1"/>
          </p:cNvSpPr>
          <p:nvPr/>
        </p:nvSpPr>
        <p:spPr>
          <a:xfrm>
            <a:off x="3752855" y="4541520"/>
            <a:ext cx="243840" cy="7620"/>
          </a:xfrm>
          <a:custGeom>
            <a:avLst/>
            <a:gdLst>
              <a:gd name="connsiteX0" fmla="*/ 0 w 243840"/>
              <a:gd name="connsiteY0" fmla="*/ 0 h 7620"/>
              <a:gd name="connsiteX1" fmla="*/ 243840 w 243840"/>
              <a:gd name="connsiteY1" fmla="*/ 0 h 7620"/>
            </a:gdLst>
            <a:ahLst/>
            <a:cxnLst/>
            <a:rect l="l" t="t" r="r" b="b"/>
            <a:pathLst>
              <a:path w="243840" h="762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2004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7" name="任意多边形: 形状 144">
            <a:extLst>
              <a:ext uri="{FF2B5EF4-FFF2-40B4-BE49-F238E27FC236}">
                <a16:creationId xmlns:a16="http://schemas.microsoft.com/office/drawing/2014/main" id="{49F2BB77-66B2-4827-9B67-B6EE1E13DD9B}"/>
              </a:ext>
            </a:extLst>
          </p:cNvPr>
          <p:cNvSpPr>
            <a:spLocks noGrp="1"/>
          </p:cNvSpPr>
          <p:nvPr/>
        </p:nvSpPr>
        <p:spPr>
          <a:xfrm>
            <a:off x="3985504" y="4505151"/>
            <a:ext cx="75519" cy="72736"/>
          </a:xfrm>
          <a:custGeom>
            <a:avLst/>
            <a:gdLst>
              <a:gd name="connsiteX0" fmla="*/ 75519 w 75519"/>
              <a:gd name="connsiteY0" fmla="*/ 36368 h 72736"/>
              <a:gd name="connsiteX1" fmla="*/ 0 w 75519"/>
              <a:gd name="connsiteY1" fmla="*/ 72736 h 72736"/>
              <a:gd name="connsiteX2" fmla="*/ 0 w 75519"/>
              <a:gd name="connsiteY2" fmla="*/ 0 h 72736"/>
            </a:gdLst>
            <a:ahLst/>
            <a:cxnLst/>
            <a:rect l="l" t="t" r="r" b="b"/>
            <a:pathLst>
              <a:path w="75519" h="72736">
                <a:moveTo>
                  <a:pt x="75519" y="36368"/>
                </a:moveTo>
                <a:lnTo>
                  <a:pt x="0" y="72736"/>
                </a:lnTo>
                <a:lnTo>
                  <a:pt x="0" y="0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48" name="文本框 18">
            <a:extLst>
              <a:ext uri="{FF2B5EF4-FFF2-40B4-BE49-F238E27FC236}">
                <a16:creationId xmlns:a16="http://schemas.microsoft.com/office/drawing/2014/main" id="{6A389FE7-28E8-43B2-AB89-8C71C68CC4F9}"/>
              </a:ext>
            </a:extLst>
          </p:cNvPr>
          <p:cNvSpPr>
            <a:spLocks noGrp="1"/>
          </p:cNvSpPr>
          <p:nvPr/>
        </p:nvSpPr>
        <p:spPr>
          <a:xfrm>
            <a:off x="45150" y="4325351"/>
            <a:ext cx="88357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9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Replica 2</a:t>
            </a:r>
          </a:p>
          <a:p>
            <a:pPr algn="ctr">
              <a:buNone/>
            </a:pPr>
            <a:r>
              <a:rPr sz="9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(DP copy 2)</a:t>
            </a:r>
          </a:p>
        </p:txBody>
      </p:sp>
      <p:sp>
        <p:nvSpPr>
          <p:cNvPr id="449" name="文本框 309">
            <a:extLst>
              <a:ext uri="{FF2B5EF4-FFF2-40B4-BE49-F238E27FC236}">
                <a16:creationId xmlns:a16="http://schemas.microsoft.com/office/drawing/2014/main" id="{5F60B321-3AEB-47AE-9BEB-F30F323DF58F}"/>
              </a:ext>
            </a:extLst>
          </p:cNvPr>
          <p:cNvSpPr>
            <a:spLocks noGrp="1"/>
          </p:cNvSpPr>
          <p:nvPr/>
        </p:nvSpPr>
        <p:spPr>
          <a:xfrm>
            <a:off x="1560258" y="4204442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50" name="文本框 322">
            <a:extLst>
              <a:ext uri="{FF2B5EF4-FFF2-40B4-BE49-F238E27FC236}">
                <a16:creationId xmlns:a16="http://schemas.microsoft.com/office/drawing/2014/main" id="{5A720B07-C634-49B3-9D0E-C22E22925F25}"/>
              </a:ext>
            </a:extLst>
          </p:cNvPr>
          <p:cNvSpPr>
            <a:spLocks noGrp="1"/>
          </p:cNvSpPr>
          <p:nvPr/>
        </p:nvSpPr>
        <p:spPr>
          <a:xfrm>
            <a:off x="2816275" y="4215353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51" name="文本框 327">
            <a:extLst>
              <a:ext uri="{FF2B5EF4-FFF2-40B4-BE49-F238E27FC236}">
                <a16:creationId xmlns:a16="http://schemas.microsoft.com/office/drawing/2014/main" id="{5F2405B0-6D2B-44B6-8F27-696578D5799F}"/>
              </a:ext>
            </a:extLst>
          </p:cNvPr>
          <p:cNvSpPr>
            <a:spLocks noGrp="1"/>
          </p:cNvSpPr>
          <p:nvPr/>
        </p:nvSpPr>
        <p:spPr>
          <a:xfrm>
            <a:off x="3653902" y="4213882"/>
            <a:ext cx="50165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PP</a:t>
            </a:r>
          </a:p>
          <a:p>
            <a:pPr algn="ctr">
              <a:buNone/>
            </a:pPr>
            <a:r>
              <a:rPr sz="800" b="1">
                <a:solidFill>
                  <a:srgbClr val="1F53C4"/>
                </a:solidFill>
                <a:latin typeface="微软雅黑"/>
                <a:ea typeface="微软雅黑"/>
                <a:cs typeface="微软雅黑"/>
              </a:rPr>
              <a:t>comm</a:t>
            </a:r>
          </a:p>
        </p:txBody>
      </p:sp>
      <p:sp>
        <p:nvSpPr>
          <p:cNvPr id="452" name="任意多边形: 形状 331">
            <a:extLst>
              <a:ext uri="{FF2B5EF4-FFF2-40B4-BE49-F238E27FC236}">
                <a16:creationId xmlns:a16="http://schemas.microsoft.com/office/drawing/2014/main" id="{E051B85A-5EE7-4A01-A1B4-D35FB609A111}"/>
              </a:ext>
            </a:extLst>
          </p:cNvPr>
          <p:cNvSpPr>
            <a:spLocks noGrp="1"/>
          </p:cNvSpPr>
          <p:nvPr/>
        </p:nvSpPr>
        <p:spPr>
          <a:xfrm>
            <a:off x="3273574" y="1668780"/>
            <a:ext cx="436228" cy="1296636"/>
          </a:xfrm>
          <a:custGeom>
            <a:avLst/>
            <a:gdLst>
              <a:gd name="connsiteX0" fmla="*/ 762000 w 853440"/>
              <a:gd name="connsiteY0" fmla="*/ 0 h 1325880"/>
              <a:gd name="connsiteX1" fmla="*/ 853440 w 853440"/>
              <a:gd name="connsiteY1" fmla="*/ 91440 h 1325880"/>
              <a:gd name="connsiteX2" fmla="*/ 853440 w 853440"/>
              <a:gd name="connsiteY2" fmla="*/ 1234440 h 1325880"/>
              <a:gd name="connsiteX3" fmla="*/ 762000 w 853440"/>
              <a:gd name="connsiteY3" fmla="*/ 1325880 h 1325880"/>
              <a:gd name="connsiteX4" fmla="*/ 91440 w 853440"/>
              <a:gd name="connsiteY4" fmla="*/ 1325880 h 1325880"/>
              <a:gd name="connsiteX5" fmla="*/ 0 w 853440"/>
              <a:gd name="connsiteY5" fmla="*/ 1234440 h 1325880"/>
              <a:gd name="connsiteX6" fmla="*/ 0 w 853440"/>
              <a:gd name="connsiteY6" fmla="*/ 91440 h 1325880"/>
              <a:gd name="connsiteX7" fmla="*/ 91440 w 853440"/>
              <a:gd name="connsiteY7" fmla="*/ 0 h 1325880"/>
            </a:gdLst>
            <a:ahLst/>
            <a:cxnLst/>
            <a:rect l="l" t="t" r="r" b="b"/>
            <a:pathLst>
              <a:path w="853440" h="1325880">
                <a:moveTo>
                  <a:pt x="762000" y="0"/>
                </a:moveTo>
                <a:cubicBezTo>
                  <a:pt x="812501" y="0"/>
                  <a:pt x="853440" y="40939"/>
                  <a:pt x="853440" y="91440"/>
                </a:cubicBezTo>
                <a:lnTo>
                  <a:pt x="853440" y="1234440"/>
                </a:lnTo>
                <a:cubicBezTo>
                  <a:pt x="853440" y="1284941"/>
                  <a:pt x="812501" y="1325880"/>
                  <a:pt x="762000" y="1325880"/>
                </a:cubicBezTo>
                <a:lnTo>
                  <a:pt x="91440" y="1325880"/>
                </a:lnTo>
                <a:cubicBezTo>
                  <a:pt x="40939" y="1325880"/>
                  <a:pt x="0" y="1284941"/>
                  <a:pt x="0" y="1234440"/>
                </a:cubicBezTo>
                <a:lnTo>
                  <a:pt x="0" y="91440"/>
                </a:lnTo>
                <a:cubicBezTo>
                  <a:pt x="0" y="40939"/>
                  <a:pt x="40939" y="0"/>
                  <a:pt x="91440" y="0"/>
                </a:cubicBezTo>
                <a:close/>
              </a:path>
            </a:pathLst>
          </a:custGeom>
          <a:gradFill>
            <a:gsLst>
              <a:gs pos="0">
                <a:srgbClr val="FFFFFF"/>
              </a:gs>
              <a:gs pos="50000">
                <a:srgbClr val="FAFCFF"/>
              </a:gs>
              <a:gs pos="100000">
                <a:srgbClr val="F6F9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53" name="文本框 332">
            <a:extLst>
              <a:ext uri="{FF2B5EF4-FFF2-40B4-BE49-F238E27FC236}">
                <a16:creationId xmlns:a16="http://schemas.microsoft.com/office/drawing/2014/main" id="{7A861CFF-5A9C-42E0-B24C-202A62FD75A3}"/>
              </a:ext>
            </a:extLst>
          </p:cNvPr>
          <p:cNvSpPr>
            <a:spLocks noGrp="1"/>
          </p:cNvSpPr>
          <p:nvPr/>
        </p:nvSpPr>
        <p:spPr>
          <a:xfrm>
            <a:off x="3275165" y="2161401"/>
            <a:ext cx="37863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 …</a:t>
            </a:r>
          </a:p>
        </p:txBody>
      </p:sp>
      <p:sp>
        <p:nvSpPr>
          <p:cNvPr id="454" name="文本框 333">
            <a:extLst>
              <a:ext uri="{FF2B5EF4-FFF2-40B4-BE49-F238E27FC236}">
                <a16:creationId xmlns:a16="http://schemas.microsoft.com/office/drawing/2014/main" id="{47CA08C6-7407-4DBD-BD46-0F645E2C973B}"/>
              </a:ext>
            </a:extLst>
          </p:cNvPr>
          <p:cNvSpPr>
            <a:spLocks noGrp="1"/>
          </p:cNvSpPr>
          <p:nvPr/>
        </p:nvSpPr>
        <p:spPr>
          <a:xfrm>
            <a:off x="3275165" y="4366651"/>
            <a:ext cx="37863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</a:pPr>
            <a:r>
              <a:rPr sz="1200" b="1">
                <a:solidFill>
                  <a:srgbClr val="1E293B"/>
                </a:solidFill>
                <a:latin typeface="微软雅黑"/>
                <a:ea typeface="微软雅黑"/>
                <a:cs typeface="微软雅黑"/>
              </a:rPr>
              <a:t> …</a:t>
            </a:r>
          </a:p>
        </p:txBody>
      </p:sp>
      <p:sp>
        <p:nvSpPr>
          <p:cNvPr id="479" name="任意多边形: 形状 310">
            <a:extLst>
              <a:ext uri="{FF2B5EF4-FFF2-40B4-BE49-F238E27FC236}">
                <a16:creationId xmlns:a16="http://schemas.microsoft.com/office/drawing/2014/main" id="{D2D201F5-7D07-4D50-846C-F3446DD9812C}"/>
              </a:ext>
            </a:extLst>
          </p:cNvPr>
          <p:cNvSpPr>
            <a:spLocks noGrp="1"/>
          </p:cNvSpPr>
          <p:nvPr/>
        </p:nvSpPr>
        <p:spPr>
          <a:xfrm>
            <a:off x="274320" y="5341298"/>
            <a:ext cx="5593080" cy="638890"/>
          </a:xfrm>
          <a:custGeom>
            <a:avLst/>
            <a:gdLst>
              <a:gd name="connsiteX0" fmla="*/ 5471160 w 5593080"/>
              <a:gd name="connsiteY0" fmla="*/ 0 h 944880"/>
              <a:gd name="connsiteX1" fmla="*/ 5593080 w 5593080"/>
              <a:gd name="connsiteY1" fmla="*/ 121920 h 944880"/>
              <a:gd name="connsiteX2" fmla="*/ 5593080 w 5593080"/>
              <a:gd name="connsiteY2" fmla="*/ 822960 h 944880"/>
              <a:gd name="connsiteX3" fmla="*/ 5471160 w 5593080"/>
              <a:gd name="connsiteY3" fmla="*/ 944880 h 944880"/>
              <a:gd name="connsiteX4" fmla="*/ 121920 w 5593080"/>
              <a:gd name="connsiteY4" fmla="*/ 944880 h 944880"/>
              <a:gd name="connsiteX5" fmla="*/ 0 w 5593080"/>
              <a:gd name="connsiteY5" fmla="*/ 822960 h 944880"/>
              <a:gd name="connsiteX6" fmla="*/ 0 w 5593080"/>
              <a:gd name="connsiteY6" fmla="*/ 121920 h 944880"/>
              <a:gd name="connsiteX7" fmla="*/ 121920 w 5593080"/>
              <a:gd name="connsiteY7" fmla="*/ 0 h 944880"/>
            </a:gdLst>
            <a:ahLst/>
            <a:cxnLst/>
            <a:rect l="l" t="t" r="r" b="b"/>
            <a:pathLst>
              <a:path w="5593080" h="944880">
                <a:moveTo>
                  <a:pt x="5471160" y="0"/>
                </a:moveTo>
                <a:cubicBezTo>
                  <a:pt x="5538495" y="0"/>
                  <a:pt x="5593080" y="54586"/>
                  <a:pt x="5593080" y="121920"/>
                </a:cubicBezTo>
                <a:lnTo>
                  <a:pt x="5593080" y="822960"/>
                </a:lnTo>
                <a:cubicBezTo>
                  <a:pt x="5593080" y="890295"/>
                  <a:pt x="5538495" y="944880"/>
                  <a:pt x="5471160" y="944880"/>
                </a:cubicBezTo>
                <a:lnTo>
                  <a:pt x="121920" y="944880"/>
                </a:lnTo>
                <a:cubicBezTo>
                  <a:pt x="54586" y="944880"/>
                  <a:pt x="0" y="890295"/>
                  <a:pt x="0" y="822960"/>
                </a:cubicBezTo>
                <a:lnTo>
                  <a:pt x="0" y="121920"/>
                </a:lnTo>
                <a:cubicBezTo>
                  <a:pt x="0" y="54586"/>
                  <a:pt x="54586" y="0"/>
                  <a:pt x="121920" y="0"/>
                </a:cubicBezTo>
                <a:close/>
              </a:path>
            </a:pathLst>
          </a:custGeom>
          <a:gradFill>
            <a:gsLst>
              <a:gs pos="0">
                <a:srgbClr val="FBFDFF"/>
              </a:gs>
              <a:gs pos="50000">
                <a:srgbClr val="F6FAFF"/>
              </a:gs>
              <a:gs pos="100000">
                <a:srgbClr val="F2F7FF"/>
              </a:gs>
            </a:gsLst>
            <a:lin ang="5400000" scaled="1"/>
          </a:gradFill>
          <a:ln w="11430">
            <a:solidFill>
              <a:srgbClr val="A9BFF2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BCFB1560-8EEC-4C13-9C4C-7F39BB81EC23}"/>
              </a:ext>
            </a:extLst>
          </p:cNvPr>
          <p:cNvSpPr>
            <a:spLocks noGrp="1"/>
          </p:cNvSpPr>
          <p:nvPr/>
        </p:nvSpPr>
        <p:spPr>
          <a:xfrm>
            <a:off x="1008546" y="5416550"/>
            <a:ext cx="10081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>
                <a:solidFill>
                  <a:srgbClr val="2563EB"/>
                </a:solidFill>
              </a:rPr>
              <a:t>   PP Comm</a:t>
            </a:r>
          </a:p>
        </p:txBody>
      </p:sp>
      <p:sp>
        <p:nvSpPr>
          <p:cNvPr id="483" name="Arrow: Left-Right 482">
            <a:extLst>
              <a:ext uri="{FF2B5EF4-FFF2-40B4-BE49-F238E27FC236}">
                <a16:creationId xmlns:a16="http://schemas.microsoft.com/office/drawing/2014/main" id="{9A7375D1-E553-44D6-8281-4F342D4C74EA}"/>
              </a:ext>
            </a:extLst>
          </p:cNvPr>
          <p:cNvSpPr>
            <a:spLocks noGrp="1"/>
          </p:cNvSpPr>
          <p:nvPr/>
        </p:nvSpPr>
        <p:spPr>
          <a:xfrm>
            <a:off x="1762685" y="5586200"/>
            <a:ext cx="504056" cy="181017"/>
          </a:xfrm>
          <a:prstGeom prst="leftRightArrow">
            <a:avLst/>
          </a:prstGeom>
          <a:solidFill>
            <a:srgbClr val="EF4B4B"/>
          </a:solidFill>
          <a:ln>
            <a:solidFill>
              <a:srgbClr val="EF4B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A899232B-05D1-4AAB-A5C3-847FC6C96588}"/>
              </a:ext>
            </a:extLst>
          </p:cNvPr>
          <p:cNvSpPr>
            <a:spLocks noGrp="1"/>
          </p:cNvSpPr>
          <p:nvPr/>
        </p:nvSpPr>
        <p:spPr>
          <a:xfrm>
            <a:off x="2318653" y="5416550"/>
            <a:ext cx="10081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>
                <a:solidFill>
                  <a:srgbClr val="EF4B4B"/>
                </a:solidFill>
              </a:rPr>
              <a:t>   EP Comm</a:t>
            </a:r>
          </a:p>
        </p:txBody>
      </p:sp>
      <p:sp>
        <p:nvSpPr>
          <p:cNvPr id="485" name="Arrow: Left-Right 484">
            <a:extLst>
              <a:ext uri="{FF2B5EF4-FFF2-40B4-BE49-F238E27FC236}">
                <a16:creationId xmlns:a16="http://schemas.microsoft.com/office/drawing/2014/main" id="{BB438EEE-2601-4076-8EFD-063438CD5E63}"/>
              </a:ext>
            </a:extLst>
          </p:cNvPr>
          <p:cNvSpPr>
            <a:spLocks noGrp="1"/>
          </p:cNvSpPr>
          <p:nvPr/>
        </p:nvSpPr>
        <p:spPr>
          <a:xfrm>
            <a:off x="3090292" y="5586200"/>
            <a:ext cx="504056" cy="181017"/>
          </a:xfrm>
          <a:prstGeom prst="leftRightArrow">
            <a:avLst/>
          </a:prstGeom>
          <a:solidFill>
            <a:srgbClr val="22C55E"/>
          </a:solidFill>
          <a:ln>
            <a:solidFill>
              <a:srgbClr val="22C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12DE19C8-9B2C-4FB2-A0BA-68BAA2FB9A0C}"/>
              </a:ext>
            </a:extLst>
          </p:cNvPr>
          <p:cNvSpPr>
            <a:spLocks noGrp="1"/>
          </p:cNvSpPr>
          <p:nvPr/>
        </p:nvSpPr>
        <p:spPr>
          <a:xfrm>
            <a:off x="3511399" y="5431790"/>
            <a:ext cx="1008112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350" b="1" dirty="0">
                <a:solidFill>
                  <a:srgbClr val="16A34A"/>
                </a:solidFill>
                <a:latin typeface="微软雅黑"/>
                <a:ea typeface="微软雅黑"/>
                <a:cs typeface="微软雅黑"/>
              </a:rPr>
              <a:t>DP Comm</a:t>
            </a:r>
          </a:p>
        </p:txBody>
      </p:sp>
      <p:sp>
        <p:nvSpPr>
          <p:cNvPr id="487" name="Arrow: Left-Right 486">
            <a:extLst>
              <a:ext uri="{FF2B5EF4-FFF2-40B4-BE49-F238E27FC236}">
                <a16:creationId xmlns:a16="http://schemas.microsoft.com/office/drawing/2014/main" id="{536FEA66-B1DE-49AE-A470-04DBF8469C5C}"/>
              </a:ext>
            </a:extLst>
          </p:cNvPr>
          <p:cNvSpPr>
            <a:spLocks noGrp="1"/>
          </p:cNvSpPr>
          <p:nvPr/>
        </p:nvSpPr>
        <p:spPr>
          <a:xfrm>
            <a:off x="4382809" y="5568476"/>
            <a:ext cx="504056" cy="181017"/>
          </a:xfrm>
          <a:prstGeom prst="left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050FA07F-304C-4403-A5A9-CE826BF8F631}"/>
              </a:ext>
            </a:extLst>
          </p:cNvPr>
          <p:cNvSpPr>
            <a:spLocks noGrp="1"/>
          </p:cNvSpPr>
          <p:nvPr/>
        </p:nvSpPr>
        <p:spPr>
          <a:xfrm>
            <a:off x="4914937" y="5406390"/>
            <a:ext cx="10081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>
                <a:solidFill>
                  <a:schemeClr val="bg1">
                    <a:lumMod val="65000"/>
                  </a:schemeClr>
                </a:solidFill>
              </a:rPr>
              <a:t>   Data Loading</a:t>
            </a:r>
          </a:p>
        </p:txBody>
      </p:sp>
      <p:sp>
        <p:nvSpPr>
          <p:cNvPr id="493" name="任意多边形: 形状 214">
            <a:extLst>
              <a:ext uri="{FF2B5EF4-FFF2-40B4-BE49-F238E27FC236}">
                <a16:creationId xmlns:a16="http://schemas.microsoft.com/office/drawing/2014/main" id="{4229E8F2-8954-46BA-930F-F7BC96DE265A}"/>
              </a:ext>
            </a:extLst>
          </p:cNvPr>
          <p:cNvSpPr>
            <a:spLocks noGrp="1"/>
          </p:cNvSpPr>
          <p:nvPr/>
        </p:nvSpPr>
        <p:spPr>
          <a:xfrm>
            <a:off x="3709802" y="2283417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4" name="任意多边形: 形状 214">
            <a:extLst>
              <a:ext uri="{FF2B5EF4-FFF2-40B4-BE49-F238E27FC236}">
                <a16:creationId xmlns:a16="http://schemas.microsoft.com/office/drawing/2014/main" id="{CF8C5026-27B7-4D4C-878B-2C48B4D43AA9}"/>
              </a:ext>
            </a:extLst>
          </p:cNvPr>
          <p:cNvSpPr>
            <a:spLocks noGrp="1"/>
          </p:cNvSpPr>
          <p:nvPr/>
        </p:nvSpPr>
        <p:spPr>
          <a:xfrm>
            <a:off x="2876128" y="2283417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5" name="任意多边形: 形状 214">
            <a:extLst>
              <a:ext uri="{FF2B5EF4-FFF2-40B4-BE49-F238E27FC236}">
                <a16:creationId xmlns:a16="http://schemas.microsoft.com/office/drawing/2014/main" id="{7C4316F3-5B76-4700-B624-8AB735B94E84}"/>
              </a:ext>
            </a:extLst>
          </p:cNvPr>
          <p:cNvSpPr>
            <a:spLocks noGrp="1"/>
          </p:cNvSpPr>
          <p:nvPr/>
        </p:nvSpPr>
        <p:spPr>
          <a:xfrm>
            <a:off x="1621570" y="2283417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6" name="任意多边形: 形状 214">
            <a:extLst>
              <a:ext uri="{FF2B5EF4-FFF2-40B4-BE49-F238E27FC236}">
                <a16:creationId xmlns:a16="http://schemas.microsoft.com/office/drawing/2014/main" id="{5A126FFC-0702-44B8-9001-3A008036928E}"/>
              </a:ext>
            </a:extLst>
          </p:cNvPr>
          <p:cNvSpPr>
            <a:spLocks noGrp="1"/>
          </p:cNvSpPr>
          <p:nvPr/>
        </p:nvSpPr>
        <p:spPr>
          <a:xfrm>
            <a:off x="3709802" y="4509120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7" name="任意多边形: 形状 214">
            <a:extLst>
              <a:ext uri="{FF2B5EF4-FFF2-40B4-BE49-F238E27FC236}">
                <a16:creationId xmlns:a16="http://schemas.microsoft.com/office/drawing/2014/main" id="{87BAB401-76C6-4323-905C-8057A7DC3492}"/>
              </a:ext>
            </a:extLst>
          </p:cNvPr>
          <p:cNvSpPr>
            <a:spLocks noGrp="1"/>
          </p:cNvSpPr>
          <p:nvPr/>
        </p:nvSpPr>
        <p:spPr>
          <a:xfrm>
            <a:off x="2877977" y="4509120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8" name="任意多边形: 形状 214">
            <a:extLst>
              <a:ext uri="{FF2B5EF4-FFF2-40B4-BE49-F238E27FC236}">
                <a16:creationId xmlns:a16="http://schemas.microsoft.com/office/drawing/2014/main" id="{7DD1912E-70D7-432F-9149-68BE2BB7BDB4}"/>
              </a:ext>
            </a:extLst>
          </p:cNvPr>
          <p:cNvSpPr>
            <a:spLocks noGrp="1"/>
          </p:cNvSpPr>
          <p:nvPr/>
        </p:nvSpPr>
        <p:spPr>
          <a:xfrm>
            <a:off x="1621570" y="4509120"/>
            <a:ext cx="68653" cy="66123"/>
          </a:xfrm>
          <a:custGeom>
            <a:avLst/>
            <a:gdLst>
              <a:gd name="connsiteX0" fmla="*/ 0 w 68653"/>
              <a:gd name="connsiteY0" fmla="*/ 33062 h 66123"/>
              <a:gd name="connsiteX1" fmla="*/ 68654 w 68653"/>
              <a:gd name="connsiteY1" fmla="*/ 0 h 66123"/>
              <a:gd name="connsiteX2" fmla="*/ 68654 w 68653"/>
              <a:gd name="connsiteY2" fmla="*/ 66124 h 66123"/>
            </a:gdLst>
            <a:ahLst/>
            <a:cxnLst/>
            <a:rect l="l" t="t" r="r" b="b"/>
            <a:pathLst>
              <a:path w="68653" h="66123">
                <a:moveTo>
                  <a:pt x="0" y="33062"/>
                </a:moveTo>
                <a:lnTo>
                  <a:pt x="68654" y="0"/>
                </a:lnTo>
                <a:lnTo>
                  <a:pt x="68654" y="66124"/>
                </a:lnTo>
                <a:close/>
              </a:path>
            </a:pathLst>
          </a:custGeom>
          <a:solidFill>
            <a:srgbClr val="2563EB"/>
          </a:solidFill>
          <a:ln w="7620">
            <a:solidFill>
              <a:srgbClr val="2563E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499" name="Arrow: Left-Right 498">
            <a:extLst>
              <a:ext uri="{FF2B5EF4-FFF2-40B4-BE49-F238E27FC236}">
                <a16:creationId xmlns:a16="http://schemas.microsoft.com/office/drawing/2014/main" id="{89A91E9E-B943-4E4E-AC8C-AC7212B40ED4}"/>
              </a:ext>
            </a:extLst>
          </p:cNvPr>
          <p:cNvSpPr>
            <a:spLocks noGrp="1"/>
          </p:cNvSpPr>
          <p:nvPr/>
        </p:nvSpPr>
        <p:spPr>
          <a:xfrm>
            <a:off x="479376" y="5586200"/>
            <a:ext cx="504056" cy="181017"/>
          </a:xfrm>
          <a:prstGeom prst="leftRightArrow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01" name="任意多边形: 形状 299">
            <a:extLst>
              <a:ext uri="{FF2B5EF4-FFF2-40B4-BE49-F238E27FC236}">
                <a16:creationId xmlns:a16="http://schemas.microsoft.com/office/drawing/2014/main" id="{49EACC35-0AAA-4E3C-AC39-52859DEF1FB4}"/>
              </a:ext>
            </a:extLst>
          </p:cNvPr>
          <p:cNvSpPr>
            <a:spLocks noGrp="1"/>
          </p:cNvSpPr>
          <p:nvPr/>
        </p:nvSpPr>
        <p:spPr>
          <a:xfrm flipH="1">
            <a:off x="9618187" y="3306524"/>
            <a:ext cx="96115" cy="92573"/>
          </a:xfrm>
          <a:custGeom>
            <a:avLst/>
            <a:gdLst>
              <a:gd name="connsiteX0" fmla="*/ 96115 w 96115"/>
              <a:gd name="connsiteY0" fmla="*/ 46287 h 92573"/>
              <a:gd name="connsiteX1" fmla="*/ 0 w 96115"/>
              <a:gd name="connsiteY1" fmla="*/ 92573 h 92573"/>
              <a:gd name="connsiteX2" fmla="*/ 0 w 96115"/>
              <a:gd name="connsiteY2" fmla="*/ 0 h 92573"/>
            </a:gdLst>
            <a:ahLst/>
            <a:cxnLst/>
            <a:rect l="l" t="t" r="r" b="b"/>
            <a:pathLst>
              <a:path w="96115" h="92573">
                <a:moveTo>
                  <a:pt x="96115" y="46287"/>
                </a:moveTo>
                <a:lnTo>
                  <a:pt x="0" y="92573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7620">
            <a:solidFill>
              <a:srgbClr val="F59E0B"/>
            </a:solidFill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503" name="文本框 297">
            <a:extLst>
              <a:ext uri="{FF2B5EF4-FFF2-40B4-BE49-F238E27FC236}">
                <a16:creationId xmlns:a16="http://schemas.microsoft.com/office/drawing/2014/main" id="{82D2E5E2-DB4D-4276-B57B-D5253D3C3F35}"/>
              </a:ext>
            </a:extLst>
          </p:cNvPr>
          <p:cNvSpPr>
            <a:spLocks noGrp="1"/>
          </p:cNvSpPr>
          <p:nvPr/>
        </p:nvSpPr>
        <p:spPr>
          <a:xfrm>
            <a:off x="7824268" y="3369276"/>
            <a:ext cx="78739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None/>
            </a:pPr>
            <a:r>
              <a:rPr sz="1000" b="1" dirty="0">
                <a:solidFill>
                  <a:srgbClr val="16A34A"/>
                </a:solidFill>
                <a:latin typeface="微软雅黑"/>
                <a:ea typeface="微软雅黑"/>
                <a:cs typeface="微软雅黑"/>
              </a:rPr>
              <a:t>KV Cache</a:t>
            </a:r>
          </a:p>
        </p:txBody>
      </p:sp>
      <p:sp>
        <p:nvSpPr>
          <p:cNvPr id="504" name="Shape 77">
            <a:extLst>
              <a:ext uri="{FF2B5EF4-FFF2-40B4-BE49-F238E27FC236}">
                <a16:creationId xmlns:a16="http://schemas.microsoft.com/office/drawing/2014/main" id="{EFFD65E9-C70F-47A8-96B0-4878FF273CFD}"/>
              </a:ext>
            </a:extLst>
          </p:cNvPr>
          <p:cNvSpPr>
            <a:spLocks noGrp="1"/>
          </p:cNvSpPr>
          <p:nvPr/>
        </p:nvSpPr>
        <p:spPr>
          <a:xfrm>
            <a:off x="1103787" y="2965416"/>
            <a:ext cx="154627" cy="895632"/>
          </a:xfrm>
          <a:prstGeom prst="upDownArrow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508" name="Shape 77">
            <a:extLst>
              <a:ext uri="{FF2B5EF4-FFF2-40B4-BE49-F238E27FC236}">
                <a16:creationId xmlns:a16="http://schemas.microsoft.com/office/drawing/2014/main" id="{36BF9F29-0B11-4527-8C44-4B15877D9AE7}"/>
              </a:ext>
            </a:extLst>
          </p:cNvPr>
          <p:cNvSpPr>
            <a:spLocks noGrp="1"/>
          </p:cNvSpPr>
          <p:nvPr/>
        </p:nvSpPr>
        <p:spPr>
          <a:xfrm>
            <a:off x="2351796" y="2965416"/>
            <a:ext cx="154627" cy="895632"/>
          </a:xfrm>
          <a:prstGeom prst="upDownArrow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509" name="Shape 77">
            <a:extLst>
              <a:ext uri="{FF2B5EF4-FFF2-40B4-BE49-F238E27FC236}">
                <a16:creationId xmlns:a16="http://schemas.microsoft.com/office/drawing/2014/main" id="{A268942F-8B49-4885-9B00-5A5AB3ED4520}"/>
              </a:ext>
            </a:extLst>
          </p:cNvPr>
          <p:cNvSpPr>
            <a:spLocks noGrp="1"/>
          </p:cNvSpPr>
          <p:nvPr/>
        </p:nvSpPr>
        <p:spPr>
          <a:xfrm>
            <a:off x="3406199" y="2965416"/>
            <a:ext cx="154627" cy="895632"/>
          </a:xfrm>
          <a:prstGeom prst="upDownArrow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510" name="Shape 77">
            <a:extLst>
              <a:ext uri="{FF2B5EF4-FFF2-40B4-BE49-F238E27FC236}">
                <a16:creationId xmlns:a16="http://schemas.microsoft.com/office/drawing/2014/main" id="{E43AF510-64FB-410A-BFF3-ADBEE31F81C8}"/>
              </a:ext>
            </a:extLst>
          </p:cNvPr>
          <p:cNvSpPr>
            <a:spLocks noGrp="1"/>
          </p:cNvSpPr>
          <p:nvPr/>
        </p:nvSpPr>
        <p:spPr>
          <a:xfrm>
            <a:off x="4436763" y="2965416"/>
            <a:ext cx="154627" cy="895632"/>
          </a:xfrm>
          <a:prstGeom prst="upDownArrow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cxnSp>
        <p:nvCxnSpPr>
          <p:cNvPr id="5029" name="Straight Arrow Connector 511"/>
          <p:cNvCxnSpPr/>
          <p:nvPr/>
        </p:nvCxnSpPr>
        <p:spPr>
          <a:xfrm flipV="1">
            <a:off x="7376048" y="4267200"/>
            <a:ext cx="0" cy="889992"/>
          </a:xfrm>
          <a:prstGeom prst="straightConnector1">
            <a:avLst/>
          </a:prstGeom>
          <a:ln w="36576" cap="rnd">
            <a:solidFill>
              <a:schemeClr val="bg1">
                <a:lumMod val="65000"/>
              </a:schemeClr>
            </a:solidFill>
            <a:prstDash val="solid"/>
            <a:miter/>
            <a:headEnd type="none"/>
            <a:tailEnd type="triangle"/>
          </a:ln>
        </p:spPr>
      </p:cxnSp>
      <p:cxnSp>
        <p:nvCxnSpPr>
          <p:cNvPr id="5030" name="Straight Arrow Connector 513"/>
          <p:cNvCxnSpPr/>
          <p:nvPr/>
        </p:nvCxnSpPr>
        <p:spPr>
          <a:xfrm>
            <a:off x="9048328" y="4282440"/>
            <a:ext cx="0" cy="874752"/>
          </a:xfrm>
          <a:prstGeom prst="straightConnector1">
            <a:avLst/>
          </a:prstGeom>
          <a:ln w="36576" cap="rnd">
            <a:solidFill>
              <a:schemeClr val="bg1">
                <a:lumMod val="65000"/>
              </a:schemeClr>
            </a:solidFill>
            <a:prstDash val="solid"/>
            <a:miter/>
            <a:headEnd type="triangle"/>
            <a:tailEnd type="triangle"/>
          </a:ln>
        </p:spPr>
      </p:cxnSp>
      <p:sp>
        <p:nvSpPr>
          <p:cNvPr id="516" name="TextBox 515">
            <a:extLst>
              <a:ext uri="{FF2B5EF4-FFF2-40B4-BE49-F238E27FC236}">
                <a16:creationId xmlns:a16="http://schemas.microsoft.com/office/drawing/2014/main" id="{E6778E67-1518-47A0-BB0F-9CEE37C7AC16}"/>
              </a:ext>
            </a:extLst>
          </p:cNvPr>
          <p:cNvSpPr>
            <a:spLocks noGrp="1"/>
          </p:cNvSpPr>
          <p:nvPr/>
        </p:nvSpPr>
        <p:spPr>
          <a:xfrm>
            <a:off x="9488961" y="3453096"/>
            <a:ext cx="803269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900" b="1" dirty="0">
                <a:solidFill>
                  <a:srgbClr val="F59E0B"/>
                </a:solidFill>
                <a:latin typeface="微软雅黑"/>
                <a:ea typeface="微软雅黑"/>
                <a:cs typeface="微软雅黑"/>
              </a:rPr>
              <a:t>M2N Traffic</a:t>
            </a:r>
          </a:p>
        </p:txBody>
      </p:sp>
      <p:sp>
        <p:nvSpPr>
          <p:cNvPr id="5" name="文本框 36">
            <a:extLst>
              <a:ext uri="{FF2B5EF4-FFF2-40B4-BE49-F238E27FC236}">
                <a16:creationId xmlns:a16="http://schemas.microsoft.com/office/drawing/2014/main" id="{1BCC14EE-8E45-478A-A86F-403F24887AA0}"/>
              </a:ext>
            </a:extLst>
          </p:cNvPr>
          <p:cNvSpPr>
            <a:spLocks noGrp="1"/>
          </p:cNvSpPr>
          <p:nvPr/>
        </p:nvSpPr>
        <p:spPr>
          <a:xfrm>
            <a:off x="1991544" y="2731680"/>
            <a:ext cx="120312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sz="900" b="1">
                <a:solidFill>
                  <a:srgbClr val="EF4444"/>
                </a:solidFill>
                <a:latin typeface="微软雅黑"/>
                <a:ea typeface="微软雅黑"/>
                <a:cs typeface="微软雅黑"/>
              </a:rPr>
              <a:t>EP All-to-All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EFE80118-006F-825E-9331-C6357F202F5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20288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9B606-7B80-C4AB-3D33-A301AC993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943F6B9A-B71E-7971-9E83-BD073CC972C2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5D392498-1DF2-64FA-98BA-8E5B5F41AC37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48D9CA68-F6AB-C086-5988-726986FE421E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29BC1256-EF2E-B3DF-2EC0-5D258AF3A125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911D8130-FA17-A4DC-278D-FFFD3B9B351B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9F6D252-0548-44CB-647B-54B3B1A0DCD0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4545095-A1E8-68D0-6176-EC65C00235ED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6BFC61E-E0F1-30F4-E3BE-9B9722B2910F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543141C8-F3F5-F3AA-6E90-004527D9D406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17253F05-A89F-D646-73B8-9701EBD3087B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DD0A226D-F1A7-CE37-4B58-1D269ADB31C5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E0F9FDB1-4397-FC7E-E54C-F3AD780515E7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2346F14E-B41A-76C8-6DB6-2EA435AEC53F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D52963FF-5AA8-DDC6-3AF7-526717007A8F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56F25E7-6D4D-9FF9-3841-EFB17B01D47D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D88C9E9A-9A33-47AA-B5E7-69E7B4433C21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C4149D35-B55F-7988-797D-B73EF6DF9E5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B457BFA5-334C-6482-2F9F-908EA9A12576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146FBE04-445E-DACB-68E8-0BC756ED8970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38478D6F-ABDA-2CC7-CA49-1F7EF8FCEFD6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3FF6222B-EF5A-19AD-2F34-79B0A7F2ADB6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D0763A6E-A86F-C751-28F0-69ED44D76CFF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7FA5FD03-142D-F199-5EFD-08A8AB6977B1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FD467E36-3E57-26E8-5E16-E37BA0C79418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D0AB1C3E-7CB3-BCBD-61DA-C85963B3EBBB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FB90A37F-32C5-897D-AD62-F7AE26F74DF3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A2AE2302-ADBE-557C-1AFD-563F64AC98EB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8A9B5BD3-482F-9C00-D1D4-CC9331D36AE3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F61B16F4-5D2C-BEF2-6FA1-F85683868C77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BB161ACE-F260-C709-F8F4-DA0AA1447E67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91F18E8B-C10C-BB41-DD8C-B03357D3CB56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D5C91985-5FB9-1147-DA2A-7447A6D9A1EF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647BF840-B94C-8DC4-E744-2311966302CB}"/>
              </a:ext>
            </a:extLst>
          </p:cNvPr>
          <p:cNvSpPr/>
          <p:nvPr/>
        </p:nvSpPr>
        <p:spPr>
          <a:xfrm>
            <a:off x="4699714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1207A46-4624-1E4D-7394-E51BFFE3CA7C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038C106-F21A-0A7B-DA04-AE59F8536347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BC96D66-7E2D-F958-7B87-EB2C2C083265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CBBCE3B-0831-15D0-CB6F-6C3D863DBDBF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9361A08-C0A0-52BD-9C79-8B0947C0DA13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A3FBE3E9-510C-2B03-010D-34EA7E549BC8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38EA6B8-D22D-6B2E-FACA-9A3F10C14115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6F31E6D-6AE1-01B8-FCB1-74B7CB0AE567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A4593943-688B-AAB9-FD6D-712F565C2017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A1A33451-2C64-9DD3-6672-C38A448FEB1D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B5DED940-832C-666A-0E84-219F939FE407}"/>
              </a:ext>
            </a:extLst>
          </p:cNvPr>
          <p:cNvSpPr/>
          <p:nvPr/>
        </p:nvSpPr>
        <p:spPr>
          <a:xfrm>
            <a:off x="5402490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5D16AD72-AD72-CC1E-4D4B-8F42FA13DC9C}"/>
              </a:ext>
            </a:extLst>
          </p:cNvPr>
          <p:cNvSpPr/>
          <p:nvPr/>
        </p:nvSpPr>
        <p:spPr>
          <a:xfrm>
            <a:off x="5051102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00BAA959-7581-2F81-CEF5-EA61577D5E38}"/>
              </a:ext>
            </a:extLst>
          </p:cNvPr>
          <p:cNvSpPr/>
          <p:nvPr/>
        </p:nvSpPr>
        <p:spPr>
          <a:xfrm>
            <a:off x="4348326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DBBE7117-50A0-B0F2-132D-64177B73036E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9B464BD0-C6E9-1D8B-6194-E2058822BA63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椭圆 132">
            <a:extLst>
              <a:ext uri="{FF2B5EF4-FFF2-40B4-BE49-F238E27FC236}">
                <a16:creationId xmlns:a16="http://schemas.microsoft.com/office/drawing/2014/main" id="{8ACB26FE-D268-F064-A03B-E4316BB30E66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文本框 133">
            <a:extLst>
              <a:ext uri="{FF2B5EF4-FFF2-40B4-BE49-F238E27FC236}">
                <a16:creationId xmlns:a16="http://schemas.microsoft.com/office/drawing/2014/main" id="{83F412A2-6E53-531E-FFD1-24D9C9294235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50DDE5C4-DD7E-2BBF-6452-0850227E3C1C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8B810736-82D5-3542-5B04-1C11767D81CC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3FE13F97-070C-39A4-2612-DAEB9D456F1D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E2E06A26-1066-DDB3-8A51-3D338751013D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693778A1-35C3-351A-4C04-70891CF92D63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033A3924-6A35-CB60-9D80-8AD32EAB17CD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5128810F-9066-EA37-3E89-69D8493BD41F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573FC9B2-4807-8BD0-A9BE-7D7984C6768F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31BF781A-1398-9F19-7FA9-7C0653B8CD7A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43383205-091C-D7FD-90A9-828615727477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A3C05229-50AE-51BB-508F-4B8106C85BBE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16380E6E-41B6-8732-87F6-11B9D9D75651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2C69F7F4-76CF-322F-EB91-D960DB354638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矩形 163">
            <a:extLst>
              <a:ext uri="{FF2B5EF4-FFF2-40B4-BE49-F238E27FC236}">
                <a16:creationId xmlns:a16="http://schemas.microsoft.com/office/drawing/2014/main" id="{91D2DDE7-F1B1-B65C-335E-A8564B770A42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矩形 164">
            <a:extLst>
              <a:ext uri="{FF2B5EF4-FFF2-40B4-BE49-F238E27FC236}">
                <a16:creationId xmlns:a16="http://schemas.microsoft.com/office/drawing/2014/main" id="{E779336B-3DEB-B0DD-33A4-3D71A639722C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矩形 165">
            <a:extLst>
              <a:ext uri="{FF2B5EF4-FFF2-40B4-BE49-F238E27FC236}">
                <a16:creationId xmlns:a16="http://schemas.microsoft.com/office/drawing/2014/main" id="{4A4DA01C-FADF-949D-E506-BDC6428F5A41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319ADC0-679D-F47B-4D36-436B76C61C31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E54BCB9-BB2C-8E41-DFF9-14E93E7AC3DE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B422A74-F382-D51E-EC57-6010E4E3F2CB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43A6395-595C-6976-C017-16E28E027E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40</a:t>
            </a:fld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B0C1EA1-7DAA-EEDB-19C9-794AAB0AF063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FC74686-471E-89C3-B63D-42C6EE82A1A1}"/>
              </a:ext>
            </a:extLst>
          </p:cNvPr>
          <p:cNvSpPr/>
          <p:nvPr/>
        </p:nvSpPr>
        <p:spPr>
          <a:xfrm>
            <a:off x="9777678" y="4146904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FDAD4AB-80E0-5BC6-1C33-E238A7AD5DA4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340DB3D-81F1-229E-6C51-A3D810EB3836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CAB79B8-9B5D-3C7B-1651-EB126BB5951D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124AD41-70FD-5033-7F82-8BEE0BF0C16E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53BC133-AF30-4E7F-A05D-8CA2B071A2C0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6215773-C112-A490-FCBC-A763147D5DA0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5914275-8523-EE8A-DBF5-22097020785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27AE78A-16AA-8006-3251-030B781FDB39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201F2748-D85E-5A3A-9C00-1F5CF192BD6F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487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7F4C9-594D-358E-F533-956E985A8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B0F90DE8-0AA6-B41B-F54F-6702E416326F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9B93A558-AF03-A230-5BE7-9A8785B4F599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4427B436-A077-7D3A-7752-049C7EE690AF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4BCC4A7B-BF41-765B-A79E-59AB06B9A312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8B3D4094-EDC8-2EA6-D425-C402A6D8A70B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48D2FFB-BA3C-6F0A-0642-88ADF0A6D0E3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CFFAB7E-A057-9148-6945-782E79C7EB41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D91F173-8502-4AA8-2083-091BE67315D3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AAFDE09E-3436-ACAD-3627-6EA4DFD50125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60D58CFA-F4B3-ED7E-A505-2CDFF8BF9D6D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7AC191AE-1F9C-9214-F69A-6D55C9C961C3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59CD27E0-F295-12FA-C6D5-F5763F65F70D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74A45A30-DFF7-80ED-0BCD-0881F506589F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5B39D56F-E570-1698-6926-B6DED0B690D2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29EE6096-616F-5F17-064F-902DB6064379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5CDBA07A-1979-1FE8-4620-685F9906C177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A1046F41-CC3A-D18B-6A50-F9B1066B42F5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3461A11C-5B7B-E8B7-20D1-BF2443179E37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665A976B-4D44-5FAB-710B-CF66172ACD3E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CEFBA964-AB7D-5B69-EC0D-855BB301AAF6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07689EC7-5B72-5089-E5E6-31F2637EA01D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679901B9-E7F8-60BB-B532-30193F60F0BB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C792D438-3D70-D5B8-864D-5C3DFEE15E15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584AB1EE-9FE1-6F4C-0A8E-B9C1B5C8560B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A587AD3D-EF63-42E5-025F-B965AC46FB07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D54E2AE8-A11B-CA9B-B30F-11EC63A9A848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FBA5F857-45B5-440D-C534-66EEEC2F5A8E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54F01A00-C35C-1A8F-7452-FDC637E60C1B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A4FF9E4D-B664-1CB5-BC11-CFC9A81703BB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38F958A2-BD26-2207-433D-8D370843A26A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1D736DAD-ED2E-676D-D4A2-EC5676798F14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C5881CA1-3756-C75A-7356-0FE6B372C7BD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0F3FC58D-23B7-D221-72F7-31B8750C44AF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300BACFA-8B59-5206-6396-F4F50142223E}"/>
              </a:ext>
            </a:extLst>
          </p:cNvPr>
          <p:cNvSpPr/>
          <p:nvPr/>
        </p:nvSpPr>
        <p:spPr>
          <a:xfrm>
            <a:off x="4699714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CF1EE1D-9F24-ED89-6F84-979DE2FA7BE9}"/>
              </a:ext>
            </a:extLst>
          </p:cNvPr>
          <p:cNvSpPr/>
          <p:nvPr/>
        </p:nvSpPr>
        <p:spPr>
          <a:xfrm>
            <a:off x="4348326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BC2261C5-41E5-5CF1-D98B-5524923807EB}"/>
              </a:ext>
            </a:extLst>
          </p:cNvPr>
          <p:cNvSpPr/>
          <p:nvPr/>
        </p:nvSpPr>
        <p:spPr>
          <a:xfrm>
            <a:off x="4700487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26FA6A0-99E4-7D9A-BA64-0D0C79464540}"/>
              </a:ext>
            </a:extLst>
          </p:cNvPr>
          <p:cNvSpPr/>
          <p:nvPr/>
        </p:nvSpPr>
        <p:spPr>
          <a:xfrm>
            <a:off x="5052648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DDFB0DFB-7FCB-9AB3-789B-FB69794E6F94}"/>
              </a:ext>
            </a:extLst>
          </p:cNvPr>
          <p:cNvSpPr/>
          <p:nvPr/>
        </p:nvSpPr>
        <p:spPr>
          <a:xfrm>
            <a:off x="5404809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A77F8893-D1EE-9A4B-89A2-F3C873B18AD5}"/>
              </a:ext>
            </a:extLst>
          </p:cNvPr>
          <p:cNvSpPr/>
          <p:nvPr/>
        </p:nvSpPr>
        <p:spPr>
          <a:xfrm>
            <a:off x="5756970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350997EB-8C1A-16C3-5FDE-7EF0C0C0F186}"/>
              </a:ext>
            </a:extLst>
          </p:cNvPr>
          <p:cNvSpPr/>
          <p:nvPr/>
        </p:nvSpPr>
        <p:spPr>
          <a:xfrm>
            <a:off x="6109131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DC7F908C-1401-28A7-DD70-5859D95A5DC3}"/>
              </a:ext>
            </a:extLst>
          </p:cNvPr>
          <p:cNvSpPr/>
          <p:nvPr/>
        </p:nvSpPr>
        <p:spPr>
          <a:xfrm>
            <a:off x="6461292" y="349380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4" name="椭圆 133">
            <a:extLst>
              <a:ext uri="{FF2B5EF4-FFF2-40B4-BE49-F238E27FC236}">
                <a16:creationId xmlns:a16="http://schemas.microsoft.com/office/drawing/2014/main" id="{DC3E1EC3-C007-8F94-68E7-C54F6633644C}"/>
              </a:ext>
            </a:extLst>
          </p:cNvPr>
          <p:cNvSpPr/>
          <p:nvPr/>
        </p:nvSpPr>
        <p:spPr>
          <a:xfrm>
            <a:off x="6456654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7D78A42C-CE57-EBCB-B29B-27A9D4BAC9EF}"/>
              </a:ext>
            </a:extLst>
          </p:cNvPr>
          <p:cNvSpPr/>
          <p:nvPr/>
        </p:nvSpPr>
        <p:spPr>
          <a:xfrm>
            <a:off x="6105266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椭圆 135">
            <a:extLst>
              <a:ext uri="{FF2B5EF4-FFF2-40B4-BE49-F238E27FC236}">
                <a16:creationId xmlns:a16="http://schemas.microsoft.com/office/drawing/2014/main" id="{9FF095DE-8E3B-B250-34CF-045F1C41299B}"/>
              </a:ext>
            </a:extLst>
          </p:cNvPr>
          <p:cNvSpPr/>
          <p:nvPr/>
        </p:nvSpPr>
        <p:spPr>
          <a:xfrm>
            <a:off x="5753878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E7E969F6-D646-E4B6-28B2-0A92ADA3FA3B}"/>
              </a:ext>
            </a:extLst>
          </p:cNvPr>
          <p:cNvSpPr/>
          <p:nvPr/>
        </p:nvSpPr>
        <p:spPr>
          <a:xfrm>
            <a:off x="5402490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8" name="椭圆 137">
            <a:extLst>
              <a:ext uri="{FF2B5EF4-FFF2-40B4-BE49-F238E27FC236}">
                <a16:creationId xmlns:a16="http://schemas.microsoft.com/office/drawing/2014/main" id="{A33611DA-8A1E-4AD6-448E-ABCB74179863}"/>
              </a:ext>
            </a:extLst>
          </p:cNvPr>
          <p:cNvSpPr/>
          <p:nvPr/>
        </p:nvSpPr>
        <p:spPr>
          <a:xfrm>
            <a:off x="5051102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8A7B33F7-CEBE-2981-CCD5-59149126213C}"/>
              </a:ext>
            </a:extLst>
          </p:cNvPr>
          <p:cNvSpPr/>
          <p:nvPr/>
        </p:nvSpPr>
        <p:spPr>
          <a:xfrm>
            <a:off x="4348326" y="3886969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6C34B163-8951-1D3D-423A-16FD9E83CCB6}"/>
              </a:ext>
            </a:extLst>
          </p:cNvPr>
          <p:cNvSpPr/>
          <p:nvPr/>
        </p:nvSpPr>
        <p:spPr>
          <a:xfrm>
            <a:off x="6813450" y="3493806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7BD30731-F83C-242D-EDDB-66D2C74F17E0}"/>
              </a:ext>
            </a:extLst>
          </p:cNvPr>
          <p:cNvSpPr/>
          <p:nvPr/>
        </p:nvSpPr>
        <p:spPr>
          <a:xfrm>
            <a:off x="6808045" y="3886969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F1DAA498-10C9-BD14-A944-A9DA97245EF7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D8F63F1-9DBD-F442-EAD7-835A5BCFD835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040F13-D818-2D02-756E-763FF7721D2B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5876C00-457D-F7E8-2646-602764896A7D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4B0D5CE-5F23-8095-0E5E-B8B3A36C7C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41</a:t>
            </a:fld>
            <a:endParaRPr kumimoji="1"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6615E6F-5532-10B8-5E3E-E67031AAEA34}"/>
              </a:ext>
            </a:extLst>
          </p:cNvPr>
          <p:cNvSpPr/>
          <p:nvPr/>
        </p:nvSpPr>
        <p:spPr>
          <a:xfrm>
            <a:off x="9777678" y="3417856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6608A58-05F0-1D10-3484-79238DBF7401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1358072-CC6E-8B2A-9170-DB0431192906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09EEF7B-A440-4C60-BC22-510F669A86B0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CD3DA96-22B0-CEBB-1D9F-C7F8C484CB27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84759E8-9619-93AE-B717-67A49F25F795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E6F88C6-A401-91D5-F8A4-20D7D6B05B20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9E5C762-9C36-B176-1594-031BA859E7EC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DA4C9F57-27CC-F680-8638-603C30B2EB09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B03ED46-0AEA-11DC-32D9-16E889354748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7EF55EA-EA99-E0E7-B85E-75CF29C0E10B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AFB526C2-78BE-FE4D-F292-013CB4944C82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E39F0FAF-A478-01B9-5C79-B35C905C75FF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A77F2A94-6409-F772-14EC-DCB7331CF8F2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CB6BC538-0F45-0A4B-3843-91E1DCD0A2B3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CB619842-D7DF-7B7C-A73D-58E344B20EA4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矩形 176">
            <a:extLst>
              <a:ext uri="{FF2B5EF4-FFF2-40B4-BE49-F238E27FC236}">
                <a16:creationId xmlns:a16="http://schemas.microsoft.com/office/drawing/2014/main" id="{110C7D77-D2B8-5D7E-4D57-EE6B0C5E1B22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文本框 178">
            <a:extLst>
              <a:ext uri="{FF2B5EF4-FFF2-40B4-BE49-F238E27FC236}">
                <a16:creationId xmlns:a16="http://schemas.microsoft.com/office/drawing/2014/main" id="{D1DC085D-3A02-C343-3359-F45B8890BB01}"/>
              </a:ext>
            </a:extLst>
          </p:cNvPr>
          <p:cNvSpPr txBox="1"/>
          <p:nvPr/>
        </p:nvSpPr>
        <p:spPr>
          <a:xfrm>
            <a:off x="4668102" y="2606537"/>
            <a:ext cx="2126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per-hop BDP</a:t>
            </a:r>
          </a:p>
          <a:p>
            <a:pPr algn="ctr"/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16 pkts</a:t>
            </a:r>
            <a:endParaRPr lang="zh-CN" altLang="en-US" b="1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sym typeface="微软雅黑"/>
              <a:rtl val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0EAB85B-6E22-ECA2-77AC-E77E9701B8F2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A726437-CF4F-05A9-8084-EE60134A4F12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82D8450-CE5B-B2F4-31A9-AFDDF7E11DFC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C8A8279-ECE2-2881-5D96-C4CA9C95D389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0E07B4B-5973-6D2C-BE10-D8B9A32673F8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70DA79F-D56E-1818-575B-152A4BF32709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A8D545E5-BB23-89A0-3698-571CB3EEDB7A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48225BBD-A450-2A71-4352-AD891B6CF6CF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399F0C1-4033-3BE7-5C68-7FD258C9B04C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263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3386 -0.00046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518F-948A-B195-65E7-A8FA1C8CC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52D41721-B240-970C-3606-68808B37629E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94F50349-B7BA-09E4-C95D-8DEE0861923C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011FC724-0DAE-0AA5-987B-C618138AB223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CC16A98B-2768-AE03-9DBF-296AD755A8A8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D3D31B5-B991-B312-3D7E-793E05DB3AC8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606D6C9-E86E-21B2-B1AA-538F1E429E50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3A29F2DC-586C-6B89-5F0C-11863555192B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DBA7148-9AD2-530D-8051-EE414D1C556F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352936FF-BE81-EC4D-59F8-B81CD97CC659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47DD01E6-867B-12FD-854F-B87E2D78936B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D1AF2616-5EEE-7E17-44D9-3EDB769E336C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A3491C8B-8BFD-F2E0-6729-44454607829E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F9E15C3C-1129-996E-024F-E3A4F15BD87B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A7180853-03EE-30EE-3ABA-CDFD8B378B74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CD1E0975-C0A8-AEA6-841E-0E37CA6CC0D0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39E97CF4-A4A2-710A-ADAA-9137EAD08766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FAF343D7-5498-B030-AD14-CB4315104FD2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A36E2379-46D8-88EE-957D-2D6711CFF720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E0D31D3F-FCC7-D4AB-3269-3CC4E484B57B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5443EBC9-4C37-2A98-EBFE-CE6C4D0CBACA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349AA37B-B98C-3B53-181F-9FC5716D6A33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C7EA0959-FB6E-FA70-E4C7-3CBB7755A48E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B3B2F656-C1DC-7FE6-B218-E88470AF8E4B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0CF0A308-D8AA-14B7-AFDA-6F332EEC09A7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E8AF8583-96D8-7BAA-35CA-C3B14B8EA53B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4B64133A-BCC6-046C-90C4-F10E023BDA63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C9D961F1-A509-6F35-2770-70C2797B8AD3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89A1CE31-AF7E-67A5-A0BA-93A6773C977F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C1C19D75-D8B0-ADD7-F8BB-CFAE0784ADB6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1739DC9-52A4-292A-8EBE-8BB7A75DECD0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680D70AD-405B-925D-1364-C3921298D71D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3DBF48E5-1BB5-93A6-4C6A-7C170F01DC19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3E91B05B-5A57-A7D3-4F9B-A467C26BF73B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735B9102-B6DB-FAB7-4BBC-3B80A2E64CB2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A0FEE033-F230-1A62-2DA2-37996D173AB6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C72B0BB-CBB2-C73D-D4F0-891454BF8C17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E2CA363-9485-8E36-5F83-6F5A4DCDF9F7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84E21B-A683-7599-1E1E-BDC2FD8649E2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43C33BD-4404-59AE-0003-2D71B0F14388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9D07E32-F543-2B62-7996-14CAFD3917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42</a:t>
            </a:fld>
            <a:endParaRPr kumimoji="1" lang="zh-CN" altLang="en-US"/>
          </a:p>
        </p:txBody>
      </p:sp>
      <p:sp>
        <p:nvSpPr>
          <p:cNvPr id="15" name="箭头: 右 2">
            <a:extLst>
              <a:ext uri="{FF2B5EF4-FFF2-40B4-BE49-F238E27FC236}">
                <a16:creationId xmlns:a16="http://schemas.microsoft.com/office/drawing/2014/main" id="{0CF9B4BB-4190-1F65-805F-17C535048B90}"/>
              </a:ext>
            </a:extLst>
          </p:cNvPr>
          <p:cNvSpPr/>
          <p:nvPr/>
        </p:nvSpPr>
        <p:spPr>
          <a:xfrm>
            <a:off x="5362515" y="2958667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4F13D02-922B-B1B0-0263-B23DB22D8BAD}"/>
                  </a:ext>
                </a:extLst>
              </p:cNvPr>
              <p:cNvSpPr txBox="1"/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4F13D02-922B-B1B0-0263-B23DB22D8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箭头: 右 2">
            <a:extLst>
              <a:ext uri="{FF2B5EF4-FFF2-40B4-BE49-F238E27FC236}">
                <a16:creationId xmlns:a16="http://schemas.microsoft.com/office/drawing/2014/main" id="{8C623A5D-7EE8-5175-3B71-3A5BBE19C336}"/>
              </a:ext>
            </a:extLst>
          </p:cNvPr>
          <p:cNvSpPr/>
          <p:nvPr/>
        </p:nvSpPr>
        <p:spPr>
          <a:xfrm>
            <a:off x="5367869" y="4294990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779FDB5-1BDA-3304-9C3E-48EDDF1133C8}"/>
                  </a:ext>
                </a:extLst>
              </p:cNvPr>
              <p:cNvSpPr txBox="1"/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rgbClr val="2F5597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rgbClr val="2F55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779FDB5-1BDA-3304-9C3E-48EDDF113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矩形 38">
            <a:extLst>
              <a:ext uri="{FF2B5EF4-FFF2-40B4-BE49-F238E27FC236}">
                <a16:creationId xmlns:a16="http://schemas.microsoft.com/office/drawing/2014/main" id="{E5F0C0D4-0DB5-3F4D-1850-4067E5C1CF40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B2778FC-18EE-1951-BE49-4D5709C6BA8B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C3B3214-EE16-3077-1C73-128E1B231322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63C55B7-7938-10A6-7A3D-ACF805E43D99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5E61A76-EE03-F44E-E77E-ED1C7930790F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96552FE-2D2B-01F7-4323-5AAACB680312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076C098-F3E7-3684-E27A-00A2456B1C65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FD537C00-32E9-A0B2-01C1-5CACD0DF6AFA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4A93370E-7977-7967-A9C5-DE590F39198A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83A558CB-085F-90A4-0151-A6DAE67DFC87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DDD3C9EE-7854-F32F-3741-FFBA471878BF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9DF2D55C-EA21-EA3F-B3D2-C0EADCC0D54F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矩形 177">
            <a:extLst>
              <a:ext uri="{FF2B5EF4-FFF2-40B4-BE49-F238E27FC236}">
                <a16:creationId xmlns:a16="http://schemas.microsoft.com/office/drawing/2014/main" id="{F9A244A0-463C-36BF-35B2-1CC036E39B12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C9148740-931B-435A-7A2D-3A4038A99392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597E1CE9-5BA3-7057-FABE-CD5BBE0AC655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矩形 183">
            <a:extLst>
              <a:ext uri="{FF2B5EF4-FFF2-40B4-BE49-F238E27FC236}">
                <a16:creationId xmlns:a16="http://schemas.microsoft.com/office/drawing/2014/main" id="{C88DDFAC-066A-01B2-01E5-4D3B1D44615B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33A077-BC4C-1DFD-F1DF-716FC15E317B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4839FCE-454F-C7B6-6340-0CC46A79EDD1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DF97D8B-12C4-5817-9E30-85B9A88A634B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E6AFFCC-574F-DE8D-4558-591E9B90D7BC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E3C8255-8E90-5830-03D5-B12B838DEBCD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8EC0356-29CA-A7E2-A521-EBFB17AB0F25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E4D5575-3889-AFC4-79EC-53A69BB9BA94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8221587-431E-A3C0-CAAF-6CBBECFD1F98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2F4A887E-6829-5E27-AF01-89B9C3541760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0173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6E503-125B-887A-A666-655407B8E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06135C81-266C-63A1-B202-FB0ED5F60424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AE067F9A-E253-B57A-9310-0D685592D7A6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F08C29BB-C363-2858-7F8E-D94BCF4F8CDC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C780D887-B432-FD1D-7BD4-54F432333C7E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A8808AB7-007C-908D-3331-D620B556CEDC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54EE13A-E866-9EDC-5CAE-3FA642EB5666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38CE633-CC7B-1747-FBEE-FE3515797F4E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2EBA8096-CE65-C936-1128-EF5CF1570A09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FBC2E5EF-58C1-BF00-368B-E16A014FE68E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Immediate Buffer Allocation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in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FDE30D9B-3CAB-B4D1-9A7F-E36D1D45DEF3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0AA32B4B-217A-F6F0-F11B-C75EA65F6FE7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7C3B9324-8868-A8BA-11C7-35B2F5C3882F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9AF9C934-1F50-0F49-E29D-0979D4999D9B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13638DF2-EEBA-E689-4C57-9D8AFF42778E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14B6A39D-B16A-DDC0-7C0C-11869ED21E2C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5F59DAAA-AC6E-0545-F469-96E94D33A8B5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9EF396C1-F886-9C70-77B7-E82B389DB7A2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0EA712AB-BD54-6194-65B6-6505E9FEE6B4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07B9EED1-ABF8-855B-249E-FD78939C8BE1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19087DCB-50BA-D8D3-1E6F-F9B49AB9F281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直接箭头连接符 844">
            <a:extLst>
              <a:ext uri="{FF2B5EF4-FFF2-40B4-BE49-F238E27FC236}">
                <a16:creationId xmlns:a16="http://schemas.microsoft.com/office/drawing/2014/main" id="{424E7165-94D4-B53B-6F36-4238AE9640A3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B3105A41-DD89-79BB-3BE9-C630E079394A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1A51D6A7-D4E3-F029-358B-189BA3EA28AD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A0F1283E-3409-D520-B0A7-D48F333F033B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46032C98-E6FC-982A-56B6-8A48483B59F3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67915D76-00A6-7BC3-293C-F6A368D2004E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9B0072F0-B3ED-76B4-9C37-609A84A596F1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45ABCF2F-1C13-49C4-3022-9DB3E1A97684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6D89C550-AB2F-859F-E9D7-49240416CE72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883A33C4-5D31-9933-08C8-F56AC9715612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E2647407-2F1B-E767-5241-4F2387D14117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D11D4FCC-D4A9-E3C5-C30C-B7BC73345CFF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D2ADECAF-4D1B-3474-D71E-71592690BD04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E8D677FC-05A9-3488-66E3-E9045E3847EC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3: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37A00233-5127-C5FD-9631-3301331E1196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10440FD-7F90-76E7-7730-BBD62D88DA4C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5944AF5-ECBF-9D35-A17F-FBEA9CFD33E6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5A7AA0-CA39-3B84-02E6-9403A8066897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1C3CA5E-6AF5-8DF5-0BE7-62798C1520AB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B9471C-7D97-5FE2-9033-D3A358A685D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43</a:t>
            </a:fld>
            <a:endParaRPr kumimoji="1" lang="zh-CN" altLang="en-US"/>
          </a:p>
        </p:txBody>
      </p:sp>
      <p:sp>
        <p:nvSpPr>
          <p:cNvPr id="15" name="箭头: 右 2">
            <a:extLst>
              <a:ext uri="{FF2B5EF4-FFF2-40B4-BE49-F238E27FC236}">
                <a16:creationId xmlns:a16="http://schemas.microsoft.com/office/drawing/2014/main" id="{35A2D4CF-9202-A138-F372-8DF54B5F94C5}"/>
              </a:ext>
            </a:extLst>
          </p:cNvPr>
          <p:cNvSpPr/>
          <p:nvPr/>
        </p:nvSpPr>
        <p:spPr>
          <a:xfrm>
            <a:off x="5362515" y="2958667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9CD0ADE-6586-608B-CFC9-E9D39C4BE4E4}"/>
                  </a:ext>
                </a:extLst>
              </p:cNvPr>
              <p:cNvSpPr txBox="1"/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4F13D02-922B-B1B0-0263-B23DB22D8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箭头: 右 2">
            <a:extLst>
              <a:ext uri="{FF2B5EF4-FFF2-40B4-BE49-F238E27FC236}">
                <a16:creationId xmlns:a16="http://schemas.microsoft.com/office/drawing/2014/main" id="{FBFB9454-1C62-47C4-5649-7E9055AA6A93}"/>
              </a:ext>
            </a:extLst>
          </p:cNvPr>
          <p:cNvSpPr/>
          <p:nvPr/>
        </p:nvSpPr>
        <p:spPr>
          <a:xfrm>
            <a:off x="5367869" y="4294990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47389C0-6F8F-6D55-5A0C-559214AA3A2B}"/>
                  </a:ext>
                </a:extLst>
              </p:cNvPr>
              <p:cNvSpPr txBox="1"/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rgbClr val="2F5597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rgbClr val="2F55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779FDB5-1BDA-3304-9C3E-48EDDF113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矩形 38">
            <a:extLst>
              <a:ext uri="{FF2B5EF4-FFF2-40B4-BE49-F238E27FC236}">
                <a16:creationId xmlns:a16="http://schemas.microsoft.com/office/drawing/2014/main" id="{533753B3-5240-FE48-96A5-ABD575B0F1F4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BEC519-F223-F889-982C-0D226CA22CB1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2975EC1-3C01-C494-C23B-FB48736D7C52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0F2D5D5-96E6-1850-5AAB-AB7E51224A0A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14CB0B96-F575-FFC5-1D56-CF446535EEE4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466E3A2-1523-7DC6-44E3-0D28AA64E719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32248DDE-D848-8EB3-1553-48B29EB9EFD0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DE3D37AF-8FA9-0B81-C967-DD80DB173205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E9762329-05CA-D047-F6D6-ABEA2482039D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8E22EAD6-74D6-DBC3-2DCD-FA4A8632D57E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D1BF88D7-2B99-7B8A-A3C3-58039EA5D960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C2A2CF48-669E-608E-4540-798B06977ABF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矩形 177">
            <a:extLst>
              <a:ext uri="{FF2B5EF4-FFF2-40B4-BE49-F238E27FC236}">
                <a16:creationId xmlns:a16="http://schemas.microsoft.com/office/drawing/2014/main" id="{06EC5E36-94F2-2C42-E372-628477E660BA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C73DC7A2-3EF8-B0E0-417D-CA93743F48E1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9120BB32-D4EC-1574-AB27-F822A420C110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矩形 183">
            <a:extLst>
              <a:ext uri="{FF2B5EF4-FFF2-40B4-BE49-F238E27FC236}">
                <a16:creationId xmlns:a16="http://schemas.microsoft.com/office/drawing/2014/main" id="{01EA92BA-99FD-EFC7-FE7D-FB5B86913D49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6F5CEDF-807F-2653-B426-559CD00FDFF8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CC231A0-D1AD-7A5C-9F5C-3BD0C4EF11E2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6490F04-E3AE-CF80-DEE8-ECDFDE15DCD8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ED6D916-FEFF-50E0-7D96-6647E2C43468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BF9CDC1-3C88-9B49-CA4C-640F7899CB19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B5D12D2-E6C4-9FEA-3BD4-D20C695677EC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F80926C-7E49-E4B2-4BE7-C6F438764395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6F2DD9E-8241-B4B1-73D5-7A812E43C776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EC73CC1-DB9F-DA77-8F95-3B0B1EA1A091}"/>
              </a:ext>
            </a:extLst>
          </p:cNvPr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E4F9CD1-948A-E2F7-9188-CDA2A7F6C2F2}"/>
              </a:ext>
            </a:extLst>
          </p:cNvPr>
          <p:cNvSpPr/>
          <p:nvPr/>
        </p:nvSpPr>
        <p:spPr>
          <a:xfrm>
            <a:off x="0" y="2180937"/>
            <a:ext cx="12192000" cy="2224417"/>
          </a:xfrm>
          <a:prstGeom prst="rect">
            <a:avLst/>
          </a:prstGeom>
          <a:solidFill>
            <a:srgbClr val="1E47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标题 1">
            <a:extLst>
              <a:ext uri="{FF2B5EF4-FFF2-40B4-BE49-F238E27FC236}">
                <a16:creationId xmlns:a16="http://schemas.microsoft.com/office/drawing/2014/main" id="{72D64573-73F3-CF4A-E4CD-A5EF36B2E9EA}"/>
              </a:ext>
            </a:extLst>
          </p:cNvPr>
          <p:cNvSpPr txBox="1">
            <a:spLocks/>
          </p:cNvSpPr>
          <p:nvPr/>
        </p:nvSpPr>
        <p:spPr>
          <a:xfrm>
            <a:off x="158841" y="2623780"/>
            <a:ext cx="119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sz="4000" dirty="0">
                <a:solidFill>
                  <a:schemeClr val="bg1"/>
                </a:solidFill>
              </a:rPr>
              <a:t>Does UABD solve all the problems?</a:t>
            </a:r>
            <a:endParaRPr kumimoji="1"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B6285948-A6C4-22D3-F448-C16F32D16CA9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1196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98425-5202-6BB1-D920-79EC6DD5B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815DE288-B51E-7693-43C1-B19BC61186AA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6B776A13-56C7-3FA8-5CF4-9D5488EB168C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95676FF6-5737-9041-3B87-CC6B92EDE44E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730BFAAC-C7A0-BEB1-8169-1462AC042B99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C0ACC334-EB82-F25D-1302-56D5EEB94E87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F55637F-08E9-801E-4F9F-012E9AFB07EF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23FE2D4-849C-86EA-0495-6CBED459D63E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203A92E-759E-6F7B-B602-E8279B2B395F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8DD8E74B-53C3-8151-BE8A-56BCDC33F473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Q2: </a:t>
            </a:r>
            <a:r>
              <a:rPr kumimoji="1" lang="en-US" altLang="zh-CN" sz="3200" b="1" dirty="0">
                <a:solidFill>
                  <a:srgbClr val="1E475E"/>
                </a:solidFill>
              </a:rPr>
              <a:t>How</a:t>
            </a:r>
            <a:r>
              <a:rPr kumimoji="1" lang="en-US" altLang="zh-CN" sz="3200" dirty="0">
                <a:solidFill>
                  <a:srgbClr val="1E475E"/>
                </a:solidFill>
              </a:rPr>
              <a:t> to Allocate Buffer?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026BDAD5-7CE8-08A7-C201-74346EF097EF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A37D436F-9A86-F0C3-0213-8AC67C99B5C8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916B9966-5B23-5E58-47D6-916F99D627F9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F89DF610-56D3-BCC3-E389-973ED128C8B8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284BBACE-38AB-20D5-A062-276FA2F6A975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A141D5CB-0D12-F1E6-2E8C-22583342A16C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9B527CEB-C876-5F25-3852-6CCAC185452D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604D3367-7C5B-A5A8-EB4E-61A6C9BFD385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5249CD40-8634-4209-1DA8-9591D0604D55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DC7CBA01-5B71-E33C-0C63-B7D1FEA42928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C0274445-DB8A-7516-B3BD-205CFBB23D6A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椭圆 156">
            <a:extLst>
              <a:ext uri="{FF2B5EF4-FFF2-40B4-BE49-F238E27FC236}">
                <a16:creationId xmlns:a16="http://schemas.microsoft.com/office/drawing/2014/main" id="{BE09BB4F-CC2F-EB03-667C-95BFB465C17E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32DC266A-04B0-54F2-CF05-5EA629AF1546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27E0E9EC-493E-B9C8-0085-ABDECC263F50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AAA5DD39-00BA-6675-1A1B-022EED835626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833B4973-B6F2-EBC0-9A6D-2142341D3D22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D0C176B2-FA04-657D-7E29-8CFA3B21312A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A0A80CCA-2F9B-1AE7-2AB7-27F626EEA092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8B71C4FA-22E4-CDEA-6FBB-DCC2290CAA02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B0A31553-6540-BA1C-9D11-55B9ADDBB8DF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C192B213-99C9-3C7E-4836-A9DC4EA101ED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D218A566-2AEA-375F-2DDE-5603C9614898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AA6914B1-A9FE-8BE8-5AB2-E3B6C535D510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3263FF72-3111-D51A-7F91-BA8394D2CB66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strike="sngStrike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EEE443D-AB50-EC32-61C4-C1852C117856}"/>
              </a:ext>
            </a:extLst>
          </p:cNvPr>
          <p:cNvSpPr txBox="1"/>
          <p:nvPr/>
        </p:nvSpPr>
        <p:spPr>
          <a:xfrm>
            <a:off x="5419959" y="1075677"/>
            <a:ext cx="868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</a:t>
            </a:r>
            <a:endParaRPr lang="zh-CN" altLang="en-US" dirty="0"/>
          </a:p>
        </p:txBody>
      </p:sp>
      <p:sp>
        <p:nvSpPr>
          <p:cNvPr id="40" name="箭头: 右 2">
            <a:extLst>
              <a:ext uri="{FF2B5EF4-FFF2-40B4-BE49-F238E27FC236}">
                <a16:creationId xmlns:a16="http://schemas.microsoft.com/office/drawing/2014/main" id="{77C0F93A-213B-7EE1-A1B4-453C6F724F6B}"/>
              </a:ext>
            </a:extLst>
          </p:cNvPr>
          <p:cNvSpPr/>
          <p:nvPr/>
        </p:nvSpPr>
        <p:spPr>
          <a:xfrm>
            <a:off x="5362515" y="2958667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EFF23C3F-36BA-5BDF-76BC-76AE9C7C239F}"/>
                  </a:ext>
                </a:extLst>
              </p:cNvPr>
              <p:cNvSpPr txBox="1"/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EFF23C3F-36BA-5BDF-76BC-76AE9C7C2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组合 47">
            <a:extLst>
              <a:ext uri="{FF2B5EF4-FFF2-40B4-BE49-F238E27FC236}">
                <a16:creationId xmlns:a16="http://schemas.microsoft.com/office/drawing/2014/main" id="{DE60EDDD-7475-ABD7-5AE9-2EDF236892D0}"/>
              </a:ext>
            </a:extLst>
          </p:cNvPr>
          <p:cNvGrpSpPr/>
          <p:nvPr/>
        </p:nvGrpSpPr>
        <p:grpSpPr>
          <a:xfrm>
            <a:off x="10267045" y="2539164"/>
            <a:ext cx="2079669" cy="2613173"/>
            <a:chOff x="10267045" y="2539164"/>
            <a:chExt cx="2079669" cy="2613173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4213564C-306C-A456-9352-0126FE283332}"/>
                </a:ext>
              </a:extLst>
            </p:cNvPr>
            <p:cNvSpPr txBox="1"/>
            <p:nvPr/>
          </p:nvSpPr>
          <p:spPr>
            <a:xfrm>
              <a:off x="10267045" y="4506006"/>
              <a:ext cx="19470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b="1" dirty="0">
                  <a:solidFill>
                    <a:srgbClr val="2F5597"/>
                  </a:solidFill>
                </a:rPr>
                <a:t>No downstream congestion</a:t>
              </a:r>
              <a:endParaRPr lang="zh-CN" altLang="en-US" b="1" dirty="0">
                <a:solidFill>
                  <a:srgbClr val="2F5597"/>
                </a:solidFill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256F262C-E543-C7F5-A024-2EB552FD0459}"/>
                </a:ext>
              </a:extLst>
            </p:cNvPr>
            <p:cNvGrpSpPr/>
            <p:nvPr/>
          </p:nvGrpSpPr>
          <p:grpSpPr>
            <a:xfrm>
              <a:off x="10267045" y="2539164"/>
              <a:ext cx="2079669" cy="1374185"/>
              <a:chOff x="10267045" y="2539164"/>
              <a:chExt cx="2079669" cy="137418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文本框 6">
                    <a:extLst>
                      <a:ext uri="{FF2B5EF4-FFF2-40B4-BE49-F238E27FC236}">
                        <a16:creationId xmlns:a16="http://schemas.microsoft.com/office/drawing/2014/main" id="{525D0FAC-9251-EB7F-17F1-BBFFD3C9CBF4}"/>
                      </a:ext>
                    </a:extLst>
                  </p:cNvPr>
                  <p:cNvSpPr txBox="1"/>
                  <p:nvPr/>
                </p:nvSpPr>
                <p:spPr>
                  <a:xfrm>
                    <a:off x="10799044" y="3173210"/>
                    <a:ext cx="1547670" cy="74013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altLang="zh-CN" sz="2800" b="1" i="1" spc="0" baseline="0" smtClean="0">
                                <a:ln/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微软雅黑"/>
                                <a:cs typeface="Arial" panose="020B0604020202020204" pitchFamily="34" charset="0"/>
                                <a:sym typeface="微软雅黑"/>
                                <a:rtl val="0"/>
                              </a:rPr>
                            </m:ctrlPr>
                          </m:fPr>
                          <m:num>
                            <m:r>
                              <a:rPr lang="en-US" altLang="zh-CN" sz="2800" b="1" i="1" spc="0" baseline="0" smtClean="0">
                                <a:ln/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微软雅黑"/>
                                <a:cs typeface="Arial" panose="020B0604020202020204" pitchFamily="34" charset="0"/>
                                <a:sym typeface="微软雅黑"/>
                                <a:rtl val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800" b="1" i="1" spc="0" baseline="0" smtClean="0">
                                <a:ln/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微软雅黑"/>
                                <a:cs typeface="Arial" panose="020B0604020202020204" pitchFamily="34" charset="0"/>
                                <a:sym typeface="微软雅黑"/>
                                <a:rtl val="0"/>
                              </a:rPr>
                              <m:t>𝟒</m:t>
                            </m:r>
                          </m:den>
                        </m:f>
                      </m:oMath>
                    </a14:m>
                    <a:r>
                      <a:rPr lang="en-US" altLang="zh-CN" b="1" spc="0" baseline="0" dirty="0">
                        <a:ln/>
                        <a:solidFill>
                          <a:schemeClr val="accent4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微软雅黑"/>
                        <a:cs typeface="Arial" panose="020B0604020202020204" pitchFamily="34" charset="0"/>
                        <a:sym typeface="微软雅黑"/>
                        <a:rtl val="0"/>
                      </a:rPr>
                      <a:t> line-rate</a:t>
                    </a:r>
                    <a:endParaRPr lang="zh-CN" altLang="en-US" sz="2000" baseline="30000" dirty="0">
                      <a:solidFill>
                        <a:schemeClr val="accent4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7" name="文本框 6">
                    <a:extLst>
                      <a:ext uri="{FF2B5EF4-FFF2-40B4-BE49-F238E27FC236}">
                        <a16:creationId xmlns:a16="http://schemas.microsoft.com/office/drawing/2014/main" id="{525D0FAC-9251-EB7F-17F1-BBFFD3C9CB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99044" y="3173210"/>
                    <a:ext cx="1547670" cy="74013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A6859B8-DE4A-FC60-5499-AB65D7C4FE4E}"/>
                  </a:ext>
                </a:extLst>
              </p:cNvPr>
              <p:cNvSpPr txBox="1"/>
              <p:nvPr/>
            </p:nvSpPr>
            <p:spPr>
              <a:xfrm>
                <a:off x="10267045" y="2539164"/>
                <a:ext cx="19470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zh-CN" b="1" dirty="0">
                    <a:solidFill>
                      <a:srgbClr val="C00000"/>
                    </a:solidFill>
                  </a:rPr>
                  <a:t>downstream congestion</a:t>
                </a:r>
                <a:endParaRPr lang="zh-CN" altLang="en-US" b="1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62" name="箭头: 右 2">
            <a:extLst>
              <a:ext uri="{FF2B5EF4-FFF2-40B4-BE49-F238E27FC236}">
                <a16:creationId xmlns:a16="http://schemas.microsoft.com/office/drawing/2014/main" id="{77CFB565-448B-4CDB-8919-EE2870797D60}"/>
              </a:ext>
            </a:extLst>
          </p:cNvPr>
          <p:cNvSpPr/>
          <p:nvPr/>
        </p:nvSpPr>
        <p:spPr>
          <a:xfrm>
            <a:off x="5367869" y="4294990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4ACDD4E-AD4D-2F85-A5DC-01530CC3BAA6}"/>
                  </a:ext>
                </a:extLst>
              </p:cNvPr>
              <p:cNvSpPr txBox="1"/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rgbClr val="2F5597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rgbClr val="2F55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4ACDD4E-AD4D-2F85-A5DC-01530CC3B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文本框 128">
            <a:extLst>
              <a:ext uri="{FF2B5EF4-FFF2-40B4-BE49-F238E27FC236}">
                <a16:creationId xmlns:a16="http://schemas.microsoft.com/office/drawing/2014/main" id="{320D7400-D962-9F51-E219-640A46E1A32A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B4BB10D9-93DB-6967-426C-9AD52336400F}"/>
              </a:ext>
            </a:extLst>
          </p:cNvPr>
          <p:cNvSpPr/>
          <p:nvPr/>
        </p:nvSpPr>
        <p:spPr>
          <a:xfrm>
            <a:off x="9193966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D5236142-FF4B-255C-2BEB-A915A473E040}"/>
              </a:ext>
            </a:extLst>
          </p:cNvPr>
          <p:cNvSpPr/>
          <p:nvPr/>
        </p:nvSpPr>
        <p:spPr>
          <a:xfrm>
            <a:off x="900003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CFC6736A-F04C-35F3-DC2B-4CEE169E417F}"/>
              </a:ext>
            </a:extLst>
          </p:cNvPr>
          <p:cNvSpPr/>
          <p:nvPr/>
        </p:nvSpPr>
        <p:spPr>
          <a:xfrm>
            <a:off x="900003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3D9F89B9-BAAA-8016-B78D-7126D227A7D2}"/>
              </a:ext>
            </a:extLst>
          </p:cNvPr>
          <p:cNvSpPr/>
          <p:nvPr/>
        </p:nvSpPr>
        <p:spPr>
          <a:xfrm>
            <a:off x="880609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DA801F7F-ABC7-044E-42FB-F92156EBA554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4D4B4B2A-689C-6795-5DAE-D4CBC09B1624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461763AB-75EB-4857-84A5-2F1DB0DC9298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DFED802F-EFB2-C0AF-271A-D76159E98B62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0D07AD12-65A9-E024-52D6-650A2CDE3A7C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852E4672-E2B1-474D-26D4-7C10D33BE590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EFC38670-C7C8-451D-7E36-ED1C199DFF03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440E4F61-CAED-D629-3C74-A126FE0A5373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809C67B5-2F0E-6A70-254C-7AB2DFF65A64}"/>
              </a:ext>
            </a:extLst>
          </p:cNvPr>
          <p:cNvSpPr/>
          <p:nvPr/>
        </p:nvSpPr>
        <p:spPr>
          <a:xfrm>
            <a:off x="880609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B12530DE-ECA6-DB0C-9E62-4ACFEC522CFF}"/>
              </a:ext>
            </a:extLst>
          </p:cNvPr>
          <p:cNvSpPr/>
          <p:nvPr/>
        </p:nvSpPr>
        <p:spPr>
          <a:xfrm>
            <a:off x="9193966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80C69B76-0FF0-8BF6-F346-599529B4DDCE}"/>
              </a:ext>
            </a:extLst>
          </p:cNvPr>
          <p:cNvSpPr/>
          <p:nvPr/>
        </p:nvSpPr>
        <p:spPr>
          <a:xfrm>
            <a:off x="93857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43FE629F-6D4C-FB60-71CF-F99B04CD3AD1}"/>
              </a:ext>
            </a:extLst>
          </p:cNvPr>
          <p:cNvSpPr/>
          <p:nvPr/>
        </p:nvSpPr>
        <p:spPr>
          <a:xfrm>
            <a:off x="93857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774A44-3C1C-7CB4-5FAD-2A74B1178ECE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11B7C40-0663-73A7-7213-B7484B83331C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30EEEEA-C9C3-00D3-8DBE-D1F3F32E70A1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403E310-631B-3C9E-3025-FED645E0A4AE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BE80B85-B51B-EFBD-C9E0-B754F0CE42F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44</a:t>
            </a:fld>
            <a:endParaRPr kumimoji="1" lang="zh-CN" altLang="en-US"/>
          </a:p>
        </p:txBody>
      </p:sp>
      <p:cxnSp>
        <p:nvCxnSpPr>
          <p:cNvPr id="4" name="直接箭头连接符 844">
            <a:extLst>
              <a:ext uri="{FF2B5EF4-FFF2-40B4-BE49-F238E27FC236}">
                <a16:creationId xmlns:a16="http://schemas.microsoft.com/office/drawing/2014/main" id="{EA13DC8B-2CEC-8E0D-E216-A207FAFC4D6C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6EC129F3-8283-6BEC-3DD3-1191966AB466}"/>
              </a:ext>
            </a:extLst>
          </p:cNvPr>
          <p:cNvSpPr/>
          <p:nvPr/>
        </p:nvSpPr>
        <p:spPr>
          <a:xfrm>
            <a:off x="7591749" y="5269568"/>
            <a:ext cx="196058" cy="2491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C62185A-50BF-591A-1CCC-7796BA998F74}"/>
              </a:ext>
            </a:extLst>
          </p:cNvPr>
          <p:cNvSpPr txBox="1"/>
          <p:nvPr/>
        </p:nvSpPr>
        <p:spPr>
          <a:xfrm>
            <a:off x="8175231" y="5205566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C0E86B8-6CF9-39D8-A450-4F12F0CB0E54}"/>
              </a:ext>
            </a:extLst>
          </p:cNvPr>
          <p:cNvSpPr txBox="1"/>
          <p:nvPr/>
        </p:nvSpPr>
        <p:spPr>
          <a:xfrm>
            <a:off x="8245053" y="629169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612926F-4A46-7571-3C42-ADB2A65392DA}"/>
              </a:ext>
            </a:extLst>
          </p:cNvPr>
          <p:cNvSpPr/>
          <p:nvPr/>
        </p:nvSpPr>
        <p:spPr>
          <a:xfrm>
            <a:off x="7395691" y="6351780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B1B9F03-A754-E282-B622-FF95E8DA2132}"/>
              </a:ext>
            </a:extLst>
          </p:cNvPr>
          <p:cNvSpPr/>
          <p:nvPr/>
        </p:nvSpPr>
        <p:spPr>
          <a:xfrm>
            <a:off x="7839864" y="6351780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BD38C64-84A3-1E54-4DEB-6E5F5A4CB169}"/>
              </a:ext>
            </a:extLst>
          </p:cNvPr>
          <p:cNvSpPr/>
          <p:nvPr/>
        </p:nvSpPr>
        <p:spPr>
          <a:xfrm>
            <a:off x="7395691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CFFF7ED-4405-3590-D1BA-9024B814C177}"/>
              </a:ext>
            </a:extLst>
          </p:cNvPr>
          <p:cNvSpPr/>
          <p:nvPr/>
        </p:nvSpPr>
        <p:spPr>
          <a:xfrm>
            <a:off x="7839864" y="5822618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54F56D8-EF14-A11F-2FA9-AFDD28B88822}"/>
              </a:ext>
            </a:extLst>
          </p:cNvPr>
          <p:cNvSpPr txBox="1"/>
          <p:nvPr/>
        </p:nvSpPr>
        <p:spPr>
          <a:xfrm>
            <a:off x="8245053" y="576253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E0C45F8-9E2A-3946-8B87-A78066ACE8AF}"/>
              </a:ext>
            </a:extLst>
          </p:cNvPr>
          <p:cNvSpPr txBox="1"/>
          <p:nvPr/>
        </p:nvSpPr>
        <p:spPr>
          <a:xfrm>
            <a:off x="7837934" y="3104012"/>
            <a:ext cx="1946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spc="0" baseline="0" dirty="0">
                <a:ln/>
                <a:solidFill>
                  <a:srgbClr val="BF900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queue ↑</a:t>
            </a: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42C1A636-5F55-B684-BC7A-7C89F8AF3127}"/>
              </a:ext>
            </a:extLst>
          </p:cNvPr>
          <p:cNvGrpSpPr/>
          <p:nvPr/>
        </p:nvGrpSpPr>
        <p:grpSpPr>
          <a:xfrm>
            <a:off x="9196628" y="3580451"/>
            <a:ext cx="387872" cy="499542"/>
            <a:chOff x="9193966" y="3582469"/>
            <a:chExt cx="387872" cy="499542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1E2B95B3-94D2-CD5D-887E-04CC6A2FABBE}"/>
                </a:ext>
              </a:extLst>
            </p:cNvPr>
            <p:cNvSpPr/>
            <p:nvPr/>
          </p:nvSpPr>
          <p:spPr>
            <a:xfrm>
              <a:off x="9193966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1D7B0D07-584D-AAF9-6012-E80BC1513550}"/>
                </a:ext>
              </a:extLst>
            </p:cNvPr>
            <p:cNvSpPr/>
            <p:nvPr/>
          </p:nvSpPr>
          <p:spPr>
            <a:xfrm>
              <a:off x="9193966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6D7766A2-36B1-EA35-8F98-C6D7BB1654FA}"/>
                </a:ext>
              </a:extLst>
            </p:cNvPr>
            <p:cNvSpPr/>
            <p:nvPr/>
          </p:nvSpPr>
          <p:spPr>
            <a:xfrm>
              <a:off x="9385780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FDF83772-C701-BA90-01C7-17E2CB759FE4}"/>
                </a:ext>
              </a:extLst>
            </p:cNvPr>
            <p:cNvSpPr/>
            <p:nvPr/>
          </p:nvSpPr>
          <p:spPr>
            <a:xfrm>
              <a:off x="9385780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F6BC829-EE5D-ED27-7D0D-ECEF9F579409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030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BFB8-8525-B5B2-2CF7-DC80DE500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9331AFDB-5176-A5CC-CE5D-237A1CDBAC71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2185ADD0-B007-F247-BCC4-1B628E5F04D4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8EC284CF-36EC-6257-5489-26E0AEE0F6A8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6A1E7466-7358-E7E7-1D36-99DF0D063AC0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B07DB04-DF51-1985-4937-C56743FBC431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ADB64BC-C5B4-0FA1-36D6-6A4A5D8D59DE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F3C3F19-7614-2B18-B03B-4A4CC5460C87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191C8CD-CA34-A02E-39EA-E4153AB99902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01D848B3-ACAE-88E5-F028-853B2B0398CF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Q2: </a:t>
            </a:r>
            <a:r>
              <a:rPr kumimoji="1" lang="en-US" altLang="zh-CN" sz="3200" b="1" dirty="0">
                <a:solidFill>
                  <a:srgbClr val="1E475E"/>
                </a:solidFill>
              </a:rPr>
              <a:t>How</a:t>
            </a:r>
            <a:r>
              <a:rPr kumimoji="1" lang="en-US" altLang="zh-CN" sz="3200" dirty="0">
                <a:solidFill>
                  <a:srgbClr val="1E475E"/>
                </a:solidFill>
              </a:rPr>
              <a:t> to Allocate Buffer?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D6DDA122-88EA-D060-BB88-1CB3A77E5C6F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85E7D89D-F0B2-0160-DEBD-1134AC59F58D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83964A1B-A8C4-6970-958B-CD8D97EAD8DE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DB649905-3A8B-1F96-D3B6-59B637E356CC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018C1131-618A-3CB8-FD33-D75D61DBC8ED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67F82498-8C77-CD8F-B914-EF8357A1A9BA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B2C90A3B-433D-E2A0-294B-1F516BCBC4BB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B09E55A4-B3B5-7698-9BA5-1A654CF848A2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8457942C-C751-96E9-4F23-226B81FBAD70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C0360225-022F-5C9E-F9A5-AA6BFBA85008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795DB7D8-DF91-6B05-E9A8-31C77050FA00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矩形 130">
            <a:extLst>
              <a:ext uri="{FF2B5EF4-FFF2-40B4-BE49-F238E27FC236}">
                <a16:creationId xmlns:a16="http://schemas.microsoft.com/office/drawing/2014/main" id="{59C7FB44-2258-6F29-F5E8-B1472ED1D696}"/>
              </a:ext>
            </a:extLst>
          </p:cNvPr>
          <p:cNvSpPr/>
          <p:nvPr/>
        </p:nvSpPr>
        <p:spPr>
          <a:xfrm>
            <a:off x="7655915" y="6387046"/>
            <a:ext cx="196058" cy="2491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48B3F87C-1731-2024-85F0-59D42789EC73}"/>
              </a:ext>
            </a:extLst>
          </p:cNvPr>
          <p:cNvSpPr txBox="1"/>
          <p:nvPr/>
        </p:nvSpPr>
        <p:spPr>
          <a:xfrm>
            <a:off x="8239397" y="6323044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Idle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椭圆 156">
            <a:extLst>
              <a:ext uri="{FF2B5EF4-FFF2-40B4-BE49-F238E27FC236}">
                <a16:creationId xmlns:a16="http://schemas.microsoft.com/office/drawing/2014/main" id="{94FD5C9F-B598-EAD2-C931-3B7156338974}"/>
              </a:ext>
            </a:extLst>
          </p:cNvPr>
          <p:cNvSpPr/>
          <p:nvPr/>
        </p:nvSpPr>
        <p:spPr>
          <a:xfrm>
            <a:off x="1541735" y="5948276"/>
            <a:ext cx="288000" cy="288000"/>
          </a:xfrm>
          <a:prstGeom prst="ellipse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55014B6E-D4BF-CD26-9BA9-E4BD8C4565D9}"/>
              </a:ext>
            </a:extLst>
          </p:cNvPr>
          <p:cNvSpPr/>
          <p:nvPr/>
        </p:nvSpPr>
        <p:spPr>
          <a:xfrm>
            <a:off x="2115744" y="5948276"/>
            <a:ext cx="288000" cy="288000"/>
          </a:xfrm>
          <a:prstGeom prst="ellipse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37DD5560-2594-EC25-C697-B27E149B2880}"/>
              </a:ext>
            </a:extLst>
          </p:cNvPr>
          <p:cNvSpPr/>
          <p:nvPr/>
        </p:nvSpPr>
        <p:spPr>
          <a:xfrm>
            <a:off x="1533836" y="5357235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矩形 159">
            <a:extLst>
              <a:ext uri="{FF2B5EF4-FFF2-40B4-BE49-F238E27FC236}">
                <a16:creationId xmlns:a16="http://schemas.microsoft.com/office/drawing/2014/main" id="{78A8FDB5-8079-CE6E-8F41-D0697352D71F}"/>
              </a:ext>
            </a:extLst>
          </p:cNvPr>
          <p:cNvSpPr/>
          <p:nvPr/>
        </p:nvSpPr>
        <p:spPr>
          <a:xfrm>
            <a:off x="2115744" y="5357235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7051BC33-BCEA-C644-1DF4-6606F9081F68}"/>
              </a:ext>
            </a:extLst>
          </p:cNvPr>
          <p:cNvSpPr txBox="1"/>
          <p:nvPr/>
        </p:nvSpPr>
        <p:spPr>
          <a:xfrm>
            <a:off x="2686474" y="5318049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C5A8C5AB-9522-2B83-2287-0D9404A1E909}"/>
              </a:ext>
            </a:extLst>
          </p:cNvPr>
          <p:cNvSpPr txBox="1"/>
          <p:nvPr/>
        </p:nvSpPr>
        <p:spPr>
          <a:xfrm>
            <a:off x="2686474" y="5898460"/>
            <a:ext cx="218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Feedback Packets*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object 4">
            <a:extLst>
              <a:ext uri="{FF2B5EF4-FFF2-40B4-BE49-F238E27FC236}">
                <a16:creationId xmlns:a16="http://schemas.microsoft.com/office/drawing/2014/main" id="{6A3D4F4C-3ED0-B98D-F423-C26481D7F6C2}"/>
              </a:ext>
            </a:extLst>
          </p:cNvPr>
          <p:cNvSpPr txBox="1"/>
          <p:nvPr/>
        </p:nvSpPr>
        <p:spPr>
          <a:xfrm>
            <a:off x="960214" y="6492682"/>
            <a:ext cx="71266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* The feedback packets in InfiniFlow paper are denoted as Buffer Control Packets (BCPs).</a:t>
            </a:r>
            <a:endParaRPr sz="1100" dirty="0">
              <a:latin typeface="Microsoft YaHei"/>
              <a:cs typeface="Microsoft YaHei"/>
            </a:endParaRPr>
          </a:p>
        </p:txBody>
      </p: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843BF0DC-D827-E284-6B47-67B797DF07AA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AC0AD0B7-CF40-63D3-6B07-8D1068AD00BC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3D56DEEC-5859-5E30-3733-7D3E99CFCFF7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EDE7F3F2-38F9-22FD-AB13-23AE0D3ECF76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24E11EAB-3A32-9C82-6421-FEA0A862930D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0236D41-2BA5-5F34-23BF-FD956F3D91CB}"/>
              </a:ext>
            </a:extLst>
          </p:cNvPr>
          <p:cNvSpPr txBox="1"/>
          <p:nvPr/>
        </p:nvSpPr>
        <p:spPr>
          <a:xfrm>
            <a:off x="8245053" y="5788775"/>
            <a:ext cx="21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Occupied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E2BA2BFE-6C0F-5481-23F4-8A390FA427DF}"/>
              </a:ext>
            </a:extLst>
          </p:cNvPr>
          <p:cNvSpPr/>
          <p:nvPr/>
        </p:nvSpPr>
        <p:spPr>
          <a:xfrm>
            <a:off x="7395691" y="5848860"/>
            <a:ext cx="196058" cy="24916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208CCCD-0F00-DBC7-7D02-D32BF707DBC1}"/>
              </a:ext>
            </a:extLst>
          </p:cNvPr>
          <p:cNvSpPr/>
          <p:nvPr/>
        </p:nvSpPr>
        <p:spPr>
          <a:xfrm>
            <a:off x="7839864" y="5848860"/>
            <a:ext cx="196058" cy="24916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93C79C1-9DBF-49D0-158C-0B9B4C1D2967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strike="sngStrike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CF898EF-DE51-4622-63DF-9F039A6BE9F6}"/>
              </a:ext>
            </a:extLst>
          </p:cNvPr>
          <p:cNvSpPr txBox="1"/>
          <p:nvPr/>
        </p:nvSpPr>
        <p:spPr>
          <a:xfrm>
            <a:off x="5419959" y="1075677"/>
            <a:ext cx="868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D81F2C8-67EE-A1B9-5095-B2A8D2F9A1E6}"/>
              </a:ext>
            </a:extLst>
          </p:cNvPr>
          <p:cNvSpPr txBox="1"/>
          <p:nvPr/>
        </p:nvSpPr>
        <p:spPr>
          <a:xfrm>
            <a:off x="10267045" y="4506006"/>
            <a:ext cx="1947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solidFill>
                  <a:srgbClr val="2F5597"/>
                </a:solidFill>
              </a:rPr>
              <a:t>No downstream congestion</a:t>
            </a:r>
            <a:endParaRPr lang="zh-CN" altLang="en-US" b="1" dirty="0">
              <a:solidFill>
                <a:srgbClr val="2F5597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1F918F9-EDEF-A6CE-B941-892F7A7E2327}"/>
                  </a:ext>
                </a:extLst>
              </p:cNvPr>
              <p:cNvSpPr txBox="1"/>
              <p:nvPr/>
            </p:nvSpPr>
            <p:spPr>
              <a:xfrm>
                <a:off x="10799044" y="3173210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1F918F9-EDEF-A6CE-B941-892F7A7E2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9044" y="3173210"/>
                <a:ext cx="1547670" cy="740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箭头: 右 2">
            <a:extLst>
              <a:ext uri="{FF2B5EF4-FFF2-40B4-BE49-F238E27FC236}">
                <a16:creationId xmlns:a16="http://schemas.microsoft.com/office/drawing/2014/main" id="{E1B1B45A-412F-44A9-4CD5-5A588223C4F7}"/>
              </a:ext>
            </a:extLst>
          </p:cNvPr>
          <p:cNvSpPr/>
          <p:nvPr/>
        </p:nvSpPr>
        <p:spPr>
          <a:xfrm>
            <a:off x="5362515" y="2958667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C3379DDA-AEEB-0C88-DCEB-9A0B4C28920B}"/>
                  </a:ext>
                </a:extLst>
              </p:cNvPr>
              <p:cNvSpPr txBox="1"/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C3379DDA-AEEB-0C88-DCEB-9A0B4C289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箭头: 右 2">
            <a:extLst>
              <a:ext uri="{FF2B5EF4-FFF2-40B4-BE49-F238E27FC236}">
                <a16:creationId xmlns:a16="http://schemas.microsoft.com/office/drawing/2014/main" id="{C4FD914D-210A-96AA-C528-B9DBCAF301E5}"/>
              </a:ext>
            </a:extLst>
          </p:cNvPr>
          <p:cNvSpPr/>
          <p:nvPr/>
        </p:nvSpPr>
        <p:spPr>
          <a:xfrm>
            <a:off x="5367869" y="4294990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E17787B-D7EC-60A7-B9AE-AFD4B0257DE7}"/>
                  </a:ext>
                </a:extLst>
              </p:cNvPr>
              <p:cNvSpPr txBox="1"/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rgbClr val="2F5597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rgbClr val="2F55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E17787B-D7EC-60A7-B9AE-AFD4B0257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C984AAA4-C64F-8EC0-ED3C-C27EF9488182}"/>
              </a:ext>
            </a:extLst>
          </p:cNvPr>
          <p:cNvSpPr txBox="1"/>
          <p:nvPr/>
        </p:nvSpPr>
        <p:spPr>
          <a:xfrm>
            <a:off x="7519106" y="2718841"/>
            <a:ext cx="2384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steady</a:t>
            </a:r>
            <a:r>
              <a:rPr lang="zh-CN" altLang="en-US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state</a:t>
            </a:r>
            <a:endParaRPr lang="zh-CN" altLang="en-US" sz="2000" baseline="30000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0405D9D-0535-812A-0D89-1E510367A372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E12043-6E25-A265-F37A-A11947A20FDF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65101F5-2CDA-1DCC-156A-6DBB9C4D6417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BF7E0C7-BD6A-A1A6-CA5D-246B40A14E75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305F1AB-8E47-8B3C-80D9-1CD6F6E72ADF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32294D2-7044-7EC3-4F3A-C5D8F8D66A44}"/>
              </a:ext>
            </a:extLst>
          </p:cNvPr>
          <p:cNvSpPr txBox="1"/>
          <p:nvPr/>
        </p:nvSpPr>
        <p:spPr>
          <a:xfrm>
            <a:off x="10267045" y="2539164"/>
            <a:ext cx="1947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solidFill>
                  <a:srgbClr val="C00000"/>
                </a:solidFill>
              </a:rPr>
              <a:t>downstream congestion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C5607D51-666E-AA81-9E67-317B3ECD0F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45</a:t>
            </a:fld>
            <a:endParaRPr kumimoji="1"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7345A5A-B546-CC61-403A-0C15937C5C8E}"/>
              </a:ext>
            </a:extLst>
          </p:cNvPr>
          <p:cNvSpPr/>
          <p:nvPr/>
        </p:nvSpPr>
        <p:spPr>
          <a:xfrm>
            <a:off x="7395691" y="5319698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BEE0B25-2E1A-08C2-0CB9-FFDE26CECD43}"/>
              </a:ext>
            </a:extLst>
          </p:cNvPr>
          <p:cNvSpPr/>
          <p:nvPr/>
        </p:nvSpPr>
        <p:spPr>
          <a:xfrm>
            <a:off x="7839864" y="5319698"/>
            <a:ext cx="196058" cy="2491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296CE7E-02C8-F88A-5A36-A3FC7F94CCAE}"/>
              </a:ext>
            </a:extLst>
          </p:cNvPr>
          <p:cNvSpPr txBox="1"/>
          <p:nvPr/>
        </p:nvSpPr>
        <p:spPr>
          <a:xfrm>
            <a:off x="8245053" y="5259613"/>
            <a:ext cx="3946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Reserved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Buffer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In-flight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Packets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矩形 176">
            <a:extLst>
              <a:ext uri="{FF2B5EF4-FFF2-40B4-BE49-F238E27FC236}">
                <a16:creationId xmlns:a16="http://schemas.microsoft.com/office/drawing/2014/main" id="{A6B3C2F4-C65B-471D-9FD9-39B5E4F1EC6D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矩形 178">
            <a:extLst>
              <a:ext uri="{FF2B5EF4-FFF2-40B4-BE49-F238E27FC236}">
                <a16:creationId xmlns:a16="http://schemas.microsoft.com/office/drawing/2014/main" id="{779AEFBD-FD89-0ABF-194F-4363EF478756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矩形 180">
            <a:extLst>
              <a:ext uri="{FF2B5EF4-FFF2-40B4-BE49-F238E27FC236}">
                <a16:creationId xmlns:a16="http://schemas.microsoft.com/office/drawing/2014/main" id="{448D9AB6-F8E6-F375-5500-765FC53E7AAA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矩形 182">
            <a:extLst>
              <a:ext uri="{FF2B5EF4-FFF2-40B4-BE49-F238E27FC236}">
                <a16:creationId xmlns:a16="http://schemas.microsoft.com/office/drawing/2014/main" id="{9629E18D-64A5-4964-B7BD-3BB8C1069623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矩形 184">
            <a:extLst>
              <a:ext uri="{FF2B5EF4-FFF2-40B4-BE49-F238E27FC236}">
                <a16:creationId xmlns:a16="http://schemas.microsoft.com/office/drawing/2014/main" id="{0C2F0D3C-3171-2EB3-414D-3D5A97AC82C9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矩形 188">
            <a:extLst>
              <a:ext uri="{FF2B5EF4-FFF2-40B4-BE49-F238E27FC236}">
                <a16:creationId xmlns:a16="http://schemas.microsoft.com/office/drawing/2014/main" id="{EE4AAE27-D7FF-8CE3-ACB1-D758868FA456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矩形 190">
            <a:extLst>
              <a:ext uri="{FF2B5EF4-FFF2-40B4-BE49-F238E27FC236}">
                <a16:creationId xmlns:a16="http://schemas.microsoft.com/office/drawing/2014/main" id="{9EBD017A-6E9F-D6CF-6CAE-A0697727CFEC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矩形 192">
            <a:extLst>
              <a:ext uri="{FF2B5EF4-FFF2-40B4-BE49-F238E27FC236}">
                <a16:creationId xmlns:a16="http://schemas.microsoft.com/office/drawing/2014/main" id="{D480D209-A3CA-AB44-A543-E7D3DD32D22C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0" name="组合 209">
            <a:extLst>
              <a:ext uri="{FF2B5EF4-FFF2-40B4-BE49-F238E27FC236}">
                <a16:creationId xmlns:a16="http://schemas.microsoft.com/office/drawing/2014/main" id="{7FC43FAD-1B70-0AC5-8502-99F574FECBB7}"/>
              </a:ext>
            </a:extLst>
          </p:cNvPr>
          <p:cNvGrpSpPr/>
          <p:nvPr/>
        </p:nvGrpSpPr>
        <p:grpSpPr>
          <a:xfrm>
            <a:off x="8806094" y="3582469"/>
            <a:ext cx="389994" cy="499542"/>
            <a:chOff x="8806094" y="3582469"/>
            <a:chExt cx="389994" cy="499542"/>
          </a:xfrm>
          <a:solidFill>
            <a:schemeClr val="bg1"/>
          </a:solidFill>
        </p:grpSpPr>
        <p:sp>
          <p:nvSpPr>
            <p:cNvPr id="171" name="矩形 170">
              <a:extLst>
                <a:ext uri="{FF2B5EF4-FFF2-40B4-BE49-F238E27FC236}">
                  <a16:creationId xmlns:a16="http://schemas.microsoft.com/office/drawing/2014/main" id="{0FD8BE92-94E1-A014-2CA9-8D9A432BEE8B}"/>
                </a:ext>
              </a:extLst>
            </p:cNvPr>
            <p:cNvSpPr/>
            <p:nvPr/>
          </p:nvSpPr>
          <p:spPr>
            <a:xfrm>
              <a:off x="9000030" y="3832849"/>
              <a:ext cx="196058" cy="249162"/>
            </a:xfrm>
            <a:prstGeom prst="rect">
              <a:avLst/>
            </a:prstGeom>
            <a:grpFill/>
            <a:ln w="38100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0B01779C-3AE1-1036-12D3-197D34FC0D27}"/>
                </a:ext>
              </a:extLst>
            </p:cNvPr>
            <p:cNvSpPr/>
            <p:nvPr/>
          </p:nvSpPr>
          <p:spPr>
            <a:xfrm>
              <a:off x="9000030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96031555-BC64-BD64-1DD8-A1A814005235}"/>
                </a:ext>
              </a:extLst>
            </p:cNvPr>
            <p:cNvSpPr/>
            <p:nvPr/>
          </p:nvSpPr>
          <p:spPr>
            <a:xfrm>
              <a:off x="8806094" y="3832849"/>
              <a:ext cx="196058" cy="249162"/>
            </a:xfrm>
            <a:prstGeom prst="rect">
              <a:avLst/>
            </a:prstGeom>
            <a:grpFill/>
            <a:ln w="38100"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DBAA1A8B-6FAD-7C53-BAA1-5BA8BD078ECE}"/>
                </a:ext>
              </a:extLst>
            </p:cNvPr>
            <p:cNvSpPr/>
            <p:nvPr/>
          </p:nvSpPr>
          <p:spPr>
            <a:xfrm>
              <a:off x="8806094" y="3582469"/>
              <a:ext cx="196058" cy="249162"/>
            </a:xfrm>
            <a:prstGeom prst="rect">
              <a:avLst/>
            </a:prstGeom>
            <a:grpFill/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06087730-4FE5-4A7B-AD82-2FE7DFF86509}"/>
              </a:ext>
            </a:extLst>
          </p:cNvPr>
          <p:cNvGrpSpPr/>
          <p:nvPr/>
        </p:nvGrpSpPr>
        <p:grpSpPr>
          <a:xfrm>
            <a:off x="4702728" y="1873979"/>
            <a:ext cx="2120760" cy="3649254"/>
            <a:chOff x="5134187" y="1851876"/>
            <a:chExt cx="1330144" cy="3649254"/>
          </a:xfrm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ED157081-BD24-0996-3D02-5698C1F56B6E}"/>
                </a:ext>
              </a:extLst>
            </p:cNvPr>
            <p:cNvSpPr/>
            <p:nvPr/>
          </p:nvSpPr>
          <p:spPr>
            <a:xfrm>
              <a:off x="5134187" y="2224726"/>
              <a:ext cx="1330144" cy="327640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C694AC2C-D4F1-AD09-64B8-DA222CE60CB7}"/>
                </a:ext>
              </a:extLst>
            </p:cNvPr>
            <p:cNvSpPr txBox="1"/>
            <p:nvPr/>
          </p:nvSpPr>
          <p:spPr>
            <a:xfrm>
              <a:off x="5153672" y="1851876"/>
              <a:ext cx="124309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C00000"/>
                  </a:solidFill>
                </a:rPr>
                <a:t>locked</a:t>
              </a:r>
              <a:endParaRPr lang="zh-CN" altLang="en-US" b="1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9" name="直接箭头连接符 844">
            <a:extLst>
              <a:ext uri="{FF2B5EF4-FFF2-40B4-BE49-F238E27FC236}">
                <a16:creationId xmlns:a16="http://schemas.microsoft.com/office/drawing/2014/main" id="{5E97269C-76F0-2C79-C646-11B8AD49F521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E5AC724B-F2EB-914D-255A-6DE8B707D7D1}"/>
              </a:ext>
            </a:extLst>
          </p:cNvPr>
          <p:cNvGrpSpPr/>
          <p:nvPr/>
        </p:nvGrpSpPr>
        <p:grpSpPr>
          <a:xfrm>
            <a:off x="8808756" y="3580451"/>
            <a:ext cx="389994" cy="499542"/>
            <a:chOff x="8806094" y="3582469"/>
            <a:chExt cx="389994" cy="499542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5AB37F51-5BEF-4DAE-7F05-0FD73CB9583C}"/>
                </a:ext>
              </a:extLst>
            </p:cNvPr>
            <p:cNvSpPr/>
            <p:nvPr/>
          </p:nvSpPr>
          <p:spPr>
            <a:xfrm>
              <a:off x="9000030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DC1D487-D52B-AA70-5001-74E3B86F8C49}"/>
                </a:ext>
              </a:extLst>
            </p:cNvPr>
            <p:cNvSpPr/>
            <p:nvPr/>
          </p:nvSpPr>
          <p:spPr>
            <a:xfrm>
              <a:off x="9000030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F8DA9CA4-AF17-3DF4-036C-603127030415}"/>
                </a:ext>
              </a:extLst>
            </p:cNvPr>
            <p:cNvSpPr/>
            <p:nvPr/>
          </p:nvSpPr>
          <p:spPr>
            <a:xfrm>
              <a:off x="8806094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C39322D5-7A5D-DEE6-C684-9DDD1A993D5A}"/>
                </a:ext>
              </a:extLst>
            </p:cNvPr>
            <p:cNvSpPr/>
            <p:nvPr/>
          </p:nvSpPr>
          <p:spPr>
            <a:xfrm>
              <a:off x="8806094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0" name="文本框 129">
            <a:extLst>
              <a:ext uri="{FF2B5EF4-FFF2-40B4-BE49-F238E27FC236}">
                <a16:creationId xmlns:a16="http://schemas.microsoft.com/office/drawing/2014/main" id="{4CC5B32F-1B45-C314-8617-FA99E1BB3C1C}"/>
              </a:ext>
            </a:extLst>
          </p:cNvPr>
          <p:cNvSpPr txBox="1"/>
          <p:nvPr/>
        </p:nvSpPr>
        <p:spPr>
          <a:xfrm>
            <a:off x="7837934" y="3104012"/>
            <a:ext cx="1946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spc="0" baseline="0" dirty="0">
                <a:ln/>
                <a:solidFill>
                  <a:srgbClr val="BF900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standing queue</a:t>
            </a: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374B29ED-F55F-116B-8349-4335A409461B}"/>
              </a:ext>
            </a:extLst>
          </p:cNvPr>
          <p:cNvSpPr/>
          <p:nvPr/>
        </p:nvSpPr>
        <p:spPr>
          <a:xfrm>
            <a:off x="9196628" y="3830831"/>
            <a:ext cx="196058" cy="249162"/>
          </a:xfrm>
          <a:prstGeom prst="rect">
            <a:avLst/>
          </a:prstGeom>
          <a:solidFill>
            <a:srgbClr val="FFD966"/>
          </a:solidFill>
          <a:ln w="38100"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69F7148F-4536-DF9C-B995-81AD9BF97747}"/>
              </a:ext>
            </a:extLst>
          </p:cNvPr>
          <p:cNvSpPr/>
          <p:nvPr/>
        </p:nvSpPr>
        <p:spPr>
          <a:xfrm>
            <a:off x="9196628" y="3580451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E0EEC28D-70B6-2E72-138D-5989A4C06D47}"/>
              </a:ext>
            </a:extLst>
          </p:cNvPr>
          <p:cNvSpPr/>
          <p:nvPr/>
        </p:nvSpPr>
        <p:spPr>
          <a:xfrm>
            <a:off x="9388442" y="3830831"/>
            <a:ext cx="196058" cy="249162"/>
          </a:xfrm>
          <a:prstGeom prst="rect">
            <a:avLst/>
          </a:prstGeom>
          <a:solidFill>
            <a:srgbClr val="FFD966"/>
          </a:solidFill>
          <a:ln w="38100"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1C30BA0B-96DD-DB00-4862-1C92CD1B87F8}"/>
              </a:ext>
            </a:extLst>
          </p:cNvPr>
          <p:cNvSpPr/>
          <p:nvPr/>
        </p:nvSpPr>
        <p:spPr>
          <a:xfrm>
            <a:off x="9388442" y="3580451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5A3377BB-5154-4AA6-59CC-777CCD07235A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484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3D1B5-1FB6-F5EF-7C75-7098BD9C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A8A85B90-B6F2-DCB1-B752-817F470C1DA0}"/>
              </a:ext>
            </a:extLst>
          </p:cNvPr>
          <p:cNvSpPr/>
          <p:nvPr/>
        </p:nvSpPr>
        <p:spPr>
          <a:xfrm>
            <a:off x="959749" y="2224499"/>
            <a:ext cx="3526557" cy="2768008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梯形 12">
            <a:extLst>
              <a:ext uri="{FF2B5EF4-FFF2-40B4-BE49-F238E27FC236}">
                <a16:creationId xmlns:a16="http://schemas.microsoft.com/office/drawing/2014/main" id="{608ED25D-52AE-8FDE-EFE1-D58E870B6B85}"/>
              </a:ext>
            </a:extLst>
          </p:cNvPr>
          <p:cNvSpPr/>
          <p:nvPr/>
        </p:nvSpPr>
        <p:spPr>
          <a:xfrm rot="5400000">
            <a:off x="3138870" y="3568118"/>
            <a:ext cx="1729883" cy="547141"/>
          </a:xfrm>
          <a:prstGeom prst="trapezoid">
            <a:avLst>
              <a:gd name="adj" fmla="val 4804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43">
            <a:extLst>
              <a:ext uri="{FF2B5EF4-FFF2-40B4-BE49-F238E27FC236}">
                <a16:creationId xmlns:a16="http://schemas.microsoft.com/office/drawing/2014/main" id="{7846C805-A933-0156-24D3-8DD598AF6FF5}"/>
              </a:ext>
            </a:extLst>
          </p:cNvPr>
          <p:cNvCxnSpPr>
            <a:cxnSpLocks/>
          </p:cNvCxnSpPr>
          <p:nvPr/>
        </p:nvCxnSpPr>
        <p:spPr>
          <a:xfrm flipV="1">
            <a:off x="2738275" y="3521189"/>
            <a:ext cx="385174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46">
            <a:extLst>
              <a:ext uri="{FF2B5EF4-FFF2-40B4-BE49-F238E27FC236}">
                <a16:creationId xmlns:a16="http://schemas.microsoft.com/office/drawing/2014/main" id="{B0A5C215-9F85-7E8B-BE5D-CD017B98E7E6}"/>
              </a:ext>
            </a:extLst>
          </p:cNvPr>
          <p:cNvCxnSpPr/>
          <p:nvPr/>
        </p:nvCxnSpPr>
        <p:spPr>
          <a:xfrm flipV="1">
            <a:off x="2728369" y="4200977"/>
            <a:ext cx="390720" cy="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0990FDA2-DDC4-BB5D-FA0A-2751C3E2BA3D}"/>
              </a:ext>
            </a:extLst>
          </p:cNvPr>
          <p:cNvSpPr txBox="1"/>
          <p:nvPr/>
        </p:nvSpPr>
        <p:spPr>
          <a:xfrm rot="5400000">
            <a:off x="3230998" y="3603908"/>
            <a:ext cx="157327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RR Scheduler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2DFD1E9-C2F9-D05E-ED1A-5AA18202E8D7}"/>
              </a:ext>
            </a:extLst>
          </p:cNvPr>
          <p:cNvSpPr txBox="1"/>
          <p:nvPr/>
        </p:nvSpPr>
        <p:spPr>
          <a:xfrm>
            <a:off x="1273873" y="404694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j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FEEAFFD-6806-D019-2413-33EE60F3BA9B}"/>
              </a:ext>
            </a:extLst>
          </p:cNvPr>
          <p:cNvSpPr txBox="1"/>
          <p:nvPr/>
        </p:nvSpPr>
        <p:spPr>
          <a:xfrm>
            <a:off x="1273873" y="33365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i="1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VC</a:t>
            </a:r>
            <a:r>
              <a:rPr lang="en-US" altLang="zh-CN" b="1" i="1" baseline="-25000" dirty="0" err="1">
                <a:ln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rtl val="0"/>
              </a:rPr>
              <a:t>i</a:t>
            </a:r>
            <a:endParaRPr lang="zh-CN" altLang="en-US" b="1" i="1" baseline="-25000" dirty="0">
              <a:ln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rtl val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603E130-B2DD-B5F9-B083-ADE976FE9B81}"/>
              </a:ext>
            </a:extLst>
          </p:cNvPr>
          <p:cNvSpPr txBox="1"/>
          <p:nvPr/>
        </p:nvSpPr>
        <p:spPr>
          <a:xfrm>
            <a:off x="1680565" y="4563090"/>
            <a:ext cx="160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VC queues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标题 1">
            <a:extLst>
              <a:ext uri="{FF2B5EF4-FFF2-40B4-BE49-F238E27FC236}">
                <a16:creationId xmlns:a16="http://schemas.microsoft.com/office/drawing/2014/main" id="{1A45E0AA-97BD-F18A-74BC-26D2E6AA91C9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Q2: </a:t>
            </a:r>
            <a:r>
              <a:rPr kumimoji="1" lang="en-US" altLang="zh-CN" sz="3200" b="1" dirty="0">
                <a:solidFill>
                  <a:srgbClr val="1E475E"/>
                </a:solidFill>
              </a:rPr>
              <a:t>How</a:t>
            </a:r>
            <a:r>
              <a:rPr kumimoji="1" lang="en-US" altLang="zh-CN" sz="3200" dirty="0">
                <a:solidFill>
                  <a:srgbClr val="1E475E"/>
                </a:solidFill>
              </a:rPr>
              <a:t> to Allocate Buffer?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87" name="矩形: 圆角 449">
            <a:extLst>
              <a:ext uri="{FF2B5EF4-FFF2-40B4-BE49-F238E27FC236}">
                <a16:creationId xmlns:a16="http://schemas.microsoft.com/office/drawing/2014/main" id="{EC263AA8-8546-8D93-3C63-EE3CD5CD0C40}"/>
              </a:ext>
            </a:extLst>
          </p:cNvPr>
          <p:cNvSpPr/>
          <p:nvPr/>
        </p:nvSpPr>
        <p:spPr>
          <a:xfrm>
            <a:off x="6960097" y="2221208"/>
            <a:ext cx="3526555" cy="2771299"/>
          </a:xfrm>
          <a:prstGeom prst="roundRect">
            <a:avLst>
              <a:gd name="adj" fmla="val 7573"/>
            </a:avLst>
          </a:prstGeom>
          <a:solidFill>
            <a:schemeClr val="bg1"/>
          </a:solidFill>
          <a:ln w="19050">
            <a:noFill/>
          </a:ln>
          <a:effectLst>
            <a:outerShdw blurRad="1270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0D920DFE-9DF8-486B-D6B1-5B8F79BBA405}"/>
              </a:ext>
            </a:extLst>
          </p:cNvPr>
          <p:cNvSpPr/>
          <p:nvPr/>
        </p:nvSpPr>
        <p:spPr>
          <a:xfrm>
            <a:off x="1944400" y="4016311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97" name="矩形 196">
            <a:extLst>
              <a:ext uri="{FF2B5EF4-FFF2-40B4-BE49-F238E27FC236}">
                <a16:creationId xmlns:a16="http://schemas.microsoft.com/office/drawing/2014/main" id="{D99854C3-A8A1-5DD1-6EDA-53E5CF7EA0EC}"/>
              </a:ext>
            </a:extLst>
          </p:cNvPr>
          <p:cNvSpPr/>
          <p:nvPr/>
        </p:nvSpPr>
        <p:spPr>
          <a:xfrm>
            <a:off x="2999271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矩形 197">
            <a:extLst>
              <a:ext uri="{FF2B5EF4-FFF2-40B4-BE49-F238E27FC236}">
                <a16:creationId xmlns:a16="http://schemas.microsoft.com/office/drawing/2014/main" id="{3FF647E9-9040-A991-C090-9C0180D007EF}"/>
              </a:ext>
            </a:extLst>
          </p:cNvPr>
          <p:cNvSpPr/>
          <p:nvPr/>
        </p:nvSpPr>
        <p:spPr>
          <a:xfrm>
            <a:off x="2670445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矩形 198">
            <a:extLst>
              <a:ext uri="{FF2B5EF4-FFF2-40B4-BE49-F238E27FC236}">
                <a16:creationId xmlns:a16="http://schemas.microsoft.com/office/drawing/2014/main" id="{F553C6B5-B1F2-2B29-2BE3-252BF79BFE6E}"/>
              </a:ext>
            </a:extLst>
          </p:cNvPr>
          <p:cNvSpPr/>
          <p:nvPr/>
        </p:nvSpPr>
        <p:spPr>
          <a:xfrm>
            <a:off x="2341619" y="4056977"/>
            <a:ext cx="288000" cy="288000"/>
          </a:xfrm>
          <a:prstGeom prst="rect">
            <a:avLst/>
          </a:prstGeom>
          <a:solidFill>
            <a:srgbClr val="87A1D0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矩形 204">
            <a:extLst>
              <a:ext uri="{FF2B5EF4-FFF2-40B4-BE49-F238E27FC236}">
                <a16:creationId xmlns:a16="http://schemas.microsoft.com/office/drawing/2014/main" id="{8C032B5C-2EFE-D4C3-4F76-664E2C5E797C}"/>
              </a:ext>
            </a:extLst>
          </p:cNvPr>
          <p:cNvSpPr/>
          <p:nvPr/>
        </p:nvSpPr>
        <p:spPr>
          <a:xfrm>
            <a:off x="1944400" y="3336523"/>
            <a:ext cx="1394271" cy="3693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A45AF67B-9EC2-1B20-A4B2-F90088D0DA23}"/>
              </a:ext>
            </a:extLst>
          </p:cNvPr>
          <p:cNvSpPr/>
          <p:nvPr/>
        </p:nvSpPr>
        <p:spPr>
          <a:xfrm>
            <a:off x="2999271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84331955-3EAF-1A21-2009-364E85B429C7}"/>
              </a:ext>
            </a:extLst>
          </p:cNvPr>
          <p:cNvSpPr/>
          <p:nvPr/>
        </p:nvSpPr>
        <p:spPr>
          <a:xfrm>
            <a:off x="2670445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E23A2A8D-1977-841C-9951-E0B5D6C58892}"/>
              </a:ext>
            </a:extLst>
          </p:cNvPr>
          <p:cNvSpPr/>
          <p:nvPr/>
        </p:nvSpPr>
        <p:spPr>
          <a:xfrm>
            <a:off x="2341619" y="3379172"/>
            <a:ext cx="288000" cy="288000"/>
          </a:xfrm>
          <a:prstGeom prst="rect">
            <a:avLst/>
          </a:prstGeom>
          <a:solidFill>
            <a:srgbClr val="F7DBAD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43">
            <a:extLst>
              <a:ext uri="{FF2B5EF4-FFF2-40B4-BE49-F238E27FC236}">
                <a16:creationId xmlns:a16="http://schemas.microsoft.com/office/drawing/2014/main" id="{0C249D1C-B0E8-6A6B-78DD-8AEF395893DF}"/>
              </a:ext>
            </a:extLst>
          </p:cNvPr>
          <p:cNvCxnSpPr>
            <a:cxnSpLocks/>
          </p:cNvCxnSpPr>
          <p:nvPr/>
        </p:nvCxnSpPr>
        <p:spPr>
          <a:xfrm flipV="1">
            <a:off x="3340709" y="3521189"/>
            <a:ext cx="385174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46">
            <a:extLst>
              <a:ext uri="{FF2B5EF4-FFF2-40B4-BE49-F238E27FC236}">
                <a16:creationId xmlns:a16="http://schemas.microsoft.com/office/drawing/2014/main" id="{E653498D-6752-3A4E-29B7-747D344E180D}"/>
              </a:ext>
            </a:extLst>
          </p:cNvPr>
          <p:cNvCxnSpPr/>
          <p:nvPr/>
        </p:nvCxnSpPr>
        <p:spPr>
          <a:xfrm flipV="1">
            <a:off x="3330803" y="4200977"/>
            <a:ext cx="390720" cy="1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肘形连接符 167">
            <a:extLst>
              <a:ext uri="{FF2B5EF4-FFF2-40B4-BE49-F238E27FC236}">
                <a16:creationId xmlns:a16="http://schemas.microsoft.com/office/drawing/2014/main" id="{7EF926B6-5574-3A88-9123-A33BBC625EEB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50950" y="2734570"/>
            <a:ext cx="566687" cy="350465"/>
          </a:xfrm>
          <a:prstGeom prst="bentConnector2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65D55C42-2B61-F935-F9DB-3318659AA46C}"/>
              </a:ext>
            </a:extLst>
          </p:cNvPr>
          <p:cNvSpPr txBox="1"/>
          <p:nvPr/>
        </p:nvSpPr>
        <p:spPr>
          <a:xfrm>
            <a:off x="945819" y="2398676"/>
            <a:ext cx="179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pool</a:t>
            </a:r>
          </a:p>
          <a:p>
            <a:pPr algn="ctr"/>
            <a:r>
              <a:rPr lang="en-US" altLang="zh-CN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pkt</a:t>
            </a:r>
            <a:endParaRPr lang="zh-CN" altLang="en-US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圆柱体 18">
            <a:extLst>
              <a:ext uri="{FF2B5EF4-FFF2-40B4-BE49-F238E27FC236}">
                <a16:creationId xmlns:a16="http://schemas.microsoft.com/office/drawing/2014/main" id="{34DE4419-006F-3F60-532C-E81ADE7546AA}"/>
              </a:ext>
            </a:extLst>
          </p:cNvPr>
          <p:cNvSpPr/>
          <p:nvPr/>
        </p:nvSpPr>
        <p:spPr>
          <a:xfrm>
            <a:off x="2738275" y="2415009"/>
            <a:ext cx="712675" cy="639121"/>
          </a:xfrm>
          <a:prstGeom prst="can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">
            <a:extLst>
              <a:ext uri="{FF2B5EF4-FFF2-40B4-BE49-F238E27FC236}">
                <a16:creationId xmlns:a16="http://schemas.microsoft.com/office/drawing/2014/main" id="{CD69F3B3-5A06-A09D-57AF-D11FB21FFF46}"/>
              </a:ext>
            </a:extLst>
          </p:cNvPr>
          <p:cNvSpPr/>
          <p:nvPr/>
        </p:nvSpPr>
        <p:spPr>
          <a:xfrm>
            <a:off x="10014513" y="3265932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箭头: 右 2">
            <a:extLst>
              <a:ext uri="{FF2B5EF4-FFF2-40B4-BE49-F238E27FC236}">
                <a16:creationId xmlns:a16="http://schemas.microsoft.com/office/drawing/2014/main" id="{51CF4D76-11C1-4826-7504-B4B6187365A1}"/>
              </a:ext>
            </a:extLst>
          </p:cNvPr>
          <p:cNvSpPr/>
          <p:nvPr/>
        </p:nvSpPr>
        <p:spPr>
          <a:xfrm>
            <a:off x="10014512" y="4000828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3FC2C2F0-9E37-3472-F3A1-A9BC923FD16D}"/>
              </a:ext>
            </a:extLst>
          </p:cNvPr>
          <p:cNvSpPr txBox="1"/>
          <p:nvPr/>
        </p:nvSpPr>
        <p:spPr>
          <a:xfrm>
            <a:off x="921657" y="1315680"/>
            <a:ext cx="95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4: Two VCs are concurrently</a:t>
            </a:r>
            <a:r>
              <a:rPr lang="zh-CN" altLang="en-US" b="1" dirty="0">
                <a:solidFill>
                  <a:srgbClr val="1E4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active </a:t>
            </a:r>
            <a:r>
              <a:rPr lang="en-US" altLang="zh-CN" b="1" strike="sngStrike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without</a:t>
            </a:r>
            <a:r>
              <a:rPr lang="en-US" altLang="zh-CN" b="1" dirty="0">
                <a:ln/>
                <a:solidFill>
                  <a:srgbClr val="1E475E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 downstream congestion.</a:t>
            </a:r>
            <a:endParaRPr lang="zh-CN" altLang="en-US" b="1" baseline="-25000" dirty="0">
              <a:ln/>
              <a:solidFill>
                <a:srgbClr val="1E475E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  <a:rtl val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CEFD30C-D218-F38F-229E-966836A87913}"/>
              </a:ext>
            </a:extLst>
          </p:cNvPr>
          <p:cNvSpPr txBox="1"/>
          <p:nvPr/>
        </p:nvSpPr>
        <p:spPr>
          <a:xfrm>
            <a:off x="5419959" y="1075677"/>
            <a:ext cx="868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rtl val="0"/>
              </a:rPr>
              <a:t>with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6EB38CE-C6CE-9F52-8688-13919FFD09F8}"/>
              </a:ext>
            </a:extLst>
          </p:cNvPr>
          <p:cNvSpPr txBox="1"/>
          <p:nvPr/>
        </p:nvSpPr>
        <p:spPr>
          <a:xfrm>
            <a:off x="10267045" y="4506006"/>
            <a:ext cx="1947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solidFill>
                  <a:srgbClr val="2F5597"/>
                </a:solidFill>
              </a:rPr>
              <a:t>No downstream congestion</a:t>
            </a:r>
            <a:endParaRPr lang="zh-CN" altLang="en-US" b="1" dirty="0">
              <a:solidFill>
                <a:srgbClr val="2F5597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2F9DAE8-4B09-C3E0-01E7-26A36CECAC57}"/>
                  </a:ext>
                </a:extLst>
              </p:cNvPr>
              <p:cNvSpPr txBox="1"/>
              <p:nvPr/>
            </p:nvSpPr>
            <p:spPr>
              <a:xfrm>
                <a:off x="10799044" y="3173210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1F918F9-EDEF-A6CE-B941-892F7A7E2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9044" y="3173210"/>
                <a:ext cx="1547670" cy="740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箭头: 右 2">
            <a:extLst>
              <a:ext uri="{FF2B5EF4-FFF2-40B4-BE49-F238E27FC236}">
                <a16:creationId xmlns:a16="http://schemas.microsoft.com/office/drawing/2014/main" id="{CE557E5D-8E1F-F0BA-67C2-6E310A17802F}"/>
              </a:ext>
            </a:extLst>
          </p:cNvPr>
          <p:cNvSpPr/>
          <p:nvPr/>
        </p:nvSpPr>
        <p:spPr>
          <a:xfrm>
            <a:off x="5362515" y="2958667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D961B704-388D-D5FE-4154-E5F54F428CCC}"/>
                  </a:ext>
                </a:extLst>
              </p:cNvPr>
              <p:cNvSpPr txBox="1"/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C3379DDA-AEEB-0C88-DCEB-9A0B4C289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18" y="2338853"/>
                <a:ext cx="1547670" cy="740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箭头: 右 2">
            <a:extLst>
              <a:ext uri="{FF2B5EF4-FFF2-40B4-BE49-F238E27FC236}">
                <a16:creationId xmlns:a16="http://schemas.microsoft.com/office/drawing/2014/main" id="{38FB9DD3-25B8-4648-08C3-BF14D74BD015}"/>
              </a:ext>
            </a:extLst>
          </p:cNvPr>
          <p:cNvSpPr/>
          <p:nvPr/>
        </p:nvSpPr>
        <p:spPr>
          <a:xfrm>
            <a:off x="5367869" y="4294990"/>
            <a:ext cx="965667" cy="565699"/>
          </a:xfrm>
          <a:prstGeom prst="rightArrow">
            <a:avLst>
              <a:gd name="adj1" fmla="val 50000"/>
              <a:gd name="adj2" fmla="val 69409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93BAB1E-A759-898B-4C7B-C0E657E6D4FF}"/>
                  </a:ext>
                </a:extLst>
              </p:cNvPr>
              <p:cNvSpPr txBox="1"/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</m:ctrlPr>
                      </m:fPr>
                      <m:num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i="1" spc="0" baseline="0" smtClean="0">
                            <a:ln/>
                            <a:solidFill>
                              <a:srgbClr val="2F5597"/>
                            </a:solidFill>
                            <a:latin typeface="Cambria Math" panose="02040503050406030204" pitchFamily="18" charset="0"/>
                            <a:ea typeface="微软雅黑"/>
                            <a:cs typeface="Arial" panose="020B0604020202020204" pitchFamily="34" charset="0"/>
                            <a:sym typeface="微软雅黑"/>
                            <a:rtl val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b="1" spc="0" baseline="0" dirty="0">
                    <a:ln/>
                    <a:solidFill>
                      <a:srgbClr val="2F5597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line-rate</a:t>
                </a:r>
                <a:endParaRPr lang="zh-CN" altLang="en-US" sz="2000" baseline="30000" dirty="0">
                  <a:solidFill>
                    <a:srgbClr val="2F55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E17787B-D7EC-60A7-B9AE-AFD4B0257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13" y="4708184"/>
                <a:ext cx="1547670" cy="740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37372B10-8ADB-5FCC-C95F-703E89591602}"/>
              </a:ext>
            </a:extLst>
          </p:cNvPr>
          <p:cNvSpPr txBox="1"/>
          <p:nvPr/>
        </p:nvSpPr>
        <p:spPr>
          <a:xfrm>
            <a:off x="7519106" y="2718841"/>
            <a:ext cx="2384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steady</a:t>
            </a:r>
            <a:r>
              <a:rPr lang="zh-CN" altLang="en-US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 </a:t>
            </a:r>
            <a:r>
              <a:rPr lang="en-US" altLang="zh-CN" b="1" dirty="0">
                <a:ln/>
                <a:solidFill>
                  <a:srgbClr val="1F4E79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state</a:t>
            </a:r>
            <a:endParaRPr lang="zh-CN" altLang="en-US" sz="2000" baseline="30000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EB8817B-8A1C-547F-CCD4-8ABC5C56D3F5}"/>
              </a:ext>
            </a:extLst>
          </p:cNvPr>
          <p:cNvSpPr txBox="1"/>
          <p:nvPr/>
        </p:nvSpPr>
        <p:spPr>
          <a:xfrm>
            <a:off x="7851116" y="4151945"/>
            <a:ext cx="191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Shared</a:t>
            </a:r>
            <a:r>
              <a:rPr lang="zh-CN" altLang="en-US" dirty="0"/>
              <a:t> </a:t>
            </a:r>
            <a:r>
              <a:rPr lang="en-US" altLang="zh-CN" dirty="0"/>
              <a:t>buffer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D68BFA5-E63F-2B42-06E6-21872549E421}"/>
              </a:ext>
            </a:extLst>
          </p:cNvPr>
          <p:cNvSpPr txBox="1"/>
          <p:nvPr/>
        </p:nvSpPr>
        <p:spPr>
          <a:xfrm>
            <a:off x="10014282" y="339082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1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0B55591-8723-4D2E-6BEC-C19C7B8B6B6F}"/>
              </a:ext>
            </a:extLst>
          </p:cNvPr>
          <p:cNvSpPr txBox="1"/>
          <p:nvPr/>
        </p:nvSpPr>
        <p:spPr>
          <a:xfrm>
            <a:off x="10003817" y="4128299"/>
            <a:ext cx="965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t</a:t>
            </a:r>
            <a:r>
              <a:rPr lang="en-US" altLang="zh-CN" sz="1400" b="1" spc="0" baseline="0" dirty="0">
                <a:ln/>
                <a:solidFill>
                  <a:schemeClr val="bg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o port 2</a:t>
            </a:r>
            <a:endParaRPr lang="zh-CN" altLang="en-US" sz="1600" baseline="30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65A8EE9-0E31-43F9-5273-DAEC5A75B3F8}"/>
              </a:ext>
            </a:extLst>
          </p:cNvPr>
          <p:cNvSpPr txBox="1"/>
          <p:nvPr/>
        </p:nvSpPr>
        <p:spPr>
          <a:xfrm>
            <a:off x="1558566" y="1860950"/>
            <a:ext cx="246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upstream egress 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5C160DC-4EDF-C558-578A-7B01A541D816}"/>
              </a:ext>
            </a:extLst>
          </p:cNvPr>
          <p:cNvSpPr txBox="1"/>
          <p:nvPr/>
        </p:nvSpPr>
        <p:spPr>
          <a:xfrm>
            <a:off x="7466514" y="1857231"/>
            <a:ext cx="27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downstream ingress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1DDE96F-CC7E-551F-0975-6BD2D732DBD1}"/>
              </a:ext>
            </a:extLst>
          </p:cNvPr>
          <p:cNvSpPr txBox="1"/>
          <p:nvPr/>
        </p:nvSpPr>
        <p:spPr>
          <a:xfrm>
            <a:off x="10267045" y="2539164"/>
            <a:ext cx="1947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b="1" dirty="0">
                <a:solidFill>
                  <a:srgbClr val="C00000"/>
                </a:solidFill>
              </a:rPr>
              <a:t>downstream congestion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CEED56C5-7460-7965-27D9-1AAFA66DA56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46</a:t>
            </a:fld>
            <a:endParaRPr kumimoji="1" lang="zh-CN" altLang="en-US"/>
          </a:p>
        </p:txBody>
      </p:sp>
      <p:sp>
        <p:nvSpPr>
          <p:cNvPr id="177" name="矩形 176">
            <a:extLst>
              <a:ext uri="{FF2B5EF4-FFF2-40B4-BE49-F238E27FC236}">
                <a16:creationId xmlns:a16="http://schemas.microsoft.com/office/drawing/2014/main" id="{FFC46711-BEBF-17CF-3A41-02FAE4A225FE}"/>
              </a:ext>
            </a:extLst>
          </p:cNvPr>
          <p:cNvSpPr/>
          <p:nvPr/>
        </p:nvSpPr>
        <p:spPr>
          <a:xfrm>
            <a:off x="8614280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矩形 178">
            <a:extLst>
              <a:ext uri="{FF2B5EF4-FFF2-40B4-BE49-F238E27FC236}">
                <a16:creationId xmlns:a16="http://schemas.microsoft.com/office/drawing/2014/main" id="{CB28463B-A3B7-4339-0971-98B0F4695F78}"/>
              </a:ext>
            </a:extLst>
          </p:cNvPr>
          <p:cNvSpPr/>
          <p:nvPr/>
        </p:nvSpPr>
        <p:spPr>
          <a:xfrm>
            <a:off x="8420344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矩形 180">
            <a:extLst>
              <a:ext uri="{FF2B5EF4-FFF2-40B4-BE49-F238E27FC236}">
                <a16:creationId xmlns:a16="http://schemas.microsoft.com/office/drawing/2014/main" id="{A7B211B6-37A4-C13D-265A-05D2ABC51739}"/>
              </a:ext>
            </a:extLst>
          </p:cNvPr>
          <p:cNvSpPr/>
          <p:nvPr/>
        </p:nvSpPr>
        <p:spPr>
          <a:xfrm>
            <a:off x="8226408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矩形 182">
            <a:extLst>
              <a:ext uri="{FF2B5EF4-FFF2-40B4-BE49-F238E27FC236}">
                <a16:creationId xmlns:a16="http://schemas.microsoft.com/office/drawing/2014/main" id="{1FC04ED2-560F-D06A-8641-A85A6A3AB135}"/>
              </a:ext>
            </a:extLst>
          </p:cNvPr>
          <p:cNvSpPr/>
          <p:nvPr/>
        </p:nvSpPr>
        <p:spPr>
          <a:xfrm>
            <a:off x="8226408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矩形 184">
            <a:extLst>
              <a:ext uri="{FF2B5EF4-FFF2-40B4-BE49-F238E27FC236}">
                <a16:creationId xmlns:a16="http://schemas.microsoft.com/office/drawing/2014/main" id="{0961BCF2-18F4-F348-3B21-5190022A7194}"/>
              </a:ext>
            </a:extLst>
          </p:cNvPr>
          <p:cNvSpPr/>
          <p:nvPr/>
        </p:nvSpPr>
        <p:spPr>
          <a:xfrm>
            <a:off x="8032472" y="383284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矩形 188">
            <a:extLst>
              <a:ext uri="{FF2B5EF4-FFF2-40B4-BE49-F238E27FC236}">
                <a16:creationId xmlns:a16="http://schemas.microsoft.com/office/drawing/2014/main" id="{A8E8C20D-8A32-6DA1-4264-8E1D3176EAC5}"/>
              </a:ext>
            </a:extLst>
          </p:cNvPr>
          <p:cNvSpPr/>
          <p:nvPr/>
        </p:nvSpPr>
        <p:spPr>
          <a:xfrm>
            <a:off x="8032472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矩形 190">
            <a:extLst>
              <a:ext uri="{FF2B5EF4-FFF2-40B4-BE49-F238E27FC236}">
                <a16:creationId xmlns:a16="http://schemas.microsoft.com/office/drawing/2014/main" id="{74021EBE-C7CC-BA5E-5766-4ED91109C8AB}"/>
              </a:ext>
            </a:extLst>
          </p:cNvPr>
          <p:cNvSpPr/>
          <p:nvPr/>
        </p:nvSpPr>
        <p:spPr>
          <a:xfrm>
            <a:off x="8420344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矩形 192">
            <a:extLst>
              <a:ext uri="{FF2B5EF4-FFF2-40B4-BE49-F238E27FC236}">
                <a16:creationId xmlns:a16="http://schemas.microsoft.com/office/drawing/2014/main" id="{20ECFF5B-952E-054E-72F5-9ADAD7E1DA9D}"/>
              </a:ext>
            </a:extLst>
          </p:cNvPr>
          <p:cNvSpPr/>
          <p:nvPr/>
        </p:nvSpPr>
        <p:spPr>
          <a:xfrm>
            <a:off x="8614280" y="3582469"/>
            <a:ext cx="196058" cy="249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0" name="组合 209">
            <a:extLst>
              <a:ext uri="{FF2B5EF4-FFF2-40B4-BE49-F238E27FC236}">
                <a16:creationId xmlns:a16="http://schemas.microsoft.com/office/drawing/2014/main" id="{1367B96A-E815-BECA-E1C5-D76C95C75ED2}"/>
              </a:ext>
            </a:extLst>
          </p:cNvPr>
          <p:cNvGrpSpPr/>
          <p:nvPr/>
        </p:nvGrpSpPr>
        <p:grpSpPr>
          <a:xfrm>
            <a:off x="8806094" y="3582469"/>
            <a:ext cx="389994" cy="499542"/>
            <a:chOff x="8806094" y="3582469"/>
            <a:chExt cx="389994" cy="499542"/>
          </a:xfrm>
        </p:grpSpPr>
        <p:sp>
          <p:nvSpPr>
            <p:cNvPr id="171" name="矩形 170">
              <a:extLst>
                <a:ext uri="{FF2B5EF4-FFF2-40B4-BE49-F238E27FC236}">
                  <a16:creationId xmlns:a16="http://schemas.microsoft.com/office/drawing/2014/main" id="{DE48609D-D2CC-B65E-F2CD-4CB7C9E6A0D6}"/>
                </a:ext>
              </a:extLst>
            </p:cNvPr>
            <p:cNvSpPr/>
            <p:nvPr/>
          </p:nvSpPr>
          <p:spPr>
            <a:xfrm>
              <a:off x="9000030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8BF4C6DA-8610-49AD-38F5-563BC2B4F5DE}"/>
                </a:ext>
              </a:extLst>
            </p:cNvPr>
            <p:cNvSpPr/>
            <p:nvPr/>
          </p:nvSpPr>
          <p:spPr>
            <a:xfrm>
              <a:off x="9000030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矩形 174">
              <a:extLst>
                <a:ext uri="{FF2B5EF4-FFF2-40B4-BE49-F238E27FC236}">
                  <a16:creationId xmlns:a16="http://schemas.microsoft.com/office/drawing/2014/main" id="{F8CFDB55-84E3-14B1-5462-9DF579160523}"/>
                </a:ext>
              </a:extLst>
            </p:cNvPr>
            <p:cNvSpPr/>
            <p:nvPr/>
          </p:nvSpPr>
          <p:spPr>
            <a:xfrm>
              <a:off x="8806094" y="3832849"/>
              <a:ext cx="196058" cy="249162"/>
            </a:xfrm>
            <a:prstGeom prst="rect">
              <a:avLst/>
            </a:prstGeom>
            <a:solidFill>
              <a:srgbClr val="FFD966"/>
            </a:solidFill>
            <a:ln w="38100">
              <a:solidFill>
                <a:srgbClr val="BF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A509E6BC-E901-D640-5C55-3C07C93BE4A5}"/>
                </a:ext>
              </a:extLst>
            </p:cNvPr>
            <p:cNvSpPr/>
            <p:nvPr/>
          </p:nvSpPr>
          <p:spPr>
            <a:xfrm>
              <a:off x="8806094" y="3582469"/>
              <a:ext cx="196058" cy="249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698817E5-759B-77E4-A08C-F46A35263D53}"/>
              </a:ext>
            </a:extLst>
          </p:cNvPr>
          <p:cNvGrpSpPr/>
          <p:nvPr/>
        </p:nvGrpSpPr>
        <p:grpSpPr>
          <a:xfrm>
            <a:off x="4702728" y="1873979"/>
            <a:ext cx="2120760" cy="3649254"/>
            <a:chOff x="5134187" y="1851876"/>
            <a:chExt cx="1330144" cy="3649254"/>
          </a:xfrm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90A797F3-B9F1-6480-7113-B9677C83C42B}"/>
                </a:ext>
              </a:extLst>
            </p:cNvPr>
            <p:cNvSpPr/>
            <p:nvPr/>
          </p:nvSpPr>
          <p:spPr>
            <a:xfrm>
              <a:off x="5134187" y="2224726"/>
              <a:ext cx="1330144" cy="327640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CBC89FC5-BD3B-FE07-B52F-69FD72DF65FD}"/>
                </a:ext>
              </a:extLst>
            </p:cNvPr>
            <p:cNvSpPr txBox="1"/>
            <p:nvPr/>
          </p:nvSpPr>
          <p:spPr>
            <a:xfrm>
              <a:off x="5153672" y="1851876"/>
              <a:ext cx="124309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dirty="0">
                  <a:solidFill>
                    <a:srgbClr val="C00000"/>
                  </a:solidFill>
                </a:rPr>
                <a:t>locked</a:t>
              </a:r>
              <a:endParaRPr lang="zh-CN" altLang="en-US" b="1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9" name="直接箭头连接符 844">
            <a:extLst>
              <a:ext uri="{FF2B5EF4-FFF2-40B4-BE49-F238E27FC236}">
                <a16:creationId xmlns:a16="http://schemas.microsoft.com/office/drawing/2014/main" id="{AA2A4200-FBD1-F398-3B49-7E7C9BDF3DE3}"/>
              </a:ext>
            </a:extLst>
          </p:cNvPr>
          <p:cNvCxnSpPr>
            <a:cxnSpLocks/>
          </p:cNvCxnSpPr>
          <p:nvPr/>
        </p:nvCxnSpPr>
        <p:spPr>
          <a:xfrm>
            <a:off x="4285402" y="3831631"/>
            <a:ext cx="2664000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D4B550D7-82EB-E965-5CCD-5AEF5EE8758B}"/>
              </a:ext>
            </a:extLst>
          </p:cNvPr>
          <p:cNvGrpSpPr/>
          <p:nvPr/>
        </p:nvGrpSpPr>
        <p:grpSpPr>
          <a:xfrm>
            <a:off x="161779" y="5923910"/>
            <a:ext cx="11868442" cy="430887"/>
            <a:chOff x="478271" y="6034678"/>
            <a:chExt cx="11868442" cy="430887"/>
          </a:xfrm>
        </p:grpSpPr>
        <p:sp>
          <p:nvSpPr>
            <p:cNvPr id="38" name="文本框 2">
              <a:extLst>
                <a:ext uri="{FF2B5EF4-FFF2-40B4-BE49-F238E27FC236}">
                  <a16:creationId xmlns:a16="http://schemas.microsoft.com/office/drawing/2014/main" id="{4F27ECD3-AB61-8DB7-9BB1-1F40BD87B461}"/>
                </a:ext>
              </a:extLst>
            </p:cNvPr>
            <p:cNvSpPr txBox="1"/>
            <p:nvPr/>
          </p:nvSpPr>
          <p:spPr>
            <a:xfrm>
              <a:off x="921656" y="6034678"/>
              <a:ext cx="11425057" cy="43088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Per-VC credit consumption must be constrained according to per-VC backlog states.</a:t>
              </a:r>
            </a:p>
          </p:txBody>
        </p:sp>
        <p:sp>
          <p:nvSpPr>
            <p:cNvPr id="39" name="right-arrow-circle_36848">
              <a:extLst>
                <a:ext uri="{FF2B5EF4-FFF2-40B4-BE49-F238E27FC236}">
                  <a16:creationId xmlns:a16="http://schemas.microsoft.com/office/drawing/2014/main" id="{CD90DD71-9222-0C85-12F2-A38B29D3F9C4}"/>
                </a:ext>
              </a:extLst>
            </p:cNvPr>
            <p:cNvSpPr/>
            <p:nvPr/>
          </p:nvSpPr>
          <p:spPr>
            <a:xfrm>
              <a:off x="478271" y="6055044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A329E7B3-259F-E4E6-E1E4-EE00A8BB56F0}"/>
              </a:ext>
            </a:extLst>
          </p:cNvPr>
          <p:cNvSpPr txBox="1"/>
          <p:nvPr/>
        </p:nvSpPr>
        <p:spPr>
          <a:xfrm>
            <a:off x="7837934" y="3104012"/>
            <a:ext cx="1946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spc="0" baseline="0" dirty="0">
                <a:ln/>
                <a:solidFill>
                  <a:srgbClr val="BF9001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微软雅黑"/>
                <a:rtl val="0"/>
              </a:rPr>
              <a:t>standing queue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7EEA7B8-7CE3-062A-1104-E720B449F4FD}"/>
              </a:ext>
            </a:extLst>
          </p:cNvPr>
          <p:cNvSpPr/>
          <p:nvPr/>
        </p:nvSpPr>
        <p:spPr>
          <a:xfrm>
            <a:off x="9206783" y="3832849"/>
            <a:ext cx="196058" cy="249162"/>
          </a:xfrm>
          <a:prstGeom prst="rect">
            <a:avLst/>
          </a:prstGeom>
          <a:solidFill>
            <a:srgbClr val="FFD966"/>
          </a:solidFill>
          <a:ln w="38100"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4C4586C8-EC59-1EEE-6A81-E65B9F3E99A0}"/>
              </a:ext>
            </a:extLst>
          </p:cNvPr>
          <p:cNvSpPr/>
          <p:nvPr/>
        </p:nvSpPr>
        <p:spPr>
          <a:xfrm>
            <a:off x="9206783" y="3580451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5CFDB85-9416-92DE-EFA3-9662DBDC0641}"/>
              </a:ext>
            </a:extLst>
          </p:cNvPr>
          <p:cNvSpPr/>
          <p:nvPr/>
        </p:nvSpPr>
        <p:spPr>
          <a:xfrm>
            <a:off x="9398597" y="3832849"/>
            <a:ext cx="196058" cy="249162"/>
          </a:xfrm>
          <a:prstGeom prst="rect">
            <a:avLst/>
          </a:prstGeom>
          <a:solidFill>
            <a:srgbClr val="FFD966"/>
          </a:solidFill>
          <a:ln w="38100">
            <a:solidFill>
              <a:srgbClr val="BF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3F0AEF82-4775-D367-E3AA-C478D7F6DDB7}"/>
              </a:ext>
            </a:extLst>
          </p:cNvPr>
          <p:cNvSpPr/>
          <p:nvPr/>
        </p:nvSpPr>
        <p:spPr>
          <a:xfrm>
            <a:off x="9398597" y="3580451"/>
            <a:ext cx="196058" cy="2491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4A9EB83-A7E5-0E0E-00B6-77640029A203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266847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7EA1-BCDE-2851-FF2C-FA6860117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76B844A7-C2CB-5BF7-5C34-ACCAA5BEF1C9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Buffer Usage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Control in 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24" name="矩形 20">
            <a:extLst>
              <a:ext uri="{FF2B5EF4-FFF2-40B4-BE49-F238E27FC236}">
                <a16:creationId xmlns:a16="http://schemas.microsoft.com/office/drawing/2014/main" id="{14FFF0B5-A969-67B6-1C6E-CD9CFD9903E1}"/>
              </a:ext>
            </a:extLst>
          </p:cNvPr>
          <p:cNvSpPr/>
          <p:nvPr/>
        </p:nvSpPr>
        <p:spPr>
          <a:xfrm>
            <a:off x="838200" y="1094228"/>
            <a:ext cx="8301378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Solution: Buffer Usage Control Protocol (BUCP)</a:t>
            </a:r>
          </a:p>
        </p:txBody>
      </p:sp>
      <p:sp>
        <p:nvSpPr>
          <p:cNvPr id="235" name="文本框 234">
            <a:extLst>
              <a:ext uri="{FF2B5EF4-FFF2-40B4-BE49-F238E27FC236}">
                <a16:creationId xmlns:a16="http://schemas.microsoft.com/office/drawing/2014/main" id="{313C5979-090C-C783-DCF6-4F7E04CA9233}"/>
              </a:ext>
            </a:extLst>
          </p:cNvPr>
          <p:cNvSpPr txBox="1"/>
          <p:nvPr/>
        </p:nvSpPr>
        <p:spPr>
          <a:xfrm>
            <a:off x="778497" y="1687659"/>
            <a:ext cx="1029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l"/>
            </a:pPr>
            <a:r>
              <a:rPr lang="en-US" altLang="zh-CN" sz="1600" b="1" dirty="0">
                <a:ln/>
                <a:solidFill>
                  <a:srgbClr val="C00000"/>
                </a:solidFill>
                <a:latin typeface="微软雅黑"/>
                <a:ea typeface="微软雅黑"/>
                <a:sym typeface="微软雅黑"/>
                <a:rtl val="0"/>
              </a:rPr>
              <a:t>Per-VC</a:t>
            </a:r>
            <a:r>
              <a:rPr lang="zh-CN" altLang="en-US" sz="1600" b="1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 </a:t>
            </a:r>
            <a:r>
              <a:rPr lang="en-US" altLang="zh-CN" sz="1600" b="1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states in BUCP:</a:t>
            </a:r>
          </a:p>
          <a:p>
            <a:pPr marL="742950" lvl="1" indent="-285750">
              <a:buFont typeface="Wingdings" panose="05000000000000000000" pitchFamily="2" charset="2"/>
              <a:buChar char="u"/>
            </a:pPr>
            <a:r>
              <a:rPr lang="en-US" altLang="zh-CN" sz="1600" b="1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In-flight Bytes:</a:t>
            </a:r>
            <a:r>
              <a:rPr lang="en-US" altLang="zh-CN" sz="16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	per-VC credit consumption</a:t>
            </a:r>
          </a:p>
          <a:p>
            <a:pPr marL="742950" lvl="1" indent="-285750">
              <a:buFont typeface="Wingdings" panose="05000000000000000000" pitchFamily="2" charset="2"/>
              <a:buChar char="u"/>
            </a:pPr>
            <a:r>
              <a:rPr lang="en-US" altLang="zh-CN" sz="1600" b="1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Threshold:</a:t>
            </a:r>
            <a:r>
              <a:rPr lang="en-US" altLang="zh-CN" sz="16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		per-VC threshold that limits credit consumption</a:t>
            </a:r>
          </a:p>
          <a:p>
            <a:pPr marL="742950" lvl="1" indent="-285750">
              <a:buFont typeface="Wingdings" panose="05000000000000000000" pitchFamily="2" charset="2"/>
              <a:buChar char="u"/>
            </a:pPr>
            <a:r>
              <a:rPr lang="en-US" altLang="zh-CN" sz="1600" b="1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Backlog:</a:t>
            </a:r>
            <a:r>
              <a:rPr lang="en-US" altLang="zh-CN" sz="1600" dirty="0">
                <a:ln/>
                <a:solidFill>
                  <a:srgbClr val="1E475E"/>
                </a:solidFill>
                <a:latin typeface="微软雅黑"/>
                <a:ea typeface="微软雅黑"/>
                <a:sym typeface="微软雅黑"/>
                <a:rtl val="0"/>
              </a:rPr>
              <a:t>		per-VC backlogged data volume in the downstream buffer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A3DBC4E-50B0-6E0A-7A6D-F51C0DDDF0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47</a:t>
            </a:fld>
            <a:endParaRPr kumimoji="1" lang="zh-CN" alt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8400AB99-5241-E8E5-FEE3-B65BD37206A2}"/>
              </a:ext>
            </a:extLst>
          </p:cNvPr>
          <p:cNvGrpSpPr/>
          <p:nvPr/>
        </p:nvGrpSpPr>
        <p:grpSpPr>
          <a:xfrm>
            <a:off x="623223" y="3026523"/>
            <a:ext cx="5472778" cy="2836015"/>
            <a:chOff x="623223" y="3026523"/>
            <a:chExt cx="5472778" cy="2836015"/>
          </a:xfrm>
        </p:grpSpPr>
        <p:sp>
          <p:nvSpPr>
            <p:cNvPr id="237" name="圆角矩形 236">
              <a:extLst>
                <a:ext uri="{FF2B5EF4-FFF2-40B4-BE49-F238E27FC236}">
                  <a16:creationId xmlns:a16="http://schemas.microsoft.com/office/drawing/2014/main" id="{6B53A0B9-CADC-D05A-290F-0FDFA123CEDE}"/>
                </a:ext>
              </a:extLst>
            </p:cNvPr>
            <p:cNvSpPr/>
            <p:nvPr/>
          </p:nvSpPr>
          <p:spPr>
            <a:xfrm>
              <a:off x="623223" y="3210129"/>
              <a:ext cx="5472778" cy="2652409"/>
            </a:xfrm>
            <a:prstGeom prst="roundRect">
              <a:avLst>
                <a:gd name="adj" fmla="val 8701"/>
              </a:avLst>
            </a:prstGeom>
            <a:noFill/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238" name="组合 237">
              <a:extLst>
                <a:ext uri="{FF2B5EF4-FFF2-40B4-BE49-F238E27FC236}">
                  <a16:creationId xmlns:a16="http://schemas.microsoft.com/office/drawing/2014/main" id="{E21C8918-C1B1-78AF-4CC0-FCFD5643D24C}"/>
                </a:ext>
              </a:extLst>
            </p:cNvPr>
            <p:cNvGrpSpPr/>
            <p:nvPr/>
          </p:nvGrpSpPr>
          <p:grpSpPr>
            <a:xfrm>
              <a:off x="1591239" y="3026523"/>
              <a:ext cx="3536747" cy="344844"/>
              <a:chOff x="1008803" y="1400366"/>
              <a:chExt cx="3536747" cy="344844"/>
            </a:xfrm>
          </p:grpSpPr>
          <p:sp>
            <p:nvSpPr>
              <p:cNvPr id="239" name="圆角矩形 238">
                <a:extLst>
                  <a:ext uri="{FF2B5EF4-FFF2-40B4-BE49-F238E27FC236}">
                    <a16:creationId xmlns:a16="http://schemas.microsoft.com/office/drawing/2014/main" id="{0A7BD734-4B28-31CC-E5F7-A90AA56BEB90}"/>
                  </a:ext>
                </a:extLst>
              </p:cNvPr>
              <p:cNvSpPr/>
              <p:nvPr/>
            </p:nvSpPr>
            <p:spPr>
              <a:xfrm>
                <a:off x="1008803" y="1427105"/>
                <a:ext cx="3536747" cy="318105"/>
              </a:xfrm>
              <a:prstGeom prst="roundRect">
                <a:avLst>
                  <a:gd name="adj" fmla="val 50000"/>
                </a:avLst>
              </a:prstGeom>
              <a:solidFill>
                <a:srgbClr val="1E47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40" name="文本框 239">
                <a:extLst>
                  <a:ext uri="{FF2B5EF4-FFF2-40B4-BE49-F238E27FC236}">
                    <a16:creationId xmlns:a16="http://schemas.microsoft.com/office/drawing/2014/main" id="{E5C6DABD-3351-1AE4-1380-7F718C269937}"/>
                  </a:ext>
                </a:extLst>
              </p:cNvPr>
              <p:cNvSpPr txBox="1"/>
              <p:nvPr/>
            </p:nvSpPr>
            <p:spPr>
              <a:xfrm>
                <a:off x="1052557" y="1400366"/>
                <a:ext cx="34421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large</a:t>
                </a:r>
                <a:r>
                  <a:rPr lang="zh-CN" altLang="en-US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</a:t>
                </a:r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backlog</a:t>
                </a:r>
                <a:r>
                  <a:rPr lang="zh-CN" altLang="en-US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→ </a:t>
                </a:r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over-credited</a:t>
                </a:r>
                <a:endParaRPr lang="en-US" altLang="zh-CN" sz="1600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2" name="矩形: 圆角 3">
              <a:extLst>
                <a:ext uri="{FF2B5EF4-FFF2-40B4-BE49-F238E27FC236}">
                  <a16:creationId xmlns:a16="http://schemas.microsoft.com/office/drawing/2014/main" id="{3BE80A5B-421E-94E1-18DF-2EAF584F768B}"/>
                </a:ext>
              </a:extLst>
            </p:cNvPr>
            <p:cNvSpPr/>
            <p:nvPr/>
          </p:nvSpPr>
          <p:spPr>
            <a:xfrm>
              <a:off x="1415929" y="3992105"/>
              <a:ext cx="1396307" cy="629056"/>
            </a:xfrm>
            <a:prstGeom prst="roundRect">
              <a:avLst>
                <a:gd name="adj" fmla="val 5790"/>
              </a:avLst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E47E45B-8723-B945-6A43-29292E3C01BE}"/>
                </a:ext>
              </a:extLst>
            </p:cNvPr>
            <p:cNvSpPr/>
            <p:nvPr/>
          </p:nvSpPr>
          <p:spPr>
            <a:xfrm>
              <a:off x="2812014" y="4121207"/>
              <a:ext cx="67064" cy="219204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矩形: 圆角 14">
              <a:extLst>
                <a:ext uri="{FF2B5EF4-FFF2-40B4-BE49-F238E27FC236}">
                  <a16:creationId xmlns:a16="http://schemas.microsoft.com/office/drawing/2014/main" id="{FC08DB3F-2706-A665-0D08-D493E8756820}"/>
                </a:ext>
              </a:extLst>
            </p:cNvPr>
            <p:cNvSpPr/>
            <p:nvPr/>
          </p:nvSpPr>
          <p:spPr>
            <a:xfrm>
              <a:off x="3897549" y="3992105"/>
              <a:ext cx="1371591" cy="629056"/>
            </a:xfrm>
            <a:prstGeom prst="roundRect">
              <a:avLst>
                <a:gd name="adj" fmla="val 5790"/>
              </a:avLst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B463F73-C605-C5C8-32DE-A0BA109C4A46}"/>
                </a:ext>
              </a:extLst>
            </p:cNvPr>
            <p:cNvSpPr/>
            <p:nvPr/>
          </p:nvSpPr>
          <p:spPr>
            <a:xfrm>
              <a:off x="3624528" y="399210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B3057B4-6CD7-4079-9B08-EE6633F4F908}"/>
                </a:ext>
              </a:extLst>
            </p:cNvPr>
            <p:cNvSpPr/>
            <p:nvPr/>
          </p:nvSpPr>
          <p:spPr>
            <a:xfrm>
              <a:off x="3306384" y="399210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AA9211B-0F82-01FF-DCBD-18ED80F9D423}"/>
                </a:ext>
              </a:extLst>
            </p:cNvPr>
            <p:cNvSpPr/>
            <p:nvPr/>
          </p:nvSpPr>
          <p:spPr>
            <a:xfrm>
              <a:off x="2988239" y="399210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1" name="直接箭头连接符 75">
              <a:extLst>
                <a:ext uri="{FF2B5EF4-FFF2-40B4-BE49-F238E27FC236}">
                  <a16:creationId xmlns:a16="http://schemas.microsoft.com/office/drawing/2014/main" id="{BFDCB367-EDBA-8AEB-D097-201202F35DDD}"/>
                </a:ext>
              </a:extLst>
            </p:cNvPr>
            <p:cNvCxnSpPr>
              <a:cxnSpLocks/>
            </p:cNvCxnSpPr>
            <p:nvPr/>
          </p:nvCxnSpPr>
          <p:spPr>
            <a:xfrm>
              <a:off x="3067200" y="3802167"/>
              <a:ext cx="534873" cy="0"/>
            </a:xfrm>
            <a:prstGeom prst="straightConnector1">
              <a:avLst/>
            </a:prstGeom>
            <a:ln w="12700">
              <a:prstDash val="lg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箭头连接符 140">
              <a:extLst>
                <a:ext uri="{FF2B5EF4-FFF2-40B4-BE49-F238E27FC236}">
                  <a16:creationId xmlns:a16="http://schemas.microsoft.com/office/drawing/2014/main" id="{04E0CE1D-9D8F-0562-8917-EE898FA48C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93394" y="4681355"/>
              <a:ext cx="534873" cy="0"/>
            </a:xfrm>
            <a:prstGeom prst="straightConnector1">
              <a:avLst/>
            </a:prstGeom>
            <a:ln w="12700">
              <a:prstDash val="lg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F07C418-369C-C9E6-AE9F-25019EBBBF17}"/>
                </a:ext>
              </a:extLst>
            </p:cNvPr>
            <p:cNvSpPr txBox="1"/>
            <p:nvPr/>
          </p:nvSpPr>
          <p:spPr>
            <a:xfrm>
              <a:off x="2907959" y="3774318"/>
              <a:ext cx="9802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Data Packets</a:t>
              </a:r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0A448AF-A7CB-6556-ECE0-521CA05DDCD3}"/>
                </a:ext>
              </a:extLst>
            </p:cNvPr>
            <p:cNvSpPr txBox="1"/>
            <p:nvPr/>
          </p:nvSpPr>
          <p:spPr>
            <a:xfrm>
              <a:off x="2999655" y="4425691"/>
              <a:ext cx="777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Feedback</a:t>
              </a:r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94F410C-4FA7-0D51-B642-20FE6254B8A7}"/>
                </a:ext>
              </a:extLst>
            </p:cNvPr>
            <p:cNvSpPr/>
            <p:nvPr/>
          </p:nvSpPr>
          <p:spPr>
            <a:xfrm>
              <a:off x="1725756" y="4149902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9897179A-2273-2185-C06B-B0FF4B083F45}"/>
                </a:ext>
              </a:extLst>
            </p:cNvPr>
            <p:cNvSpPr/>
            <p:nvPr/>
          </p:nvSpPr>
          <p:spPr>
            <a:xfrm flipH="1">
              <a:off x="1695235" y="4149901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4C81CD0-A1C2-248C-B766-736503401579}"/>
                </a:ext>
              </a:extLst>
            </p:cNvPr>
            <p:cNvSpPr/>
            <p:nvPr/>
          </p:nvSpPr>
          <p:spPr>
            <a:xfrm>
              <a:off x="2084509" y="4149902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C332EB32-13D4-B189-4E11-0FF0B93D9768}"/>
                </a:ext>
              </a:extLst>
            </p:cNvPr>
            <p:cNvSpPr/>
            <p:nvPr/>
          </p:nvSpPr>
          <p:spPr>
            <a:xfrm>
              <a:off x="1990056" y="4149902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0193DAA-78C7-385F-1076-E346C9C1E34E}"/>
                </a:ext>
              </a:extLst>
            </p:cNvPr>
            <p:cNvSpPr/>
            <p:nvPr/>
          </p:nvSpPr>
          <p:spPr>
            <a:xfrm>
              <a:off x="3629985" y="4308288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CA18598-8956-0E3C-1839-5F46AE66034F}"/>
                </a:ext>
              </a:extLst>
            </p:cNvPr>
            <p:cNvSpPr/>
            <p:nvPr/>
          </p:nvSpPr>
          <p:spPr>
            <a:xfrm>
              <a:off x="3307533" y="4308288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F394A8DC-EA8E-CBC1-5217-A621BAE6BF62}"/>
                </a:ext>
              </a:extLst>
            </p:cNvPr>
            <p:cNvSpPr/>
            <p:nvPr/>
          </p:nvSpPr>
          <p:spPr>
            <a:xfrm>
              <a:off x="2985080" y="4308288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C704B00-DD08-B946-A255-ECEC66118AD1}"/>
                </a:ext>
              </a:extLst>
            </p:cNvPr>
            <p:cNvSpPr/>
            <p:nvPr/>
          </p:nvSpPr>
          <p:spPr>
            <a:xfrm>
              <a:off x="3829596" y="4121207"/>
              <a:ext cx="67064" cy="21920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CCCB84A-D1A7-F63A-C73F-519FCF660663}"/>
                </a:ext>
              </a:extLst>
            </p:cNvPr>
            <p:cNvSpPr txBox="1"/>
            <p:nvPr/>
          </p:nvSpPr>
          <p:spPr>
            <a:xfrm>
              <a:off x="1487395" y="4591444"/>
              <a:ext cx="12735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upstream port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4BAFD80B-715D-1229-2270-E7F400F4EDED}"/>
                </a:ext>
              </a:extLst>
            </p:cNvPr>
            <p:cNvSpPr txBox="1"/>
            <p:nvPr/>
          </p:nvSpPr>
          <p:spPr>
            <a:xfrm>
              <a:off x="3908512" y="4591444"/>
              <a:ext cx="1372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downstream port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E179CF3F-1766-94D7-4648-C131E53D941D}"/>
                </a:ext>
              </a:extLst>
            </p:cNvPr>
            <p:cNvSpPr txBox="1"/>
            <p:nvPr/>
          </p:nvSpPr>
          <p:spPr>
            <a:xfrm>
              <a:off x="4386382" y="4344161"/>
              <a:ext cx="565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Buffer</a:t>
              </a:r>
              <a:endParaRPr lang="zh-CN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D809E6B-6932-B6D5-D2B3-46EA7947A056}"/>
                </a:ext>
              </a:extLst>
            </p:cNvPr>
            <p:cNvSpPr/>
            <p:nvPr/>
          </p:nvSpPr>
          <p:spPr>
            <a:xfrm>
              <a:off x="4362042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5A4B447D-A07B-A046-0B2B-16EEB016F155}"/>
                </a:ext>
              </a:extLst>
            </p:cNvPr>
            <p:cNvSpPr/>
            <p:nvPr/>
          </p:nvSpPr>
          <p:spPr>
            <a:xfrm>
              <a:off x="4453796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5C53033B-3A65-CF8B-1E65-B6A8F826DF9E}"/>
                </a:ext>
              </a:extLst>
            </p:cNvPr>
            <p:cNvSpPr/>
            <p:nvPr/>
          </p:nvSpPr>
          <p:spPr>
            <a:xfrm>
              <a:off x="4545550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63489B0A-D46C-31C0-3EA9-327B0F9547EF}"/>
                </a:ext>
              </a:extLst>
            </p:cNvPr>
            <p:cNvSpPr/>
            <p:nvPr/>
          </p:nvSpPr>
          <p:spPr>
            <a:xfrm>
              <a:off x="4637304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6B3F2859-AE59-5384-D981-A1416A2EEED0}"/>
                </a:ext>
              </a:extLst>
            </p:cNvPr>
            <p:cNvSpPr/>
            <p:nvPr/>
          </p:nvSpPr>
          <p:spPr>
            <a:xfrm>
              <a:off x="4729058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14C71295-DE34-C2F6-0197-F462AC9E943B}"/>
                </a:ext>
              </a:extLst>
            </p:cNvPr>
            <p:cNvSpPr/>
            <p:nvPr/>
          </p:nvSpPr>
          <p:spPr>
            <a:xfrm>
              <a:off x="4820812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1BF807EE-9321-69FB-4337-8EFB7ACF06E4}"/>
                </a:ext>
              </a:extLst>
            </p:cNvPr>
            <p:cNvSpPr/>
            <p:nvPr/>
          </p:nvSpPr>
          <p:spPr>
            <a:xfrm>
              <a:off x="4912565" y="4114899"/>
              <a:ext cx="92758" cy="11788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8E1A77E1-F936-CCD4-4BF3-11BA4307715A}"/>
                </a:ext>
              </a:extLst>
            </p:cNvPr>
            <p:cNvSpPr/>
            <p:nvPr/>
          </p:nvSpPr>
          <p:spPr>
            <a:xfrm>
              <a:off x="4362042" y="4232781"/>
              <a:ext cx="92758" cy="11788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CEBCBD33-2212-D98F-F25D-2427949635EE}"/>
                </a:ext>
              </a:extLst>
            </p:cNvPr>
            <p:cNvSpPr/>
            <p:nvPr/>
          </p:nvSpPr>
          <p:spPr>
            <a:xfrm>
              <a:off x="4453796" y="4232781"/>
              <a:ext cx="92758" cy="11788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7795EFB-0A76-910A-604D-E92EF1704D51}"/>
                </a:ext>
              </a:extLst>
            </p:cNvPr>
            <p:cNvSpPr/>
            <p:nvPr/>
          </p:nvSpPr>
          <p:spPr>
            <a:xfrm>
              <a:off x="4545550" y="4232781"/>
              <a:ext cx="92758" cy="11788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E1381FC4-0532-BD6D-88A9-66D3CAEE2462}"/>
                </a:ext>
              </a:extLst>
            </p:cNvPr>
            <p:cNvSpPr/>
            <p:nvPr/>
          </p:nvSpPr>
          <p:spPr>
            <a:xfrm>
              <a:off x="4637304" y="4232781"/>
              <a:ext cx="92758" cy="11788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A3B14AB4-2132-028C-C063-DB0D64B006A7}"/>
                </a:ext>
              </a:extLst>
            </p:cNvPr>
            <p:cNvSpPr/>
            <p:nvPr/>
          </p:nvSpPr>
          <p:spPr>
            <a:xfrm>
              <a:off x="4729058" y="4232781"/>
              <a:ext cx="92758" cy="11788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CBD779E3-E9EB-1908-1207-34F611679325}"/>
                </a:ext>
              </a:extLst>
            </p:cNvPr>
            <p:cNvSpPr/>
            <p:nvPr/>
          </p:nvSpPr>
          <p:spPr>
            <a:xfrm>
              <a:off x="4820812" y="4232781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C312270C-BF5F-3A8D-A017-2D5A5D13D4A2}"/>
                </a:ext>
              </a:extLst>
            </p:cNvPr>
            <p:cNvSpPr/>
            <p:nvPr/>
          </p:nvSpPr>
          <p:spPr>
            <a:xfrm>
              <a:off x="4912565" y="4232781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36" name="直线连接符 387">
              <a:extLst>
                <a:ext uri="{FF2B5EF4-FFF2-40B4-BE49-F238E27FC236}">
                  <a16:creationId xmlns:a16="http://schemas.microsoft.com/office/drawing/2014/main" id="{D2F0948A-1232-17A8-742E-BC4F0885572A}"/>
                </a:ext>
              </a:extLst>
            </p:cNvPr>
            <p:cNvCxnSpPr>
              <a:cxnSpLocks/>
              <a:stCxn id="4" idx="3"/>
              <a:endCxn id="26" idx="1"/>
            </p:cNvCxnSpPr>
            <p:nvPr/>
          </p:nvCxnSpPr>
          <p:spPr>
            <a:xfrm>
              <a:off x="2879078" y="4230809"/>
              <a:ext cx="95051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接连接符 25">
              <a:extLst>
                <a:ext uri="{FF2B5EF4-FFF2-40B4-BE49-F238E27FC236}">
                  <a16:creationId xmlns:a16="http://schemas.microsoft.com/office/drawing/2014/main" id="{B0B51ACB-42B7-F5AB-1520-1026AC29BBE2}"/>
                </a:ext>
              </a:extLst>
            </p:cNvPr>
            <p:cNvCxnSpPr>
              <a:cxnSpLocks/>
              <a:stCxn id="17" idx="3"/>
              <a:endCxn id="4" idx="1"/>
            </p:cNvCxnSpPr>
            <p:nvPr/>
          </p:nvCxnSpPr>
          <p:spPr>
            <a:xfrm>
              <a:off x="2181176" y="4230516"/>
              <a:ext cx="630838" cy="293"/>
            </a:xfrm>
            <a:prstGeom prst="lin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2FFA9806-00CE-0F14-9149-9669A8D407C1}"/>
                </a:ext>
              </a:extLst>
            </p:cNvPr>
            <p:cNvSpPr txBox="1"/>
            <p:nvPr/>
          </p:nvSpPr>
          <p:spPr>
            <a:xfrm>
              <a:off x="1632804" y="4310525"/>
              <a:ext cx="8052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VC</a:t>
              </a:r>
              <a:r>
                <a:rPr lang="zh-CN" alt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Queue</a:t>
              </a:r>
              <a:endParaRPr lang="zh-CN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48" name="直接连接符 37">
              <a:extLst>
                <a:ext uri="{FF2B5EF4-FFF2-40B4-BE49-F238E27FC236}">
                  <a16:creationId xmlns:a16="http://schemas.microsoft.com/office/drawing/2014/main" id="{A5BEA58C-4901-2AA8-733B-74EC0B66BB68}"/>
                </a:ext>
              </a:extLst>
            </p:cNvPr>
            <p:cNvCxnSpPr>
              <a:cxnSpLocks/>
            </p:cNvCxnSpPr>
            <p:nvPr/>
          </p:nvCxnSpPr>
          <p:spPr>
            <a:xfrm>
              <a:off x="3896438" y="4230514"/>
              <a:ext cx="468000" cy="729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9B0E0D44-AEFC-D109-D73C-1865D3C04193}"/>
                </a:ext>
              </a:extLst>
            </p:cNvPr>
            <p:cNvSpPr/>
            <p:nvPr/>
          </p:nvSpPr>
          <p:spPr>
            <a:xfrm>
              <a:off x="3465076" y="399210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73565FFB-4976-D378-5254-E45DF2ACE932}"/>
                </a:ext>
              </a:extLst>
            </p:cNvPr>
            <p:cNvSpPr/>
            <p:nvPr/>
          </p:nvSpPr>
          <p:spPr>
            <a:xfrm>
              <a:off x="3146931" y="399210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4DBC810E-AD64-3F73-3BDD-A1A9C459984F}"/>
                </a:ext>
              </a:extLst>
            </p:cNvPr>
            <p:cNvSpPr/>
            <p:nvPr/>
          </p:nvSpPr>
          <p:spPr>
            <a:xfrm>
              <a:off x="3467230" y="431037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0CF846CA-06D2-0600-01DD-4D8DFF861F43}"/>
                </a:ext>
              </a:extLst>
            </p:cNvPr>
            <p:cNvSpPr/>
            <p:nvPr/>
          </p:nvSpPr>
          <p:spPr>
            <a:xfrm>
              <a:off x="3144777" y="4310374"/>
              <a:ext cx="96667" cy="16122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6" name="文本框 245">
              <a:extLst>
                <a:ext uri="{FF2B5EF4-FFF2-40B4-BE49-F238E27FC236}">
                  <a16:creationId xmlns:a16="http://schemas.microsoft.com/office/drawing/2014/main" id="{DB6DB541-5DB1-081B-2B7A-AF7D3FB917E6}"/>
                </a:ext>
              </a:extLst>
            </p:cNvPr>
            <p:cNvSpPr txBox="1"/>
            <p:nvPr/>
          </p:nvSpPr>
          <p:spPr>
            <a:xfrm>
              <a:off x="778497" y="3409000"/>
              <a:ext cx="524804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n/>
                  <a:solidFill>
                    <a:schemeClr val="accent2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t</a:t>
              </a:r>
              <a:r>
                <a:rPr lang="zh-CN" altLang="zh-CN" sz="1600" b="1" dirty="0">
                  <a:ln/>
                  <a:solidFill>
                    <a:schemeClr val="accent2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ighten </a:t>
              </a:r>
              <a:r>
                <a:rPr lang="zh-CN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the threshold</a:t>
              </a:r>
              <a:r>
                <a:rPr lang="en-US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, </a:t>
              </a:r>
              <a:r>
                <a:rPr lang="zh-CN" altLang="zh-CN" sz="1600" b="1" dirty="0">
                  <a:ln/>
                  <a:solidFill>
                    <a:schemeClr val="accent2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reduce </a:t>
              </a:r>
              <a:r>
                <a:rPr lang="zh-CN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credit consumptio</a:t>
              </a:r>
              <a:r>
                <a:rPr lang="en-US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n.</a:t>
              </a:r>
              <a:endParaRPr lang="zh-CN" altLang="zh-CN" sz="1600" b="1" dirty="0">
                <a:ln/>
                <a:solidFill>
                  <a:srgbClr val="1F4E79"/>
                </a:solidFill>
                <a:latin typeface="微软雅黑"/>
                <a:ea typeface="微软雅黑"/>
                <a:rtl val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6185052-C5B5-4114-F48C-FB071041A7F5}"/>
                </a:ext>
              </a:extLst>
            </p:cNvPr>
            <p:cNvSpPr txBox="1"/>
            <p:nvPr/>
          </p:nvSpPr>
          <p:spPr>
            <a:xfrm>
              <a:off x="911442" y="4860183"/>
              <a:ext cx="48463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if (</a:t>
              </a:r>
              <a:r>
                <a:rPr lang="en-US" altLang="zh-CN" sz="1600" b="1" dirty="0" err="1">
                  <a:ln/>
                  <a:solidFill>
                    <a:srgbClr val="C55A11"/>
                  </a:solidFill>
                  <a:latin typeface="Consolas" panose="020B0609020204030204" pitchFamily="49" charset="0"/>
                  <a:ea typeface="微软雅黑"/>
                  <a:rtl val="0"/>
                </a:rPr>
                <a:t>vc_backlog</a:t>
              </a:r>
              <a:r>
                <a:rPr lang="en-US" altLang="zh-CN" sz="1600" b="1" dirty="0">
                  <a:ln/>
                  <a:solidFill>
                    <a:srgbClr val="C55A11"/>
                  </a:solidFill>
                  <a:latin typeface="Consolas" panose="020B0609020204030204" pitchFamily="49" charset="0"/>
                  <a:ea typeface="微软雅黑"/>
                  <a:rtl val="0"/>
                </a:rPr>
                <a:t> &gt;= </a:t>
              </a:r>
              <a:r>
                <a:rPr lang="en-US" altLang="zh-CN" sz="1600" b="1" dirty="0" err="1">
                  <a:ln/>
                  <a:solidFill>
                    <a:srgbClr val="C55A11"/>
                  </a:solidFill>
                  <a:latin typeface="Consolas" panose="020B0609020204030204" pitchFamily="49" charset="0"/>
                  <a:ea typeface="微软雅黑"/>
                  <a:rtl val="0"/>
                </a:rPr>
                <a:t>qmax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):</a:t>
              </a:r>
            </a:p>
            <a:p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 threshold = </a:t>
              </a:r>
            </a:p>
            <a:p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    </a:t>
              </a:r>
              <a:r>
                <a:rPr lang="en-US" altLang="zh-CN" sz="1600" b="1" dirty="0" err="1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inflight_bytes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– (</a:t>
              </a:r>
              <a:r>
                <a:rPr lang="en-US" altLang="zh-CN" sz="1600" b="1" dirty="0" err="1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vc_backlog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– </a:t>
              </a:r>
              <a:r>
                <a:rPr lang="en-US" altLang="zh-CN" sz="1600" b="1" dirty="0" err="1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qmin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)</a:t>
              </a:r>
              <a:endParaRPr lang="zh-CN" altLang="zh-CN" sz="1600" b="1" dirty="0">
                <a:ln/>
                <a:solidFill>
                  <a:srgbClr val="1E475E"/>
                </a:solidFill>
                <a:latin typeface="Consolas" panose="020B0609020204030204" pitchFamily="49" charset="0"/>
                <a:ea typeface="微软雅黑"/>
                <a:rtl val="0"/>
              </a:endParaRPr>
            </a:p>
          </p:txBody>
        </p:sp>
      </p:grpSp>
      <p:grpSp>
        <p:nvGrpSpPr>
          <p:cNvPr id="290" name="组合 289">
            <a:extLst>
              <a:ext uri="{FF2B5EF4-FFF2-40B4-BE49-F238E27FC236}">
                <a16:creationId xmlns:a16="http://schemas.microsoft.com/office/drawing/2014/main" id="{0270E236-A406-26D9-61EC-6A1D3E406740}"/>
              </a:ext>
            </a:extLst>
          </p:cNvPr>
          <p:cNvGrpSpPr/>
          <p:nvPr/>
        </p:nvGrpSpPr>
        <p:grpSpPr>
          <a:xfrm>
            <a:off x="6263641" y="3016342"/>
            <a:ext cx="5472778" cy="2846196"/>
            <a:chOff x="6263641" y="3016342"/>
            <a:chExt cx="5472778" cy="2846196"/>
          </a:xfrm>
        </p:grpSpPr>
        <p:sp>
          <p:nvSpPr>
            <p:cNvPr id="233" name="圆角矩形 240">
              <a:extLst>
                <a:ext uri="{FF2B5EF4-FFF2-40B4-BE49-F238E27FC236}">
                  <a16:creationId xmlns:a16="http://schemas.microsoft.com/office/drawing/2014/main" id="{E1A6E57A-B47A-D4A5-5D77-9C80B29426BE}"/>
                </a:ext>
              </a:extLst>
            </p:cNvPr>
            <p:cNvSpPr/>
            <p:nvPr/>
          </p:nvSpPr>
          <p:spPr>
            <a:xfrm>
              <a:off x="6263641" y="3210130"/>
              <a:ext cx="5472778" cy="2652408"/>
            </a:xfrm>
            <a:prstGeom prst="roundRect">
              <a:avLst>
                <a:gd name="adj" fmla="val 8701"/>
              </a:avLst>
            </a:prstGeom>
            <a:noFill/>
            <a:ln>
              <a:solidFill>
                <a:srgbClr val="D9D9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234" name="组合 233">
              <a:extLst>
                <a:ext uri="{FF2B5EF4-FFF2-40B4-BE49-F238E27FC236}">
                  <a16:creationId xmlns:a16="http://schemas.microsoft.com/office/drawing/2014/main" id="{19A31DEF-6065-ED0D-5473-08C1A86B12A7}"/>
                </a:ext>
              </a:extLst>
            </p:cNvPr>
            <p:cNvGrpSpPr/>
            <p:nvPr/>
          </p:nvGrpSpPr>
          <p:grpSpPr>
            <a:xfrm>
              <a:off x="7231657" y="3016342"/>
              <a:ext cx="3536747" cy="344844"/>
              <a:chOff x="1008803" y="1400366"/>
              <a:chExt cx="3536747" cy="344844"/>
            </a:xfrm>
          </p:grpSpPr>
          <p:sp>
            <p:nvSpPr>
              <p:cNvPr id="236" name="圆角矩形 242">
                <a:extLst>
                  <a:ext uri="{FF2B5EF4-FFF2-40B4-BE49-F238E27FC236}">
                    <a16:creationId xmlns:a16="http://schemas.microsoft.com/office/drawing/2014/main" id="{766CD468-34F8-D604-1CD4-0B11A718259F}"/>
                  </a:ext>
                </a:extLst>
              </p:cNvPr>
              <p:cNvSpPr/>
              <p:nvPr/>
            </p:nvSpPr>
            <p:spPr>
              <a:xfrm>
                <a:off x="1008803" y="1427105"/>
                <a:ext cx="3536747" cy="318105"/>
              </a:xfrm>
              <a:prstGeom prst="roundRect">
                <a:avLst>
                  <a:gd name="adj" fmla="val 50000"/>
                </a:avLst>
              </a:prstGeom>
              <a:solidFill>
                <a:srgbClr val="1E475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45" name="文本框 244">
                <a:extLst>
                  <a:ext uri="{FF2B5EF4-FFF2-40B4-BE49-F238E27FC236}">
                    <a16:creationId xmlns:a16="http://schemas.microsoft.com/office/drawing/2014/main" id="{8F3C21CD-175B-C69C-4AD0-326F8024E3F0}"/>
                  </a:ext>
                </a:extLst>
              </p:cNvPr>
              <p:cNvSpPr txBox="1"/>
              <p:nvPr/>
            </p:nvSpPr>
            <p:spPr>
              <a:xfrm>
                <a:off x="1052557" y="1400366"/>
                <a:ext cx="34421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no</a:t>
                </a:r>
                <a:r>
                  <a:rPr lang="zh-CN" altLang="en-US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</a:t>
                </a:r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backlog</a:t>
                </a:r>
                <a:r>
                  <a:rPr lang="zh-CN" altLang="en-US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 → </a:t>
                </a:r>
                <a:r>
                  <a:rPr lang="en-US" altLang="zh-CN" sz="1600" b="1" dirty="0">
                    <a:ln/>
                    <a:solidFill>
                      <a:srgbClr val="FFFFFF"/>
                    </a:solidFill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  <a:sym typeface="微软雅黑"/>
                    <a:rtl val="0"/>
                  </a:rPr>
                  <a:t>under-credited</a:t>
                </a:r>
                <a:endParaRPr lang="en-US" altLang="zh-CN" sz="1600" b="1" spc="0" baseline="0" dirty="0">
                  <a:ln/>
                  <a:solidFill>
                    <a:srgbClr val="FFFFFF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  <a:sym typeface="微软雅黑"/>
                  <a:rtl val="0"/>
                </a:endParaRPr>
              </a:p>
            </p:txBody>
          </p:sp>
        </p:grpSp>
        <p:sp>
          <p:nvSpPr>
            <p:cNvPr id="247" name="矩形: 圆角 3">
              <a:extLst>
                <a:ext uri="{FF2B5EF4-FFF2-40B4-BE49-F238E27FC236}">
                  <a16:creationId xmlns:a16="http://schemas.microsoft.com/office/drawing/2014/main" id="{E1DC1BF0-F138-8C36-5055-018C58E8A387}"/>
                </a:ext>
              </a:extLst>
            </p:cNvPr>
            <p:cNvSpPr/>
            <p:nvPr/>
          </p:nvSpPr>
          <p:spPr>
            <a:xfrm>
              <a:off x="7177760" y="3992104"/>
              <a:ext cx="1396307" cy="629056"/>
            </a:xfrm>
            <a:prstGeom prst="roundRect">
              <a:avLst>
                <a:gd name="adj" fmla="val 5790"/>
              </a:avLst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2" name="矩形 251">
              <a:extLst>
                <a:ext uri="{FF2B5EF4-FFF2-40B4-BE49-F238E27FC236}">
                  <a16:creationId xmlns:a16="http://schemas.microsoft.com/office/drawing/2014/main" id="{DA236E50-7DB8-0661-B7F3-91A5096D7D80}"/>
                </a:ext>
              </a:extLst>
            </p:cNvPr>
            <p:cNvSpPr/>
            <p:nvPr/>
          </p:nvSpPr>
          <p:spPr>
            <a:xfrm>
              <a:off x="8573845" y="4121206"/>
              <a:ext cx="67064" cy="219204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3" name="矩形: 圆角 14">
              <a:extLst>
                <a:ext uri="{FF2B5EF4-FFF2-40B4-BE49-F238E27FC236}">
                  <a16:creationId xmlns:a16="http://schemas.microsoft.com/office/drawing/2014/main" id="{FEEAA458-8869-96B8-27E9-A2BBD4493D7B}"/>
                </a:ext>
              </a:extLst>
            </p:cNvPr>
            <p:cNvSpPr/>
            <p:nvPr/>
          </p:nvSpPr>
          <p:spPr>
            <a:xfrm>
              <a:off x="9659380" y="3992104"/>
              <a:ext cx="1371591" cy="629056"/>
            </a:xfrm>
            <a:prstGeom prst="roundRect">
              <a:avLst>
                <a:gd name="adj" fmla="val 5790"/>
              </a:avLst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54" name="直接箭头连接符 75">
              <a:extLst>
                <a:ext uri="{FF2B5EF4-FFF2-40B4-BE49-F238E27FC236}">
                  <a16:creationId xmlns:a16="http://schemas.microsoft.com/office/drawing/2014/main" id="{318EE484-6B22-278D-D583-C78241D0E097}"/>
                </a:ext>
              </a:extLst>
            </p:cNvPr>
            <p:cNvCxnSpPr>
              <a:cxnSpLocks/>
            </p:cNvCxnSpPr>
            <p:nvPr/>
          </p:nvCxnSpPr>
          <p:spPr>
            <a:xfrm>
              <a:off x="8829031" y="3802166"/>
              <a:ext cx="534873" cy="0"/>
            </a:xfrm>
            <a:prstGeom prst="straightConnector1">
              <a:avLst/>
            </a:prstGeom>
            <a:ln w="12700">
              <a:prstDash val="lg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5" name="直接箭头连接符 140">
              <a:extLst>
                <a:ext uri="{FF2B5EF4-FFF2-40B4-BE49-F238E27FC236}">
                  <a16:creationId xmlns:a16="http://schemas.microsoft.com/office/drawing/2014/main" id="{C4C949BC-F963-463E-3D6B-750AAAB55A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55225" y="4681354"/>
              <a:ext cx="534873" cy="0"/>
            </a:xfrm>
            <a:prstGeom prst="straightConnector1">
              <a:avLst/>
            </a:prstGeom>
            <a:ln w="12700">
              <a:prstDash val="lgDash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6" name="文本框 255">
              <a:extLst>
                <a:ext uri="{FF2B5EF4-FFF2-40B4-BE49-F238E27FC236}">
                  <a16:creationId xmlns:a16="http://schemas.microsoft.com/office/drawing/2014/main" id="{2631C1DA-E0C3-7C42-A779-BBD2F4FF3B54}"/>
                </a:ext>
              </a:extLst>
            </p:cNvPr>
            <p:cNvSpPr txBox="1"/>
            <p:nvPr/>
          </p:nvSpPr>
          <p:spPr>
            <a:xfrm>
              <a:off x="8669790" y="3774317"/>
              <a:ext cx="9802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Data Packets</a:t>
              </a:r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7" name="文本框 256">
              <a:extLst>
                <a:ext uri="{FF2B5EF4-FFF2-40B4-BE49-F238E27FC236}">
                  <a16:creationId xmlns:a16="http://schemas.microsoft.com/office/drawing/2014/main" id="{05274409-B108-D1CA-FE00-4AEE98977502}"/>
                </a:ext>
              </a:extLst>
            </p:cNvPr>
            <p:cNvSpPr txBox="1"/>
            <p:nvPr/>
          </p:nvSpPr>
          <p:spPr>
            <a:xfrm>
              <a:off x="8761486" y="4425690"/>
              <a:ext cx="777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Feedback</a:t>
              </a:r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EACE6333-3793-814A-3785-2D1FE945582C}"/>
                </a:ext>
              </a:extLst>
            </p:cNvPr>
            <p:cNvSpPr/>
            <p:nvPr/>
          </p:nvSpPr>
          <p:spPr>
            <a:xfrm>
              <a:off x="7487587" y="4149901"/>
              <a:ext cx="452801" cy="161227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1C3F21F1-76E6-3ADD-1B0B-B761E015D3B3}"/>
                </a:ext>
              </a:extLst>
            </p:cNvPr>
            <p:cNvSpPr/>
            <p:nvPr/>
          </p:nvSpPr>
          <p:spPr>
            <a:xfrm flipH="1">
              <a:off x="7457066" y="4149900"/>
              <a:ext cx="45719" cy="161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74A96501-1344-EB1F-787A-61E232D8DDC2}"/>
                </a:ext>
              </a:extLst>
            </p:cNvPr>
            <p:cNvSpPr/>
            <p:nvPr/>
          </p:nvSpPr>
          <p:spPr>
            <a:xfrm>
              <a:off x="7846340" y="4149901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1" name="矩形 260">
              <a:extLst>
                <a:ext uri="{FF2B5EF4-FFF2-40B4-BE49-F238E27FC236}">
                  <a16:creationId xmlns:a16="http://schemas.microsoft.com/office/drawing/2014/main" id="{5904DFC2-87D3-58D4-9505-4FCEACDDE86A}"/>
                </a:ext>
              </a:extLst>
            </p:cNvPr>
            <p:cNvSpPr/>
            <p:nvPr/>
          </p:nvSpPr>
          <p:spPr>
            <a:xfrm>
              <a:off x="7751887" y="4149901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2" name="矩形 261">
              <a:extLst>
                <a:ext uri="{FF2B5EF4-FFF2-40B4-BE49-F238E27FC236}">
                  <a16:creationId xmlns:a16="http://schemas.microsoft.com/office/drawing/2014/main" id="{7542E756-3F78-CC93-82B3-2C50A86BE9CE}"/>
                </a:ext>
              </a:extLst>
            </p:cNvPr>
            <p:cNvSpPr/>
            <p:nvPr/>
          </p:nvSpPr>
          <p:spPr>
            <a:xfrm>
              <a:off x="9069364" y="4308287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3" name="矩形 262">
              <a:extLst>
                <a:ext uri="{FF2B5EF4-FFF2-40B4-BE49-F238E27FC236}">
                  <a16:creationId xmlns:a16="http://schemas.microsoft.com/office/drawing/2014/main" id="{F85E0C4F-B43A-2C2A-8F0B-EA5161454463}"/>
                </a:ext>
              </a:extLst>
            </p:cNvPr>
            <p:cNvSpPr/>
            <p:nvPr/>
          </p:nvSpPr>
          <p:spPr>
            <a:xfrm>
              <a:off x="8746911" y="4308287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4" name="矩形 263">
              <a:extLst>
                <a:ext uri="{FF2B5EF4-FFF2-40B4-BE49-F238E27FC236}">
                  <a16:creationId xmlns:a16="http://schemas.microsoft.com/office/drawing/2014/main" id="{F3C44037-DCA2-7FC4-C03C-CD937DE05A14}"/>
                </a:ext>
              </a:extLst>
            </p:cNvPr>
            <p:cNvSpPr/>
            <p:nvPr/>
          </p:nvSpPr>
          <p:spPr>
            <a:xfrm>
              <a:off x="9591427" y="4121206"/>
              <a:ext cx="67064" cy="219204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5" name="文本框 264">
              <a:extLst>
                <a:ext uri="{FF2B5EF4-FFF2-40B4-BE49-F238E27FC236}">
                  <a16:creationId xmlns:a16="http://schemas.microsoft.com/office/drawing/2014/main" id="{F22C701F-204E-0E5D-67BF-96BB3F5DA674}"/>
                </a:ext>
              </a:extLst>
            </p:cNvPr>
            <p:cNvSpPr txBox="1"/>
            <p:nvPr/>
          </p:nvSpPr>
          <p:spPr>
            <a:xfrm>
              <a:off x="7249226" y="4591443"/>
              <a:ext cx="12735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upstream port</a:t>
              </a:r>
            </a:p>
          </p:txBody>
        </p:sp>
        <p:sp>
          <p:nvSpPr>
            <p:cNvPr id="266" name="文本框 265">
              <a:extLst>
                <a:ext uri="{FF2B5EF4-FFF2-40B4-BE49-F238E27FC236}">
                  <a16:creationId xmlns:a16="http://schemas.microsoft.com/office/drawing/2014/main" id="{CA31FF3E-ED4D-B80D-6300-FF3AA9836A46}"/>
                </a:ext>
              </a:extLst>
            </p:cNvPr>
            <p:cNvSpPr txBox="1"/>
            <p:nvPr/>
          </p:nvSpPr>
          <p:spPr>
            <a:xfrm>
              <a:off x="9670343" y="4591443"/>
              <a:ext cx="13727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downstream port</a:t>
              </a:r>
            </a:p>
          </p:txBody>
        </p:sp>
        <p:sp>
          <p:nvSpPr>
            <p:cNvPr id="267" name="文本框 266">
              <a:extLst>
                <a:ext uri="{FF2B5EF4-FFF2-40B4-BE49-F238E27FC236}">
                  <a16:creationId xmlns:a16="http://schemas.microsoft.com/office/drawing/2014/main" id="{00907DA6-3343-D871-033A-071CBAFBAB21}"/>
                </a:ext>
              </a:extLst>
            </p:cNvPr>
            <p:cNvSpPr txBox="1"/>
            <p:nvPr/>
          </p:nvSpPr>
          <p:spPr>
            <a:xfrm>
              <a:off x="10148213" y="4344160"/>
              <a:ext cx="565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Buffer</a:t>
              </a:r>
              <a:endParaRPr lang="zh-CN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8" name="矩形 267">
              <a:extLst>
                <a:ext uri="{FF2B5EF4-FFF2-40B4-BE49-F238E27FC236}">
                  <a16:creationId xmlns:a16="http://schemas.microsoft.com/office/drawing/2014/main" id="{F7E94A63-6A44-A589-28DA-F271DDFF8A3A}"/>
                </a:ext>
              </a:extLst>
            </p:cNvPr>
            <p:cNvSpPr/>
            <p:nvPr/>
          </p:nvSpPr>
          <p:spPr>
            <a:xfrm>
              <a:off x="10123873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9" name="矩形 268">
              <a:extLst>
                <a:ext uri="{FF2B5EF4-FFF2-40B4-BE49-F238E27FC236}">
                  <a16:creationId xmlns:a16="http://schemas.microsoft.com/office/drawing/2014/main" id="{17534BF3-D650-F4D6-DB3C-283FD588766A}"/>
                </a:ext>
              </a:extLst>
            </p:cNvPr>
            <p:cNvSpPr/>
            <p:nvPr/>
          </p:nvSpPr>
          <p:spPr>
            <a:xfrm>
              <a:off x="10215627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0" name="矩形 269">
              <a:extLst>
                <a:ext uri="{FF2B5EF4-FFF2-40B4-BE49-F238E27FC236}">
                  <a16:creationId xmlns:a16="http://schemas.microsoft.com/office/drawing/2014/main" id="{FAE1FEE7-E6A0-7B90-5B7C-049C6AC7CF55}"/>
                </a:ext>
              </a:extLst>
            </p:cNvPr>
            <p:cNvSpPr/>
            <p:nvPr/>
          </p:nvSpPr>
          <p:spPr>
            <a:xfrm>
              <a:off x="10307381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1" name="矩形 270">
              <a:extLst>
                <a:ext uri="{FF2B5EF4-FFF2-40B4-BE49-F238E27FC236}">
                  <a16:creationId xmlns:a16="http://schemas.microsoft.com/office/drawing/2014/main" id="{8140DD6A-4F85-37C7-F2C1-C094E4FA92BE}"/>
                </a:ext>
              </a:extLst>
            </p:cNvPr>
            <p:cNvSpPr/>
            <p:nvPr/>
          </p:nvSpPr>
          <p:spPr>
            <a:xfrm>
              <a:off x="10399135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2" name="矩形 271">
              <a:extLst>
                <a:ext uri="{FF2B5EF4-FFF2-40B4-BE49-F238E27FC236}">
                  <a16:creationId xmlns:a16="http://schemas.microsoft.com/office/drawing/2014/main" id="{ED8C9F7E-2CE4-1DF4-5341-65AD0F382971}"/>
                </a:ext>
              </a:extLst>
            </p:cNvPr>
            <p:cNvSpPr/>
            <p:nvPr/>
          </p:nvSpPr>
          <p:spPr>
            <a:xfrm>
              <a:off x="10490889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3" name="矩形 272">
              <a:extLst>
                <a:ext uri="{FF2B5EF4-FFF2-40B4-BE49-F238E27FC236}">
                  <a16:creationId xmlns:a16="http://schemas.microsoft.com/office/drawing/2014/main" id="{E070688B-31E3-25F6-8582-0262A3F95219}"/>
                </a:ext>
              </a:extLst>
            </p:cNvPr>
            <p:cNvSpPr/>
            <p:nvPr/>
          </p:nvSpPr>
          <p:spPr>
            <a:xfrm>
              <a:off x="10582643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4" name="矩形 273">
              <a:extLst>
                <a:ext uri="{FF2B5EF4-FFF2-40B4-BE49-F238E27FC236}">
                  <a16:creationId xmlns:a16="http://schemas.microsoft.com/office/drawing/2014/main" id="{5D41DD50-AF89-3528-1B21-59CFDB521148}"/>
                </a:ext>
              </a:extLst>
            </p:cNvPr>
            <p:cNvSpPr/>
            <p:nvPr/>
          </p:nvSpPr>
          <p:spPr>
            <a:xfrm>
              <a:off x="10674396" y="4114898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5" name="矩形 274">
              <a:extLst>
                <a:ext uri="{FF2B5EF4-FFF2-40B4-BE49-F238E27FC236}">
                  <a16:creationId xmlns:a16="http://schemas.microsoft.com/office/drawing/2014/main" id="{B310B36D-4924-E4CF-3776-7C181BD51918}"/>
                </a:ext>
              </a:extLst>
            </p:cNvPr>
            <p:cNvSpPr/>
            <p:nvPr/>
          </p:nvSpPr>
          <p:spPr>
            <a:xfrm>
              <a:off x="10123873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6" name="矩形 275">
              <a:extLst>
                <a:ext uri="{FF2B5EF4-FFF2-40B4-BE49-F238E27FC236}">
                  <a16:creationId xmlns:a16="http://schemas.microsoft.com/office/drawing/2014/main" id="{D8818A75-3713-9DD9-CD80-8ABEF19D76EB}"/>
                </a:ext>
              </a:extLst>
            </p:cNvPr>
            <p:cNvSpPr/>
            <p:nvPr/>
          </p:nvSpPr>
          <p:spPr>
            <a:xfrm>
              <a:off x="10215627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7" name="矩形 276">
              <a:extLst>
                <a:ext uri="{FF2B5EF4-FFF2-40B4-BE49-F238E27FC236}">
                  <a16:creationId xmlns:a16="http://schemas.microsoft.com/office/drawing/2014/main" id="{8551C301-F8D3-8902-A023-D3AF5C958AB5}"/>
                </a:ext>
              </a:extLst>
            </p:cNvPr>
            <p:cNvSpPr/>
            <p:nvPr/>
          </p:nvSpPr>
          <p:spPr>
            <a:xfrm>
              <a:off x="10307381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8" name="矩形 277">
              <a:extLst>
                <a:ext uri="{FF2B5EF4-FFF2-40B4-BE49-F238E27FC236}">
                  <a16:creationId xmlns:a16="http://schemas.microsoft.com/office/drawing/2014/main" id="{AD2C438A-B956-22B7-D821-0F4BB0D42221}"/>
                </a:ext>
              </a:extLst>
            </p:cNvPr>
            <p:cNvSpPr/>
            <p:nvPr/>
          </p:nvSpPr>
          <p:spPr>
            <a:xfrm>
              <a:off x="10399135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9" name="矩形 278">
              <a:extLst>
                <a:ext uri="{FF2B5EF4-FFF2-40B4-BE49-F238E27FC236}">
                  <a16:creationId xmlns:a16="http://schemas.microsoft.com/office/drawing/2014/main" id="{E14265F0-AAC4-876D-C831-C3AE58030F64}"/>
                </a:ext>
              </a:extLst>
            </p:cNvPr>
            <p:cNvSpPr/>
            <p:nvPr/>
          </p:nvSpPr>
          <p:spPr>
            <a:xfrm>
              <a:off x="10490889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0" name="矩形 279">
              <a:extLst>
                <a:ext uri="{FF2B5EF4-FFF2-40B4-BE49-F238E27FC236}">
                  <a16:creationId xmlns:a16="http://schemas.microsoft.com/office/drawing/2014/main" id="{25A4E1D3-DF40-F0E0-BC69-FB61166B7612}"/>
                </a:ext>
              </a:extLst>
            </p:cNvPr>
            <p:cNvSpPr/>
            <p:nvPr/>
          </p:nvSpPr>
          <p:spPr>
            <a:xfrm>
              <a:off x="10582643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1" name="矩形 280">
              <a:extLst>
                <a:ext uri="{FF2B5EF4-FFF2-40B4-BE49-F238E27FC236}">
                  <a16:creationId xmlns:a16="http://schemas.microsoft.com/office/drawing/2014/main" id="{8D749E8C-9E72-EA45-BB0E-6561980C543F}"/>
                </a:ext>
              </a:extLst>
            </p:cNvPr>
            <p:cNvSpPr/>
            <p:nvPr/>
          </p:nvSpPr>
          <p:spPr>
            <a:xfrm>
              <a:off x="10674396" y="4232780"/>
              <a:ext cx="92758" cy="117882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82" name="直线连接符 387">
              <a:extLst>
                <a:ext uri="{FF2B5EF4-FFF2-40B4-BE49-F238E27FC236}">
                  <a16:creationId xmlns:a16="http://schemas.microsoft.com/office/drawing/2014/main" id="{EA1D9D87-DADC-5501-574C-7BAAF30777FB}"/>
                </a:ext>
              </a:extLst>
            </p:cNvPr>
            <p:cNvCxnSpPr>
              <a:cxnSpLocks/>
              <a:stCxn id="252" idx="3"/>
              <a:endCxn id="264" idx="1"/>
            </p:cNvCxnSpPr>
            <p:nvPr/>
          </p:nvCxnSpPr>
          <p:spPr>
            <a:xfrm>
              <a:off x="8640909" y="4230808"/>
              <a:ext cx="95051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直接连接符 25">
              <a:extLst>
                <a:ext uri="{FF2B5EF4-FFF2-40B4-BE49-F238E27FC236}">
                  <a16:creationId xmlns:a16="http://schemas.microsoft.com/office/drawing/2014/main" id="{E5C6BC7F-3AA2-3D8D-9B98-A80BE61E7D31}"/>
                </a:ext>
              </a:extLst>
            </p:cNvPr>
            <p:cNvCxnSpPr>
              <a:cxnSpLocks/>
              <a:stCxn id="260" idx="3"/>
              <a:endCxn id="252" idx="1"/>
            </p:cNvCxnSpPr>
            <p:nvPr/>
          </p:nvCxnSpPr>
          <p:spPr>
            <a:xfrm>
              <a:off x="7943007" y="4230515"/>
              <a:ext cx="630838" cy="293"/>
            </a:xfrm>
            <a:prstGeom prst="lin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84" name="文本框 283">
              <a:extLst>
                <a:ext uri="{FF2B5EF4-FFF2-40B4-BE49-F238E27FC236}">
                  <a16:creationId xmlns:a16="http://schemas.microsoft.com/office/drawing/2014/main" id="{01B67496-C654-5C66-94C0-664AE5969B5B}"/>
                </a:ext>
              </a:extLst>
            </p:cNvPr>
            <p:cNvSpPr txBox="1"/>
            <p:nvPr/>
          </p:nvSpPr>
          <p:spPr>
            <a:xfrm>
              <a:off x="7394635" y="4310524"/>
              <a:ext cx="8052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VC</a:t>
              </a:r>
              <a:r>
                <a:rPr lang="zh-CN" alt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zh-CN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Queue</a:t>
              </a:r>
              <a:endParaRPr lang="zh-CN" alt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85" name="直接连接符 37">
              <a:extLst>
                <a:ext uri="{FF2B5EF4-FFF2-40B4-BE49-F238E27FC236}">
                  <a16:creationId xmlns:a16="http://schemas.microsoft.com/office/drawing/2014/main" id="{45800CBE-F862-85F8-115D-34D3F822DE73}"/>
                </a:ext>
              </a:extLst>
            </p:cNvPr>
            <p:cNvCxnSpPr>
              <a:cxnSpLocks/>
            </p:cNvCxnSpPr>
            <p:nvPr/>
          </p:nvCxnSpPr>
          <p:spPr>
            <a:xfrm>
              <a:off x="9658269" y="4230513"/>
              <a:ext cx="468000" cy="729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矩形 285">
              <a:extLst>
                <a:ext uri="{FF2B5EF4-FFF2-40B4-BE49-F238E27FC236}">
                  <a16:creationId xmlns:a16="http://schemas.microsoft.com/office/drawing/2014/main" id="{79BC1426-8488-F513-9ABC-2F35444CCC67}"/>
                </a:ext>
              </a:extLst>
            </p:cNvPr>
            <p:cNvSpPr/>
            <p:nvPr/>
          </p:nvSpPr>
          <p:spPr>
            <a:xfrm>
              <a:off x="9226907" y="3992103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7" name="矩形 286">
              <a:extLst>
                <a:ext uri="{FF2B5EF4-FFF2-40B4-BE49-F238E27FC236}">
                  <a16:creationId xmlns:a16="http://schemas.microsoft.com/office/drawing/2014/main" id="{B73AE7E0-60AD-BC0D-C02A-EADBD594660B}"/>
                </a:ext>
              </a:extLst>
            </p:cNvPr>
            <p:cNvSpPr/>
            <p:nvPr/>
          </p:nvSpPr>
          <p:spPr>
            <a:xfrm>
              <a:off x="8908762" y="3992103"/>
              <a:ext cx="96667" cy="1612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8" name="文本框 287">
              <a:extLst>
                <a:ext uri="{FF2B5EF4-FFF2-40B4-BE49-F238E27FC236}">
                  <a16:creationId xmlns:a16="http://schemas.microsoft.com/office/drawing/2014/main" id="{AB8C081A-9A1D-B94D-5DAA-4B174DD444FD}"/>
                </a:ext>
              </a:extLst>
            </p:cNvPr>
            <p:cNvSpPr txBox="1"/>
            <p:nvPr/>
          </p:nvSpPr>
          <p:spPr>
            <a:xfrm>
              <a:off x="6387920" y="3408999"/>
              <a:ext cx="52242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n/>
                  <a:solidFill>
                    <a:schemeClr val="accent6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r</a:t>
              </a:r>
              <a:r>
                <a:rPr lang="zh-CN" altLang="zh-CN" sz="1600" b="1" dirty="0">
                  <a:ln/>
                  <a:solidFill>
                    <a:schemeClr val="accent6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elax </a:t>
              </a:r>
              <a:r>
                <a:rPr lang="zh-CN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the threshold</a:t>
              </a:r>
              <a:r>
                <a:rPr lang="en-US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, </a:t>
              </a:r>
              <a:r>
                <a:rPr lang="zh-CN" altLang="zh-CN" sz="1600" b="1" dirty="0">
                  <a:ln/>
                  <a:solidFill>
                    <a:schemeClr val="accent6">
                      <a:lumMod val="75000"/>
                    </a:schemeClr>
                  </a:solidFill>
                  <a:latin typeface="微软雅黑"/>
                  <a:ea typeface="微软雅黑"/>
                  <a:rtl val="0"/>
                </a:rPr>
                <a:t>increase </a:t>
              </a:r>
              <a:r>
                <a:rPr lang="zh-CN" altLang="zh-CN" sz="1600" b="1" dirty="0">
                  <a:ln/>
                  <a:solidFill>
                    <a:srgbClr val="1F4E79"/>
                  </a:solidFill>
                  <a:latin typeface="微软雅黑"/>
                  <a:ea typeface="微软雅黑"/>
                  <a:rtl val="0"/>
                </a:rPr>
                <a:t>credit consumption.</a:t>
              </a:r>
              <a:endParaRPr lang="zh-CN" altLang="en-US" sz="1600" b="1" dirty="0">
                <a:ln/>
                <a:solidFill>
                  <a:srgbClr val="1F4E79"/>
                </a:solidFill>
                <a:latin typeface="微软雅黑"/>
                <a:ea typeface="微软雅黑"/>
                <a:rtl val="0"/>
              </a:endParaRPr>
            </a:p>
          </p:txBody>
        </p:sp>
        <p:sp>
          <p:nvSpPr>
            <p:cNvPr id="289" name="文本框 288">
              <a:extLst>
                <a:ext uri="{FF2B5EF4-FFF2-40B4-BE49-F238E27FC236}">
                  <a16:creationId xmlns:a16="http://schemas.microsoft.com/office/drawing/2014/main" id="{814F801C-B457-6525-5898-475F53829016}"/>
                </a:ext>
              </a:extLst>
            </p:cNvPr>
            <p:cNvSpPr txBox="1"/>
            <p:nvPr/>
          </p:nvSpPr>
          <p:spPr>
            <a:xfrm>
              <a:off x="6630327" y="4849931"/>
              <a:ext cx="48463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if (</a:t>
              </a:r>
              <a:r>
                <a:rPr lang="en-US" altLang="zh-CN" sz="1600" b="1" dirty="0" err="1">
                  <a:ln/>
                  <a:solidFill>
                    <a:srgbClr val="548235"/>
                  </a:solidFill>
                  <a:latin typeface="Consolas" panose="020B0609020204030204" pitchFamily="49" charset="0"/>
                  <a:ea typeface="微软雅黑"/>
                  <a:rtl val="0"/>
                </a:rPr>
                <a:t>vc_backlog</a:t>
              </a:r>
              <a:r>
                <a:rPr lang="en-US" altLang="zh-CN" sz="1600" b="1" dirty="0">
                  <a:ln/>
                  <a:solidFill>
                    <a:srgbClr val="548235"/>
                  </a:solidFill>
                  <a:latin typeface="Consolas" panose="020B0609020204030204" pitchFamily="49" charset="0"/>
                  <a:ea typeface="微软雅黑"/>
                  <a:rtl val="0"/>
                </a:rPr>
                <a:t> &lt; </a:t>
              </a:r>
              <a:r>
                <a:rPr lang="en-US" altLang="zh-CN" sz="1600" b="1" dirty="0" err="1">
                  <a:ln/>
                  <a:solidFill>
                    <a:srgbClr val="548235"/>
                  </a:solidFill>
                  <a:latin typeface="Consolas" panose="020B0609020204030204" pitchFamily="49" charset="0"/>
                  <a:ea typeface="微软雅黑"/>
                  <a:rtl val="0"/>
                </a:rPr>
                <a:t>qmin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):</a:t>
              </a:r>
            </a:p>
            <a:p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 threshold = </a:t>
              </a:r>
            </a:p>
            <a:p>
              <a:pPr algn="ctr"/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threshold + (</a:t>
              </a:r>
              <a:r>
                <a:rPr lang="en-US" altLang="zh-CN" sz="1600" b="1" dirty="0" err="1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qmin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 - </a:t>
              </a:r>
              <a:r>
                <a:rPr lang="en-US" altLang="zh-CN" sz="1600" b="1" dirty="0" err="1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vc_backlog</a:t>
              </a:r>
              <a:r>
                <a:rPr lang="en-US" altLang="zh-CN" sz="1600" b="1" dirty="0">
                  <a:ln/>
                  <a:solidFill>
                    <a:srgbClr val="1E475E"/>
                  </a:solidFill>
                  <a:latin typeface="Consolas" panose="020B0609020204030204" pitchFamily="49" charset="0"/>
                  <a:ea typeface="微软雅黑"/>
                  <a:rtl val="0"/>
                </a:rPr>
                <a:t>)</a:t>
              </a:r>
              <a:endParaRPr lang="zh-CN" altLang="zh-CN" sz="1600" b="1" dirty="0">
                <a:ln/>
                <a:solidFill>
                  <a:srgbClr val="1E475E"/>
                </a:solidFill>
                <a:latin typeface="Consolas" panose="020B0609020204030204" pitchFamily="49" charset="0"/>
                <a:ea typeface="微软雅黑"/>
                <a:rtl val="0"/>
              </a:endParaRPr>
            </a:p>
          </p:txBody>
        </p:sp>
      </p:grpSp>
      <p:grpSp>
        <p:nvGrpSpPr>
          <p:cNvPr id="291" name="组合 290">
            <a:extLst>
              <a:ext uri="{FF2B5EF4-FFF2-40B4-BE49-F238E27FC236}">
                <a16:creationId xmlns:a16="http://schemas.microsoft.com/office/drawing/2014/main" id="{2BC52AEC-D14D-9E5E-B7FC-822FE4193491}"/>
              </a:ext>
            </a:extLst>
          </p:cNvPr>
          <p:cNvGrpSpPr/>
          <p:nvPr/>
        </p:nvGrpSpPr>
        <p:grpSpPr>
          <a:xfrm>
            <a:off x="478271" y="6131942"/>
            <a:ext cx="11713728" cy="430887"/>
            <a:chOff x="478271" y="6034678"/>
            <a:chExt cx="11713728" cy="430887"/>
          </a:xfrm>
        </p:grpSpPr>
        <p:sp>
          <p:nvSpPr>
            <p:cNvPr id="292" name="文本框 2">
              <a:extLst>
                <a:ext uri="{FF2B5EF4-FFF2-40B4-BE49-F238E27FC236}">
                  <a16:creationId xmlns:a16="http://schemas.microsoft.com/office/drawing/2014/main" id="{F9309C27-2789-25A6-FCCA-D5ADD08388CB}"/>
                </a:ext>
              </a:extLst>
            </p:cNvPr>
            <p:cNvSpPr txBox="1"/>
            <p:nvPr/>
          </p:nvSpPr>
          <p:spPr>
            <a:xfrm>
              <a:off x="623222" y="6034678"/>
              <a:ext cx="11568777" cy="43088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BUCP aims to maintain the per-VC backlog at an extremely low</a:t>
              </a:r>
              <a:r>
                <a:rPr lang="zh-CN" altLang="en-US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but non-zero level.</a:t>
              </a:r>
            </a:p>
          </p:txBody>
        </p:sp>
        <p:sp>
          <p:nvSpPr>
            <p:cNvPr id="293" name="right-arrow-circle_36848">
              <a:extLst>
                <a:ext uri="{FF2B5EF4-FFF2-40B4-BE49-F238E27FC236}">
                  <a16:creationId xmlns:a16="http://schemas.microsoft.com/office/drawing/2014/main" id="{4C69DE51-4E62-060E-56C0-C6D0246911BC}"/>
                </a:ext>
              </a:extLst>
            </p:cNvPr>
            <p:cNvSpPr/>
            <p:nvPr/>
          </p:nvSpPr>
          <p:spPr>
            <a:xfrm>
              <a:off x="478271" y="6055044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51C2667-2651-4CCA-461E-F595CA547518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805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9DA20-AAA3-30C1-D6A6-7CE1E783A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07DA6283-C304-A633-860C-57AFB3CB11F2}"/>
              </a:ext>
            </a:extLst>
          </p:cNvPr>
          <p:cNvSpPr txBox="1">
            <a:spLocks/>
          </p:cNvSpPr>
          <p:nvPr/>
        </p:nvSpPr>
        <p:spPr>
          <a:xfrm>
            <a:off x="620485" y="8884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DB1D62E-591B-28A0-1883-09CD376A3AE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48</a:t>
            </a:fld>
            <a:endParaRPr kumimoji="1" lang="zh-CN" altLang="en-US" dirty="0"/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BBEA3ACF-8039-A4C3-FE0E-01BD3DAD2D00}"/>
              </a:ext>
            </a:extLst>
          </p:cNvPr>
          <p:cNvSpPr txBox="1">
            <a:spLocks/>
          </p:cNvSpPr>
          <p:nvPr/>
        </p:nvSpPr>
        <p:spPr>
          <a:xfrm>
            <a:off x="523646" y="-237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kumimoji="1" lang="en-US" altLang="zh-CN" sz="3200" dirty="0">
              <a:solidFill>
                <a:srgbClr val="1E475E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9D007A8-8485-22F6-6E23-9B2174B15E3E}"/>
              </a:ext>
            </a:extLst>
          </p:cNvPr>
          <p:cNvSpPr txBox="1"/>
          <p:nvPr/>
        </p:nvSpPr>
        <p:spPr>
          <a:xfrm>
            <a:off x="838200" y="1254967"/>
            <a:ext cx="94737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n/>
                <a:solidFill>
                  <a:srgbClr val="C00000"/>
                </a:solidFill>
                <a:ea typeface="微软雅黑"/>
                <a:sym typeface="微软雅黑"/>
                <a:rtl val="0"/>
              </a:rPr>
              <a:t>Feature 1: Lossless Transmission</a:t>
            </a:r>
          </a:p>
          <a:p>
            <a:pPr algn="l"/>
            <a:endParaRPr lang="en-US" altLang="zh-CN" sz="2000" b="1" dirty="0">
              <a:ln/>
              <a:solidFill>
                <a:srgbClr val="C00000"/>
              </a:solidFill>
              <a:ea typeface="微软雅黑"/>
              <a:sym typeface="微软雅黑"/>
              <a:rtl val="0"/>
            </a:endParaRPr>
          </a:p>
          <a:p>
            <a:pPr algn="l"/>
            <a:r>
              <a:rPr lang="en-US" altLang="zh-CN" sz="2000" b="1" dirty="0">
                <a:ln/>
                <a:solidFill>
                  <a:srgbClr val="C00000"/>
                </a:solidFill>
                <a:ea typeface="微软雅黑"/>
                <a:sym typeface="微软雅黑"/>
                <a:rtl val="0"/>
              </a:rPr>
              <a:t>Feature 2: Decoupling Buffer Requirement with the Number of VCs</a:t>
            </a:r>
            <a:endParaRPr lang="en-US" altLang="zh-CN" sz="2000" b="1" dirty="0">
              <a:ln/>
              <a:solidFill>
                <a:srgbClr val="1E475E"/>
              </a:solidFill>
              <a:ea typeface="微软雅黑"/>
              <a:sym typeface="微软雅黑"/>
              <a:rtl val="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Theoretically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,</a:t>
            </a:r>
            <a:r>
              <a:rPr lang="zh-CN" altLang="en-US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 </a:t>
            </a: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a single per-hop BDP for each port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In practice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, </a:t>
            </a: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3× per-hop BDP buffer per port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 is recommended.</a:t>
            </a:r>
          </a:p>
          <a:p>
            <a:endParaRPr lang="en-US" altLang="zh-CN" sz="2000" dirty="0">
              <a:ln/>
              <a:solidFill>
                <a:srgbClr val="1E475E"/>
              </a:solidFill>
              <a:ea typeface="微软雅黑"/>
              <a:sym typeface="微软雅黑"/>
              <a:rtl val="0"/>
            </a:endParaRPr>
          </a:p>
          <a:p>
            <a:r>
              <a:rPr lang="en-US" altLang="zh-CN" sz="2000" b="1" dirty="0">
                <a:ln/>
                <a:solidFill>
                  <a:srgbClr val="C00000"/>
                </a:solidFill>
                <a:ea typeface="微软雅黑"/>
                <a:sym typeface="微软雅黑"/>
                <a:rtl val="0"/>
              </a:rPr>
              <a:t>Feature 3:  Integrating Buffer and Rate Allocation</a:t>
            </a: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RR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 scheduling </a:t>
            </a:r>
            <a:r>
              <a:rPr lang="zh-CN" altLang="en-US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→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 </a:t>
            </a:r>
            <a:r>
              <a:rPr lang="en-US" altLang="zh-CN" sz="2000" b="1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max-min fair rate allocation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Compatible </a:t>
            </a:r>
            <a:r>
              <a:rPr lang="en-US" altLang="zh-CN" sz="200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with more 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scheduling policies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WRR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SP, SRTP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[1]</a:t>
            </a:r>
            <a:endParaRPr lang="en-US" altLang="zh-CN" sz="2000" dirty="0">
              <a:ln/>
              <a:solidFill>
                <a:srgbClr val="1E475E"/>
              </a:solidFill>
              <a:ea typeface="微软雅黑"/>
              <a:sym typeface="微软雅黑"/>
              <a:rtl val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hierarchical scheduling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[2]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altLang="zh-CN" sz="2000" dirty="0">
              <a:ln/>
              <a:solidFill>
                <a:srgbClr val="1E475E"/>
              </a:solidFill>
              <a:ea typeface="微软雅黑"/>
              <a:sym typeface="微软雅黑"/>
              <a:rtl val="0"/>
            </a:endParaRPr>
          </a:p>
          <a:p>
            <a:r>
              <a:rPr lang="en-US" altLang="zh-CN" sz="2000" b="1" dirty="0">
                <a:ln/>
                <a:solidFill>
                  <a:srgbClr val="C00000"/>
                </a:solidFill>
                <a:ea typeface="微软雅黑"/>
                <a:sym typeface="微软雅黑"/>
                <a:rtl val="0"/>
              </a:rPr>
              <a:t>Feature 4: Rate control without end-to-end CC</a:t>
            </a: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Sufficient VCs </a:t>
            </a:r>
            <a:r>
              <a:rPr lang="zh-CN" altLang="en-US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→</a:t>
            </a:r>
            <a:r>
              <a:rPr lang="en-US" altLang="zh-CN" sz="2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 per-flow flow control</a:t>
            </a:r>
            <a:r>
              <a:rPr lang="en-US" altLang="zh-CN" sz="2000" baseline="30000" dirty="0">
                <a:ln/>
                <a:solidFill>
                  <a:srgbClr val="1E475E"/>
                </a:solidFill>
                <a:ea typeface="微软雅黑"/>
                <a:sym typeface="微软雅黑"/>
                <a:rtl val="0"/>
              </a:rPr>
              <a:t>[3]</a:t>
            </a:r>
            <a:endParaRPr lang="en-US" altLang="zh-CN" sz="2000" b="1" baseline="30000" dirty="0">
              <a:ln/>
              <a:solidFill>
                <a:srgbClr val="1E475E"/>
              </a:solidFill>
              <a:ea typeface="微软雅黑"/>
              <a:sym typeface="微软雅黑"/>
              <a:rtl val="0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CB6C4ED-5516-B3B2-A20A-7032904922A6}"/>
              </a:ext>
            </a:extLst>
          </p:cNvPr>
          <p:cNvSpPr txBox="1"/>
          <p:nvPr/>
        </p:nvSpPr>
        <p:spPr>
          <a:xfrm>
            <a:off x="620485" y="6091953"/>
            <a:ext cx="10052392" cy="546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[1] Behnam Montazeri et al. “Homa: a receiver-driven low-latency transport protocol using network priorities”. In SIGCOMM 2018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[2] Zhiyu Zhang et al. “</a:t>
            </a:r>
            <a:r>
              <a:rPr lang="en-US" sz="1100" dirty="0" err="1">
                <a:solidFill>
                  <a:srgbClr val="7E7E7E"/>
                </a:solidFill>
                <a:latin typeface="Microsoft YaHei"/>
                <a:cs typeface="Microsoft YaHei"/>
              </a:rPr>
              <a:t>vPIFO</a:t>
            </a:r>
            <a:r>
              <a:rPr lang="en-US" sz="1100" dirty="0">
                <a:solidFill>
                  <a:srgbClr val="7E7E7E"/>
                </a:solidFill>
                <a:latin typeface="Microsoft YaHei"/>
                <a:cs typeface="Microsoft YaHei"/>
              </a:rPr>
              <a:t>: Virtualized Packet Scheduler for Programmable Hierarchical Scheduling in High-Speed Networks”. In SIGCOMM 2024</a:t>
            </a:r>
          </a:p>
          <a:p>
            <a:pPr marL="12700">
              <a:spcBef>
                <a:spcPts val="100"/>
              </a:spcBef>
            </a:pPr>
            <a:r>
              <a:rPr lang="en-US" altLang="zh-CN" sz="1100" dirty="0">
                <a:solidFill>
                  <a:srgbClr val="7E7E7E"/>
                </a:solidFill>
                <a:latin typeface="Microsoft YaHei"/>
                <a:cs typeface="Microsoft YaHei"/>
              </a:rPr>
              <a:t>[3] Prateesh Goyal et al. “Backpressure Flow Control”. In NSDI 2022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B51CBF08-79E7-BB0E-BAE8-29528823981E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Features of </a:t>
            </a:r>
            <a:r>
              <a:rPr kumimoji="1" lang="en-US" altLang="zh-CN" sz="3200" dirty="0" err="1">
                <a:solidFill>
                  <a:srgbClr val="1E475E"/>
                </a:solidFill>
              </a:rPr>
              <a:t>InfiniFlow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31DA44BC-00F5-1067-B8B6-820A2138695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99092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F09A7-7DDE-CB22-20F5-9B24B58AC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B3F0A0E-CFB7-6798-E7C5-2DF8F405D4B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93669" y="6400800"/>
            <a:ext cx="2743200" cy="365125"/>
          </a:xfrm>
        </p:spPr>
        <p:txBody>
          <a:bodyPr/>
          <a:lstStyle/>
          <a:p>
            <a:fld id="{320DC178-113E-FB49-9366-4211279B768E}" type="slidenum">
              <a:rPr kumimoji="1" lang="zh-CN" altLang="en-US" smtClean="0">
                <a:solidFill>
                  <a:schemeClr val="bg1"/>
                </a:solidFill>
              </a:rPr>
              <a:t>49</a:t>
            </a:fld>
            <a:endParaRPr kumimoji="1"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0724 (1)">
            <a:hlinkClick r:id="" action="ppaction://media"/>
            <a:extLst>
              <a:ext uri="{FF2B5EF4-FFF2-40B4-BE49-F238E27FC236}">
                <a16:creationId xmlns:a16="http://schemas.microsoft.com/office/drawing/2014/main" id="{B4358D7B-BBD9-D431-003E-552F28E72E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6" name="标题 1">
            <a:extLst>
              <a:ext uri="{FF2B5EF4-FFF2-40B4-BE49-F238E27FC236}">
                <a16:creationId xmlns:a16="http://schemas.microsoft.com/office/drawing/2014/main" id="{2FC5B158-F6D0-198E-BEA8-9CAC389B7F7B}"/>
              </a:ext>
            </a:extLst>
          </p:cNvPr>
          <p:cNvSpPr txBox="1">
            <a:spLocks/>
          </p:cNvSpPr>
          <p:nvPr/>
        </p:nvSpPr>
        <p:spPr>
          <a:xfrm>
            <a:off x="783069" y="735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chemeClr val="bg1"/>
                </a:solidFill>
              </a:rPr>
              <a:t>InfiniFlow in Action</a:t>
            </a:r>
            <a:endParaRPr kumimoji="1" lang="zh-CN" altLang="en-US" sz="3200" dirty="0">
              <a:solidFill>
                <a:schemeClr val="bg1"/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9EF82FB-296C-3CAB-0497-105FA8A20D96}"/>
              </a:ext>
            </a:extLst>
          </p:cNvPr>
          <p:cNvGrpSpPr/>
          <p:nvPr/>
        </p:nvGrpSpPr>
        <p:grpSpPr>
          <a:xfrm>
            <a:off x="160080" y="5683030"/>
            <a:ext cx="1089892" cy="1082895"/>
            <a:chOff x="5988062" y="2952246"/>
            <a:chExt cx="1672084" cy="1661353"/>
          </a:xfrm>
          <a:solidFill>
            <a:srgbClr val="1E475E"/>
          </a:solidFill>
        </p:grpSpPr>
        <p:sp>
          <p:nvSpPr>
            <p:cNvPr id="6" name="任意形状 16">
              <a:extLst>
                <a:ext uri="{FF2B5EF4-FFF2-40B4-BE49-F238E27FC236}">
                  <a16:creationId xmlns:a16="http://schemas.microsoft.com/office/drawing/2014/main" id="{8A0DC255-1FCE-9B92-03F2-AD01E9760100}"/>
                </a:ext>
              </a:extLst>
            </p:cNvPr>
            <p:cNvSpPr/>
            <p:nvPr/>
          </p:nvSpPr>
          <p:spPr>
            <a:xfrm>
              <a:off x="7165064" y="3094539"/>
              <a:ext cx="240747" cy="250761"/>
            </a:xfrm>
            <a:custGeom>
              <a:avLst/>
              <a:gdLst>
                <a:gd name="csX0" fmla="*/ 7699 w 240747"/>
                <a:gd name="csY0" fmla="*/ 161347 h 250761"/>
                <a:gd name="csX1" fmla="*/ 1325 w 240747"/>
                <a:gd name="csY1" fmla="*/ 145701 h 250761"/>
                <a:gd name="csX2" fmla="*/ 29719 w 240747"/>
                <a:gd name="csY2" fmla="*/ 139327 h 250761"/>
                <a:gd name="csX3" fmla="*/ 119536 w 240747"/>
                <a:gd name="csY3" fmla="*/ 32125 h 250761"/>
                <a:gd name="csX4" fmla="*/ 121275 w 240747"/>
                <a:gd name="csY4" fmla="*/ 2572 h 250761"/>
                <a:gd name="csX5" fmla="*/ 137500 w 240747"/>
                <a:gd name="csY5" fmla="*/ 5469 h 250761"/>
                <a:gd name="csX6" fmla="*/ 231954 w 240747"/>
                <a:gd name="csY6" fmla="*/ 84277 h 250761"/>
                <a:gd name="csX7" fmla="*/ 229056 w 240747"/>
                <a:gd name="csY7" fmla="*/ 122522 h 250761"/>
                <a:gd name="csX8" fmla="*/ 216887 w 240747"/>
                <a:gd name="csY8" fmla="*/ 127158 h 250761"/>
                <a:gd name="csX9" fmla="*/ 213411 w 240747"/>
                <a:gd name="csY9" fmla="*/ 108036 h 250761"/>
                <a:gd name="csX10" fmla="*/ 201821 w 240747"/>
                <a:gd name="csY10" fmla="*/ 87754 h 250761"/>
                <a:gd name="csX11" fmla="*/ 172268 w 240747"/>
                <a:gd name="csY11" fmla="*/ 63416 h 250761"/>
                <a:gd name="csX12" fmla="*/ 147351 w 240747"/>
                <a:gd name="csY12" fmla="*/ 65734 h 250761"/>
                <a:gd name="csX13" fmla="*/ 115480 w 240747"/>
                <a:gd name="csY13" fmla="*/ 103979 h 250761"/>
                <a:gd name="csX14" fmla="*/ 156623 w 240747"/>
                <a:gd name="csY14" fmla="*/ 138168 h 250761"/>
                <a:gd name="csX15" fmla="*/ 182699 w 240747"/>
                <a:gd name="csY15" fmla="*/ 140486 h 250761"/>
                <a:gd name="csX16" fmla="*/ 172268 w 240747"/>
                <a:gd name="csY16" fmla="*/ 164824 h 250761"/>
                <a:gd name="csX17" fmla="*/ 147930 w 240747"/>
                <a:gd name="csY17" fmla="*/ 182787 h 250761"/>
                <a:gd name="csX18" fmla="*/ 140977 w 240747"/>
                <a:gd name="csY18" fmla="*/ 156711 h 250761"/>
                <a:gd name="csX19" fmla="*/ 100414 w 240747"/>
                <a:gd name="csY19" fmla="*/ 123102 h 250761"/>
                <a:gd name="csX20" fmla="*/ 68543 w 240747"/>
                <a:gd name="csY20" fmla="*/ 161347 h 250761"/>
                <a:gd name="csX21" fmla="*/ 70861 w 240747"/>
                <a:gd name="csY21" fmla="*/ 186264 h 250761"/>
                <a:gd name="csX22" fmla="*/ 104470 w 240747"/>
                <a:gd name="csY22" fmla="*/ 214078 h 250761"/>
                <a:gd name="csX23" fmla="*/ 128229 w 240747"/>
                <a:gd name="csY23" fmla="*/ 220453 h 250761"/>
                <a:gd name="csX24" fmla="*/ 147351 w 240747"/>
                <a:gd name="csY24" fmla="*/ 219294 h 250761"/>
                <a:gd name="csX25" fmla="*/ 147930 w 240747"/>
                <a:gd name="csY25" fmla="*/ 231462 h 250761"/>
                <a:gd name="csX26" fmla="*/ 109685 w 240747"/>
                <a:gd name="csY26" fmla="*/ 246529 h 250761"/>
                <a:gd name="csX27" fmla="*/ 7699 w 240747"/>
                <a:gd name="csY27" fmla="*/ 161347 h 250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40747" h="250761">
                  <a:moveTo>
                    <a:pt x="7699" y="161347"/>
                  </a:moveTo>
                  <a:cubicBezTo>
                    <a:pt x="166" y="154973"/>
                    <a:pt x="-1573" y="149757"/>
                    <a:pt x="1325" y="145701"/>
                  </a:cubicBezTo>
                  <a:cubicBezTo>
                    <a:pt x="7699" y="137009"/>
                    <a:pt x="20447" y="150337"/>
                    <a:pt x="29719" y="139327"/>
                  </a:cubicBezTo>
                  <a:lnTo>
                    <a:pt x="119536" y="32125"/>
                  </a:lnTo>
                  <a:cubicBezTo>
                    <a:pt x="128808" y="21115"/>
                    <a:pt x="113742" y="11264"/>
                    <a:pt x="121275" y="2572"/>
                  </a:cubicBezTo>
                  <a:cubicBezTo>
                    <a:pt x="124752" y="-1484"/>
                    <a:pt x="129967" y="-905"/>
                    <a:pt x="137500" y="5469"/>
                  </a:cubicBezTo>
                  <a:lnTo>
                    <a:pt x="231954" y="84277"/>
                  </a:lnTo>
                  <a:cubicBezTo>
                    <a:pt x="244122" y="94128"/>
                    <a:pt x="244122" y="103400"/>
                    <a:pt x="229056" y="122522"/>
                  </a:cubicBezTo>
                  <a:cubicBezTo>
                    <a:pt x="225579" y="127158"/>
                    <a:pt x="220364" y="130635"/>
                    <a:pt x="216887" y="127158"/>
                  </a:cubicBezTo>
                  <a:cubicBezTo>
                    <a:pt x="213411" y="123681"/>
                    <a:pt x="215149" y="117886"/>
                    <a:pt x="213411" y="108036"/>
                  </a:cubicBezTo>
                  <a:cubicBezTo>
                    <a:pt x="212252" y="100502"/>
                    <a:pt x="209934" y="95287"/>
                    <a:pt x="201821" y="87754"/>
                  </a:cubicBezTo>
                  <a:lnTo>
                    <a:pt x="172268" y="63416"/>
                  </a:lnTo>
                  <a:cubicBezTo>
                    <a:pt x="164735" y="57042"/>
                    <a:pt x="153725" y="58201"/>
                    <a:pt x="147351" y="65734"/>
                  </a:cubicBezTo>
                  <a:lnTo>
                    <a:pt x="115480" y="103979"/>
                  </a:lnTo>
                  <a:lnTo>
                    <a:pt x="156623" y="138168"/>
                  </a:lnTo>
                  <a:cubicBezTo>
                    <a:pt x="165894" y="146280"/>
                    <a:pt x="177483" y="135271"/>
                    <a:pt x="182699" y="140486"/>
                  </a:cubicBezTo>
                  <a:cubicBezTo>
                    <a:pt x="187334" y="144542"/>
                    <a:pt x="179801" y="155552"/>
                    <a:pt x="172268" y="164824"/>
                  </a:cubicBezTo>
                  <a:cubicBezTo>
                    <a:pt x="162417" y="176992"/>
                    <a:pt x="152566" y="186843"/>
                    <a:pt x="147930" y="182787"/>
                  </a:cubicBezTo>
                  <a:cubicBezTo>
                    <a:pt x="142136" y="177572"/>
                    <a:pt x="151987" y="165403"/>
                    <a:pt x="140977" y="156711"/>
                  </a:cubicBezTo>
                  <a:lnTo>
                    <a:pt x="100414" y="123102"/>
                  </a:lnTo>
                  <a:lnTo>
                    <a:pt x="68543" y="161347"/>
                  </a:lnTo>
                  <a:cubicBezTo>
                    <a:pt x="62169" y="168880"/>
                    <a:pt x="63328" y="179890"/>
                    <a:pt x="70861" y="186264"/>
                  </a:cubicBezTo>
                  <a:lnTo>
                    <a:pt x="104470" y="214078"/>
                  </a:lnTo>
                  <a:cubicBezTo>
                    <a:pt x="113162" y="221032"/>
                    <a:pt x="120695" y="221612"/>
                    <a:pt x="128229" y="220453"/>
                  </a:cubicBezTo>
                  <a:cubicBezTo>
                    <a:pt x="137500" y="219294"/>
                    <a:pt x="142715" y="216976"/>
                    <a:pt x="147351" y="219294"/>
                  </a:cubicBezTo>
                  <a:cubicBezTo>
                    <a:pt x="153146" y="222191"/>
                    <a:pt x="150828" y="227986"/>
                    <a:pt x="147930" y="231462"/>
                  </a:cubicBezTo>
                  <a:cubicBezTo>
                    <a:pt x="131126" y="249426"/>
                    <a:pt x="120695" y="255800"/>
                    <a:pt x="109685" y="246529"/>
                  </a:cubicBezTo>
                  <a:lnTo>
                    <a:pt x="7699" y="16134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任意形状 17">
              <a:extLst>
                <a:ext uri="{FF2B5EF4-FFF2-40B4-BE49-F238E27FC236}">
                  <a16:creationId xmlns:a16="http://schemas.microsoft.com/office/drawing/2014/main" id="{4C94E423-AB8B-133E-7822-28E19BA4F8CB}"/>
                </a:ext>
              </a:extLst>
            </p:cNvPr>
            <p:cNvSpPr/>
            <p:nvPr/>
          </p:nvSpPr>
          <p:spPr>
            <a:xfrm>
              <a:off x="7454878" y="3718254"/>
              <a:ext cx="205282" cy="84125"/>
            </a:xfrm>
            <a:custGeom>
              <a:avLst/>
              <a:gdLst>
                <a:gd name="csX0" fmla="*/ 30799 w 205282"/>
                <a:gd name="csY0" fmla="*/ 66687 h 84125"/>
                <a:gd name="csX1" fmla="*/ 11097 w 205282"/>
                <a:gd name="csY1" fmla="*/ 84071 h 84125"/>
                <a:gd name="csX2" fmla="*/ 2405 w 205282"/>
                <a:gd name="csY2" fmla="*/ 70744 h 84125"/>
                <a:gd name="csX3" fmla="*/ 87 w 205282"/>
                <a:gd name="csY3" fmla="*/ 21489 h 84125"/>
                <a:gd name="csX4" fmla="*/ 7040 w 205282"/>
                <a:gd name="csY4" fmla="*/ 8161 h 84125"/>
                <a:gd name="csX5" fmla="*/ 29060 w 205282"/>
                <a:gd name="csY5" fmla="*/ 23807 h 84125"/>
                <a:gd name="csX6" fmla="*/ 172189 w 205282"/>
                <a:gd name="csY6" fmla="*/ 18012 h 84125"/>
                <a:gd name="csX7" fmla="*/ 194209 w 205282"/>
                <a:gd name="csY7" fmla="*/ 48 h 84125"/>
                <a:gd name="csX8" fmla="*/ 202901 w 205282"/>
                <a:gd name="csY8" fmla="*/ 13956 h 84125"/>
                <a:gd name="csX9" fmla="*/ 205219 w 205282"/>
                <a:gd name="csY9" fmla="*/ 63210 h 84125"/>
                <a:gd name="csX10" fmla="*/ 197686 w 205282"/>
                <a:gd name="csY10" fmla="*/ 76538 h 84125"/>
                <a:gd name="csX11" fmla="*/ 173928 w 205282"/>
                <a:gd name="csY11" fmla="*/ 60893 h 84125"/>
                <a:gd name="csX12" fmla="*/ 30799 w 205282"/>
                <a:gd name="csY12" fmla="*/ 66687 h 84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05282" h="84125">
                  <a:moveTo>
                    <a:pt x="30799" y="66687"/>
                  </a:moveTo>
                  <a:cubicBezTo>
                    <a:pt x="16312" y="67267"/>
                    <a:pt x="19789" y="82333"/>
                    <a:pt x="11097" y="84071"/>
                  </a:cubicBezTo>
                  <a:cubicBezTo>
                    <a:pt x="5882" y="84651"/>
                    <a:pt x="2405" y="80595"/>
                    <a:pt x="2405" y="70744"/>
                  </a:cubicBezTo>
                  <a:lnTo>
                    <a:pt x="87" y="21489"/>
                  </a:lnTo>
                  <a:cubicBezTo>
                    <a:pt x="-493" y="12217"/>
                    <a:pt x="1825" y="8161"/>
                    <a:pt x="7040" y="8161"/>
                  </a:cubicBezTo>
                  <a:cubicBezTo>
                    <a:pt x="15733" y="8740"/>
                    <a:pt x="13994" y="24386"/>
                    <a:pt x="29060" y="23807"/>
                  </a:cubicBezTo>
                  <a:lnTo>
                    <a:pt x="172189" y="18012"/>
                  </a:lnTo>
                  <a:cubicBezTo>
                    <a:pt x="186676" y="17432"/>
                    <a:pt x="183779" y="1207"/>
                    <a:pt x="194209" y="48"/>
                  </a:cubicBezTo>
                  <a:cubicBezTo>
                    <a:pt x="199425" y="-531"/>
                    <a:pt x="202901" y="4105"/>
                    <a:pt x="202901" y="13956"/>
                  </a:cubicBezTo>
                  <a:lnTo>
                    <a:pt x="205219" y="63210"/>
                  </a:lnTo>
                  <a:cubicBezTo>
                    <a:pt x="205799" y="73061"/>
                    <a:pt x="202322" y="76538"/>
                    <a:pt x="197686" y="76538"/>
                  </a:cubicBezTo>
                  <a:cubicBezTo>
                    <a:pt x="187256" y="75959"/>
                    <a:pt x="188994" y="60313"/>
                    <a:pt x="173928" y="60893"/>
                  </a:cubicBezTo>
                  <a:lnTo>
                    <a:pt x="30799" y="6668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任意形状 18">
              <a:extLst>
                <a:ext uri="{FF2B5EF4-FFF2-40B4-BE49-F238E27FC236}">
                  <a16:creationId xmlns:a16="http://schemas.microsoft.com/office/drawing/2014/main" id="{997B3E18-4D44-1E20-84CE-54581958237F}"/>
                </a:ext>
              </a:extLst>
            </p:cNvPr>
            <p:cNvSpPr/>
            <p:nvPr/>
          </p:nvSpPr>
          <p:spPr>
            <a:xfrm>
              <a:off x="7415423" y="3501252"/>
              <a:ext cx="227646" cy="184979"/>
            </a:xfrm>
            <a:custGeom>
              <a:avLst/>
              <a:gdLst>
                <a:gd name="csX0" fmla="*/ 214541 w 227646"/>
                <a:gd name="csY0" fmla="*/ 56538 h 184979"/>
                <a:gd name="csX1" fmla="*/ 218018 w 227646"/>
                <a:gd name="csY1" fmla="*/ 99418 h 184979"/>
                <a:gd name="csX2" fmla="*/ 222074 w 227646"/>
                <a:gd name="csY2" fmla="*/ 117382 h 184979"/>
                <a:gd name="csX3" fmla="*/ 219177 w 227646"/>
                <a:gd name="csY3" fmla="*/ 135925 h 184979"/>
                <a:gd name="csX4" fmla="*/ 180932 w 227646"/>
                <a:gd name="csY4" fmla="*/ 152150 h 184979"/>
                <a:gd name="csX5" fmla="*/ 168763 w 227646"/>
                <a:gd name="csY5" fmla="*/ 148673 h 184979"/>
                <a:gd name="csX6" fmla="*/ 188465 w 227646"/>
                <a:gd name="csY6" fmla="*/ 114485 h 184979"/>
                <a:gd name="csX7" fmla="*/ 192521 w 227646"/>
                <a:gd name="csY7" fmla="*/ 64650 h 184979"/>
                <a:gd name="csX8" fmla="*/ 157174 w 227646"/>
                <a:gd name="csY8" fmla="*/ 42051 h 184979"/>
                <a:gd name="csX9" fmla="*/ 99806 w 227646"/>
                <a:gd name="csY9" fmla="*/ 181703 h 184979"/>
                <a:gd name="csX10" fmla="*/ 12886 w 227646"/>
                <a:gd name="csY10" fmla="*/ 123756 h 184979"/>
                <a:gd name="csX11" fmla="*/ 11147 w 227646"/>
                <a:gd name="csY11" fmla="*/ 74501 h 184979"/>
                <a:gd name="csX12" fmla="*/ 137 w 227646"/>
                <a:gd name="csY12" fmla="*/ 58856 h 184979"/>
                <a:gd name="csX13" fmla="*/ 11727 w 227646"/>
                <a:gd name="csY13" fmla="*/ 42051 h 184979"/>
                <a:gd name="csX14" fmla="*/ 51710 w 227646"/>
                <a:gd name="csY14" fmla="*/ 19452 h 184979"/>
                <a:gd name="csX15" fmla="*/ 70253 w 227646"/>
                <a:gd name="csY15" fmla="*/ 24087 h 184979"/>
                <a:gd name="csX16" fmla="*/ 37803 w 227646"/>
                <a:gd name="csY16" fmla="*/ 112167 h 184979"/>
                <a:gd name="csX17" fmla="*/ 76627 w 227646"/>
                <a:gd name="csY17" fmla="*/ 146355 h 184979"/>
                <a:gd name="csX18" fmla="*/ 132836 w 227646"/>
                <a:gd name="csY18" fmla="*/ 3806 h 184979"/>
                <a:gd name="csX19" fmla="*/ 214541 w 227646"/>
                <a:gd name="csY19" fmla="*/ 56538 h 1849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27646" h="184979">
                  <a:moveTo>
                    <a:pt x="214541" y="56538"/>
                  </a:moveTo>
                  <a:cubicBezTo>
                    <a:pt x="219756" y="76240"/>
                    <a:pt x="218597" y="89567"/>
                    <a:pt x="218018" y="99418"/>
                  </a:cubicBezTo>
                  <a:cubicBezTo>
                    <a:pt x="217439" y="106372"/>
                    <a:pt x="215700" y="113326"/>
                    <a:pt x="222074" y="117382"/>
                  </a:cubicBezTo>
                  <a:cubicBezTo>
                    <a:pt x="231925" y="123177"/>
                    <a:pt x="227289" y="131289"/>
                    <a:pt x="219177" y="135925"/>
                  </a:cubicBezTo>
                  <a:cubicBezTo>
                    <a:pt x="212803" y="139402"/>
                    <a:pt x="197157" y="146935"/>
                    <a:pt x="180932" y="152150"/>
                  </a:cubicBezTo>
                  <a:cubicBezTo>
                    <a:pt x="175717" y="153889"/>
                    <a:pt x="170501" y="153889"/>
                    <a:pt x="168763" y="148673"/>
                  </a:cubicBezTo>
                  <a:cubicBezTo>
                    <a:pt x="165866" y="139981"/>
                    <a:pt x="178614" y="134766"/>
                    <a:pt x="188465" y="114485"/>
                  </a:cubicBezTo>
                  <a:cubicBezTo>
                    <a:pt x="195998" y="99998"/>
                    <a:pt x="198316" y="83193"/>
                    <a:pt x="192521" y="64650"/>
                  </a:cubicBezTo>
                  <a:cubicBezTo>
                    <a:pt x="186147" y="43789"/>
                    <a:pt x="172819" y="34518"/>
                    <a:pt x="157174" y="42051"/>
                  </a:cubicBezTo>
                  <a:cubicBezTo>
                    <a:pt x="122406" y="58856"/>
                    <a:pt x="174558" y="159683"/>
                    <a:pt x="99806" y="181703"/>
                  </a:cubicBezTo>
                  <a:cubicBezTo>
                    <a:pt x="60402" y="193292"/>
                    <a:pt x="26214" y="174170"/>
                    <a:pt x="12886" y="123756"/>
                  </a:cubicBezTo>
                  <a:cubicBezTo>
                    <a:pt x="8250" y="106952"/>
                    <a:pt x="8829" y="88988"/>
                    <a:pt x="11147" y="74501"/>
                  </a:cubicBezTo>
                  <a:cubicBezTo>
                    <a:pt x="12306" y="65809"/>
                    <a:pt x="1876" y="65809"/>
                    <a:pt x="137" y="58856"/>
                  </a:cubicBezTo>
                  <a:cubicBezTo>
                    <a:pt x="-1022" y="53061"/>
                    <a:pt x="5353" y="47266"/>
                    <a:pt x="11727" y="42051"/>
                  </a:cubicBezTo>
                  <a:cubicBezTo>
                    <a:pt x="23316" y="33359"/>
                    <a:pt x="41280" y="23508"/>
                    <a:pt x="51710" y="19452"/>
                  </a:cubicBezTo>
                  <a:cubicBezTo>
                    <a:pt x="62720" y="15395"/>
                    <a:pt x="68515" y="17134"/>
                    <a:pt x="70253" y="24087"/>
                  </a:cubicBezTo>
                  <a:cubicBezTo>
                    <a:pt x="74310" y="37415"/>
                    <a:pt x="28531" y="64071"/>
                    <a:pt x="37803" y="112167"/>
                  </a:cubicBezTo>
                  <a:cubicBezTo>
                    <a:pt x="43018" y="140561"/>
                    <a:pt x="58084" y="151571"/>
                    <a:pt x="76627" y="146355"/>
                  </a:cubicBezTo>
                  <a:cubicBezTo>
                    <a:pt x="119508" y="134766"/>
                    <a:pt x="62141" y="30462"/>
                    <a:pt x="132836" y="3806"/>
                  </a:cubicBezTo>
                  <a:cubicBezTo>
                    <a:pt x="167604" y="-8942"/>
                    <a:pt x="202372" y="10760"/>
                    <a:pt x="214541" y="56538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任意形状 19">
              <a:extLst>
                <a:ext uri="{FF2B5EF4-FFF2-40B4-BE49-F238E27FC236}">
                  <a16:creationId xmlns:a16="http://schemas.microsoft.com/office/drawing/2014/main" id="{FF5DBA80-F6EF-DE5E-B2DA-EE9AC7083BC9}"/>
                </a:ext>
              </a:extLst>
            </p:cNvPr>
            <p:cNvSpPr/>
            <p:nvPr/>
          </p:nvSpPr>
          <p:spPr>
            <a:xfrm>
              <a:off x="7439907" y="3830309"/>
              <a:ext cx="218741" cy="171470"/>
            </a:xfrm>
            <a:custGeom>
              <a:avLst/>
              <a:gdLst>
                <a:gd name="csX0" fmla="*/ 180786 w 218741"/>
                <a:gd name="csY0" fmla="*/ 171354 h 171470"/>
                <a:gd name="csX1" fmla="*/ 192375 w 218741"/>
                <a:gd name="csY1" fmla="*/ 160924 h 171470"/>
                <a:gd name="csX2" fmla="*/ 218451 w 218741"/>
                <a:gd name="csY2" fmla="*/ 23589 h 171470"/>
                <a:gd name="csX3" fmla="*/ 211498 w 218741"/>
                <a:gd name="csY3" fmla="*/ 9682 h 171470"/>
                <a:gd name="csX4" fmla="*/ 181365 w 218741"/>
                <a:gd name="csY4" fmla="*/ 411 h 171470"/>
                <a:gd name="csX5" fmla="*/ 170355 w 218741"/>
                <a:gd name="csY5" fmla="*/ 5626 h 171470"/>
                <a:gd name="csX6" fmla="*/ 190637 w 218741"/>
                <a:gd name="csY6" fmla="*/ 48507 h 171470"/>
                <a:gd name="csX7" fmla="*/ 188898 w 218741"/>
                <a:gd name="csY7" fmla="*/ 56619 h 171470"/>
                <a:gd name="csX8" fmla="*/ 176150 w 218741"/>
                <a:gd name="csY8" fmla="*/ 65311 h 171470"/>
                <a:gd name="csX9" fmla="*/ 37657 w 218741"/>
                <a:gd name="csY9" fmla="*/ 39235 h 171470"/>
                <a:gd name="csX10" fmla="*/ 20852 w 218741"/>
                <a:gd name="csY10" fmla="*/ 18954 h 171470"/>
                <a:gd name="csX11" fmla="*/ 10422 w 218741"/>
                <a:gd name="csY11" fmla="*/ 28805 h 171470"/>
                <a:gd name="csX12" fmla="*/ 571 w 218741"/>
                <a:gd name="csY12" fmla="*/ 80957 h 171470"/>
                <a:gd name="csX13" fmla="*/ 6365 w 218741"/>
                <a:gd name="csY13" fmla="*/ 93705 h 171470"/>
                <a:gd name="csX14" fmla="*/ 29544 w 218741"/>
                <a:gd name="csY14" fmla="*/ 80957 h 171470"/>
                <a:gd name="csX15" fmla="*/ 168037 w 218741"/>
                <a:gd name="csY15" fmla="*/ 107033 h 171470"/>
                <a:gd name="csX16" fmla="*/ 176729 w 218741"/>
                <a:gd name="csY16" fmla="*/ 119781 h 171470"/>
                <a:gd name="csX17" fmla="*/ 174991 w 218741"/>
                <a:gd name="csY17" fmla="*/ 127894 h 171470"/>
                <a:gd name="csX18" fmla="*/ 140223 w 218741"/>
                <a:gd name="csY18" fmla="*/ 160924 h 171470"/>
                <a:gd name="csX19" fmla="*/ 148335 w 218741"/>
                <a:gd name="csY19" fmla="*/ 169616 h 171470"/>
                <a:gd name="csX20" fmla="*/ 180786 w 218741"/>
                <a:gd name="csY20" fmla="*/ 171354 h 1714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18741" h="171470">
                  <a:moveTo>
                    <a:pt x="180786" y="171354"/>
                  </a:moveTo>
                  <a:cubicBezTo>
                    <a:pt x="187160" y="170775"/>
                    <a:pt x="191216" y="167298"/>
                    <a:pt x="192375" y="160924"/>
                  </a:cubicBezTo>
                  <a:lnTo>
                    <a:pt x="218451" y="23589"/>
                  </a:lnTo>
                  <a:cubicBezTo>
                    <a:pt x="219610" y="17215"/>
                    <a:pt x="217292" y="12580"/>
                    <a:pt x="211498" y="9682"/>
                  </a:cubicBezTo>
                  <a:cubicBezTo>
                    <a:pt x="205703" y="6785"/>
                    <a:pt x="187739" y="1570"/>
                    <a:pt x="181365" y="411"/>
                  </a:cubicBezTo>
                  <a:cubicBezTo>
                    <a:pt x="176729" y="-748"/>
                    <a:pt x="172094" y="411"/>
                    <a:pt x="170355" y="5626"/>
                  </a:cubicBezTo>
                  <a:cubicBezTo>
                    <a:pt x="166878" y="17215"/>
                    <a:pt x="193534" y="32861"/>
                    <a:pt x="190637" y="48507"/>
                  </a:cubicBezTo>
                  <a:lnTo>
                    <a:pt x="188898" y="56619"/>
                  </a:lnTo>
                  <a:cubicBezTo>
                    <a:pt x="187739" y="62414"/>
                    <a:pt x="181945" y="66470"/>
                    <a:pt x="176150" y="65311"/>
                  </a:cubicBezTo>
                  <a:lnTo>
                    <a:pt x="37657" y="39235"/>
                  </a:lnTo>
                  <a:cubicBezTo>
                    <a:pt x="23170" y="36338"/>
                    <a:pt x="28385" y="21272"/>
                    <a:pt x="20852" y="18954"/>
                  </a:cubicBezTo>
                  <a:cubicBezTo>
                    <a:pt x="15637" y="17215"/>
                    <a:pt x="12160" y="19533"/>
                    <a:pt x="10422" y="28805"/>
                  </a:cubicBezTo>
                  <a:lnTo>
                    <a:pt x="571" y="80957"/>
                  </a:lnTo>
                  <a:cubicBezTo>
                    <a:pt x="-1168" y="89649"/>
                    <a:pt x="1150" y="93705"/>
                    <a:pt x="6365" y="93705"/>
                  </a:cubicBezTo>
                  <a:cubicBezTo>
                    <a:pt x="13899" y="94285"/>
                    <a:pt x="15057" y="78060"/>
                    <a:pt x="29544" y="80957"/>
                  </a:cubicBezTo>
                  <a:lnTo>
                    <a:pt x="168037" y="107033"/>
                  </a:lnTo>
                  <a:cubicBezTo>
                    <a:pt x="173832" y="108192"/>
                    <a:pt x="177888" y="113987"/>
                    <a:pt x="176729" y="119781"/>
                  </a:cubicBezTo>
                  <a:lnTo>
                    <a:pt x="174991" y="127894"/>
                  </a:lnTo>
                  <a:cubicBezTo>
                    <a:pt x="172094" y="144119"/>
                    <a:pt x="141382" y="148755"/>
                    <a:pt x="140223" y="160924"/>
                  </a:cubicBezTo>
                  <a:cubicBezTo>
                    <a:pt x="139643" y="166139"/>
                    <a:pt x="143700" y="168457"/>
                    <a:pt x="148335" y="169616"/>
                  </a:cubicBezTo>
                  <a:cubicBezTo>
                    <a:pt x="155869" y="170195"/>
                    <a:pt x="174412" y="171934"/>
                    <a:pt x="180786" y="171354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任意形状 20">
              <a:extLst>
                <a:ext uri="{FF2B5EF4-FFF2-40B4-BE49-F238E27FC236}">
                  <a16:creationId xmlns:a16="http://schemas.microsoft.com/office/drawing/2014/main" id="{8DAABF9E-4FFD-BC04-00A8-8E0434725856}"/>
                </a:ext>
              </a:extLst>
            </p:cNvPr>
            <p:cNvSpPr/>
            <p:nvPr/>
          </p:nvSpPr>
          <p:spPr>
            <a:xfrm>
              <a:off x="7391267" y="4004112"/>
              <a:ext cx="234363" cy="199258"/>
            </a:xfrm>
            <a:custGeom>
              <a:avLst/>
              <a:gdLst>
                <a:gd name="csX0" fmla="*/ 20237 w 234363"/>
                <a:gd name="csY0" fmla="*/ 9140 h 199258"/>
                <a:gd name="csX1" fmla="*/ 32986 w 234363"/>
                <a:gd name="csY1" fmla="*/ 1028 h 199258"/>
                <a:gd name="csX2" fmla="*/ 44575 w 234363"/>
                <a:gd name="csY2" fmla="*/ 23047 h 199258"/>
                <a:gd name="csX3" fmla="*/ 93250 w 234363"/>
                <a:gd name="csY3" fmla="*/ 44488 h 199258"/>
                <a:gd name="csX4" fmla="*/ 197555 w 234363"/>
                <a:gd name="csY4" fmla="*/ 29422 h 199258"/>
                <a:gd name="csX5" fmla="*/ 210303 w 234363"/>
                <a:gd name="csY5" fmla="*/ 25365 h 199258"/>
                <a:gd name="csX6" fmla="*/ 229426 w 234363"/>
                <a:gd name="csY6" fmla="*/ 17253 h 199258"/>
                <a:gd name="csX7" fmla="*/ 233482 w 234363"/>
                <a:gd name="csY7" fmla="*/ 28263 h 199258"/>
                <a:gd name="csX8" fmla="*/ 207985 w 234363"/>
                <a:gd name="csY8" fmla="*/ 86210 h 199258"/>
                <a:gd name="csX9" fmla="*/ 196396 w 234363"/>
                <a:gd name="csY9" fmla="*/ 90845 h 199258"/>
                <a:gd name="csX10" fmla="*/ 188863 w 234363"/>
                <a:gd name="csY10" fmla="*/ 75200 h 199258"/>
                <a:gd name="csX11" fmla="*/ 179012 w 234363"/>
                <a:gd name="csY11" fmla="*/ 72302 h 199258"/>
                <a:gd name="csX12" fmla="*/ 107158 w 234363"/>
                <a:gd name="csY12" fmla="*/ 82733 h 199258"/>
                <a:gd name="csX13" fmla="*/ 151197 w 234363"/>
                <a:gd name="csY13" fmla="*/ 142998 h 199258"/>
                <a:gd name="csX14" fmla="*/ 159310 w 234363"/>
                <a:gd name="csY14" fmla="*/ 147633 h 199258"/>
                <a:gd name="csX15" fmla="*/ 177853 w 234363"/>
                <a:gd name="csY15" fmla="*/ 136623 h 199258"/>
                <a:gd name="csX16" fmla="*/ 181330 w 234363"/>
                <a:gd name="csY16" fmla="*/ 147633 h 199258"/>
                <a:gd name="csX17" fmla="*/ 161628 w 234363"/>
                <a:gd name="csY17" fmla="*/ 193411 h 199258"/>
                <a:gd name="csX18" fmla="*/ 151197 w 234363"/>
                <a:gd name="csY18" fmla="*/ 197468 h 199258"/>
                <a:gd name="csX19" fmla="*/ 144244 w 234363"/>
                <a:gd name="csY19" fmla="*/ 174868 h 199258"/>
                <a:gd name="csX20" fmla="*/ 139029 w 234363"/>
                <a:gd name="csY20" fmla="*/ 164438 h 199258"/>
                <a:gd name="csX21" fmla="*/ 77025 w 234363"/>
                <a:gd name="csY21" fmla="*/ 82733 h 199258"/>
                <a:gd name="csX22" fmla="*/ 28350 w 234363"/>
                <a:gd name="csY22" fmla="*/ 61292 h 199258"/>
                <a:gd name="csX23" fmla="*/ 4592 w 234363"/>
                <a:gd name="csY23" fmla="*/ 67667 h 199258"/>
                <a:gd name="csX24" fmla="*/ 2274 w 234363"/>
                <a:gd name="csY24" fmla="*/ 52600 h 199258"/>
                <a:gd name="csX25" fmla="*/ 20237 w 234363"/>
                <a:gd name="csY25" fmla="*/ 9140 h 1992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234363" h="199258">
                  <a:moveTo>
                    <a:pt x="20237" y="9140"/>
                  </a:moveTo>
                  <a:cubicBezTo>
                    <a:pt x="24294" y="-131"/>
                    <a:pt x="28350" y="-1290"/>
                    <a:pt x="32986" y="1028"/>
                  </a:cubicBezTo>
                  <a:cubicBezTo>
                    <a:pt x="43996" y="5663"/>
                    <a:pt x="31247" y="17253"/>
                    <a:pt x="44575" y="23047"/>
                  </a:cubicBezTo>
                  <a:lnTo>
                    <a:pt x="93250" y="44488"/>
                  </a:lnTo>
                  <a:lnTo>
                    <a:pt x="197555" y="29422"/>
                  </a:lnTo>
                  <a:cubicBezTo>
                    <a:pt x="197555" y="29422"/>
                    <a:pt x="206247" y="27683"/>
                    <a:pt x="210303" y="25365"/>
                  </a:cubicBezTo>
                  <a:cubicBezTo>
                    <a:pt x="219575" y="20730"/>
                    <a:pt x="224211" y="16094"/>
                    <a:pt x="229426" y="17253"/>
                  </a:cubicBezTo>
                  <a:cubicBezTo>
                    <a:pt x="234641" y="18412"/>
                    <a:pt x="235220" y="24206"/>
                    <a:pt x="233482" y="28263"/>
                  </a:cubicBezTo>
                  <a:lnTo>
                    <a:pt x="207985" y="86210"/>
                  </a:lnTo>
                  <a:cubicBezTo>
                    <a:pt x="205668" y="92004"/>
                    <a:pt x="201032" y="93743"/>
                    <a:pt x="196396" y="90845"/>
                  </a:cubicBezTo>
                  <a:cubicBezTo>
                    <a:pt x="192340" y="87948"/>
                    <a:pt x="193499" y="80415"/>
                    <a:pt x="188863" y="75200"/>
                  </a:cubicBezTo>
                  <a:cubicBezTo>
                    <a:pt x="185386" y="71143"/>
                    <a:pt x="179012" y="72302"/>
                    <a:pt x="179012" y="72302"/>
                  </a:cubicBezTo>
                  <a:lnTo>
                    <a:pt x="107158" y="82733"/>
                  </a:lnTo>
                  <a:lnTo>
                    <a:pt x="151197" y="142998"/>
                  </a:lnTo>
                  <a:cubicBezTo>
                    <a:pt x="151197" y="142998"/>
                    <a:pt x="154674" y="148213"/>
                    <a:pt x="159310" y="147633"/>
                  </a:cubicBezTo>
                  <a:cubicBezTo>
                    <a:pt x="165105" y="146474"/>
                    <a:pt x="170899" y="135464"/>
                    <a:pt x="177853" y="136623"/>
                  </a:cubicBezTo>
                  <a:cubicBezTo>
                    <a:pt x="181909" y="137203"/>
                    <a:pt x="184227" y="141259"/>
                    <a:pt x="181330" y="147633"/>
                  </a:cubicBezTo>
                  <a:lnTo>
                    <a:pt x="161628" y="193411"/>
                  </a:lnTo>
                  <a:cubicBezTo>
                    <a:pt x="159310" y="198047"/>
                    <a:pt x="155254" y="201524"/>
                    <a:pt x="151197" y="197468"/>
                  </a:cubicBezTo>
                  <a:cubicBezTo>
                    <a:pt x="147141" y="193991"/>
                    <a:pt x="148300" y="185299"/>
                    <a:pt x="144244" y="174868"/>
                  </a:cubicBezTo>
                  <a:cubicBezTo>
                    <a:pt x="141346" y="167335"/>
                    <a:pt x="139029" y="164438"/>
                    <a:pt x="139029" y="164438"/>
                  </a:cubicBezTo>
                  <a:lnTo>
                    <a:pt x="77025" y="82733"/>
                  </a:lnTo>
                  <a:lnTo>
                    <a:pt x="28350" y="61292"/>
                  </a:lnTo>
                  <a:cubicBezTo>
                    <a:pt x="15022" y="55498"/>
                    <a:pt x="15022" y="72302"/>
                    <a:pt x="4592" y="67667"/>
                  </a:cubicBezTo>
                  <a:cubicBezTo>
                    <a:pt x="-44" y="65349"/>
                    <a:pt x="-1783" y="61872"/>
                    <a:pt x="2274" y="52600"/>
                  </a:cubicBezTo>
                  <a:lnTo>
                    <a:pt x="20237" y="9140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任意形状 21">
              <a:extLst>
                <a:ext uri="{FF2B5EF4-FFF2-40B4-BE49-F238E27FC236}">
                  <a16:creationId xmlns:a16="http://schemas.microsoft.com/office/drawing/2014/main" id="{64520E63-409D-9947-ADE9-9DAD9130A531}"/>
                </a:ext>
              </a:extLst>
            </p:cNvPr>
            <p:cNvSpPr/>
            <p:nvPr/>
          </p:nvSpPr>
          <p:spPr>
            <a:xfrm>
              <a:off x="5989030" y="3594275"/>
              <a:ext cx="212337" cy="196531"/>
            </a:xfrm>
            <a:custGeom>
              <a:avLst/>
              <a:gdLst>
                <a:gd name="csX0" fmla="*/ 35224 w 212337"/>
                <a:gd name="csY0" fmla="*/ 159954 h 196531"/>
                <a:gd name="csX1" fmla="*/ 6830 w 212337"/>
                <a:gd name="csY1" fmla="*/ 172703 h 196531"/>
                <a:gd name="csX2" fmla="*/ 455 w 212337"/>
                <a:gd name="csY2" fmla="*/ 158216 h 196531"/>
                <a:gd name="csX3" fmla="*/ 9727 w 212337"/>
                <a:gd name="csY3" fmla="*/ 86941 h 196531"/>
                <a:gd name="csX4" fmla="*/ 120406 w 212337"/>
                <a:gd name="csY4" fmla="*/ 1180 h 196531"/>
                <a:gd name="csX5" fmla="*/ 211382 w 212337"/>
                <a:gd name="csY5" fmla="*/ 110120 h 196531"/>
                <a:gd name="csX6" fmla="*/ 202111 w 212337"/>
                <a:gd name="csY6" fmla="*/ 184292 h 196531"/>
                <a:gd name="csX7" fmla="*/ 192260 w 212337"/>
                <a:gd name="csY7" fmla="*/ 196461 h 196531"/>
                <a:gd name="csX8" fmla="*/ 170240 w 212337"/>
                <a:gd name="csY8" fmla="*/ 177338 h 196531"/>
                <a:gd name="csX9" fmla="*/ 35224 w 212337"/>
                <a:gd name="csY9" fmla="*/ 159954 h 196531"/>
                <a:gd name="csX10" fmla="*/ 165604 w 212337"/>
                <a:gd name="csY10" fmla="*/ 135037 h 196531"/>
                <a:gd name="csX11" fmla="*/ 184147 w 212337"/>
                <a:gd name="csY11" fmla="*/ 120550 h 196531"/>
                <a:gd name="csX12" fmla="*/ 185886 w 212337"/>
                <a:gd name="csY12" fmla="*/ 105484 h 196531"/>
                <a:gd name="csX13" fmla="*/ 116929 w 212337"/>
                <a:gd name="csY13" fmla="*/ 45219 h 196531"/>
                <a:gd name="csX14" fmla="*/ 34065 w 212337"/>
                <a:gd name="csY14" fmla="*/ 84623 h 196531"/>
                <a:gd name="csX15" fmla="*/ 31747 w 212337"/>
                <a:gd name="csY15" fmla="*/ 101428 h 196531"/>
                <a:gd name="csX16" fmla="*/ 46234 w 212337"/>
                <a:gd name="csY16" fmla="*/ 119971 h 196531"/>
                <a:gd name="csX17" fmla="*/ 165604 w 212337"/>
                <a:gd name="csY17" fmla="*/ 135037 h 1965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212337" h="196531">
                  <a:moveTo>
                    <a:pt x="35224" y="159954"/>
                  </a:moveTo>
                  <a:cubicBezTo>
                    <a:pt x="19578" y="158216"/>
                    <a:pt x="17260" y="174441"/>
                    <a:pt x="6830" y="172703"/>
                  </a:cubicBezTo>
                  <a:cubicBezTo>
                    <a:pt x="2194" y="172123"/>
                    <a:pt x="-1283" y="167487"/>
                    <a:pt x="455" y="158216"/>
                  </a:cubicBezTo>
                  <a:lnTo>
                    <a:pt x="9727" y="86941"/>
                  </a:lnTo>
                  <a:cubicBezTo>
                    <a:pt x="18419" y="17405"/>
                    <a:pt x="64777" y="-5774"/>
                    <a:pt x="120406" y="1180"/>
                  </a:cubicBezTo>
                  <a:cubicBezTo>
                    <a:pt x="181250" y="8713"/>
                    <a:pt x="218916" y="49855"/>
                    <a:pt x="211382" y="110120"/>
                  </a:cubicBezTo>
                  <a:lnTo>
                    <a:pt x="202111" y="184292"/>
                  </a:lnTo>
                  <a:cubicBezTo>
                    <a:pt x="200952" y="194143"/>
                    <a:pt x="196896" y="197040"/>
                    <a:pt x="192260" y="196461"/>
                  </a:cubicBezTo>
                  <a:cubicBezTo>
                    <a:pt x="181829" y="195881"/>
                    <a:pt x="184727" y="179077"/>
                    <a:pt x="170240" y="177338"/>
                  </a:cubicBezTo>
                  <a:lnTo>
                    <a:pt x="35224" y="159954"/>
                  </a:lnTo>
                  <a:close/>
                  <a:moveTo>
                    <a:pt x="165604" y="135037"/>
                  </a:moveTo>
                  <a:cubicBezTo>
                    <a:pt x="174876" y="136196"/>
                    <a:pt x="182988" y="129822"/>
                    <a:pt x="184147" y="120550"/>
                  </a:cubicBezTo>
                  <a:cubicBezTo>
                    <a:pt x="184147" y="120550"/>
                    <a:pt x="184727" y="115915"/>
                    <a:pt x="185886" y="105484"/>
                  </a:cubicBezTo>
                  <a:cubicBezTo>
                    <a:pt x="188783" y="81146"/>
                    <a:pt x="171399" y="52173"/>
                    <a:pt x="116929" y="45219"/>
                  </a:cubicBezTo>
                  <a:cubicBezTo>
                    <a:pt x="65936" y="38845"/>
                    <a:pt x="37542" y="56229"/>
                    <a:pt x="34065" y="84623"/>
                  </a:cubicBezTo>
                  <a:cubicBezTo>
                    <a:pt x="32906" y="95054"/>
                    <a:pt x="31747" y="101428"/>
                    <a:pt x="31747" y="101428"/>
                  </a:cubicBezTo>
                  <a:cubicBezTo>
                    <a:pt x="30588" y="110699"/>
                    <a:pt x="36962" y="118812"/>
                    <a:pt x="46234" y="119971"/>
                  </a:cubicBezTo>
                  <a:lnTo>
                    <a:pt x="165604" y="13503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任意形状 22">
              <a:extLst>
                <a:ext uri="{FF2B5EF4-FFF2-40B4-BE49-F238E27FC236}">
                  <a16:creationId xmlns:a16="http://schemas.microsoft.com/office/drawing/2014/main" id="{7194C531-A339-0B58-5C71-0621D7AF7D32}"/>
                </a:ext>
              </a:extLst>
            </p:cNvPr>
            <p:cNvSpPr/>
            <p:nvPr/>
          </p:nvSpPr>
          <p:spPr>
            <a:xfrm>
              <a:off x="5988071" y="3817949"/>
              <a:ext cx="221674" cy="198976"/>
            </a:xfrm>
            <a:custGeom>
              <a:avLst/>
              <a:gdLst>
                <a:gd name="csX0" fmla="*/ 19958 w 221674"/>
                <a:gd name="csY0" fmla="*/ 135618 h 198976"/>
                <a:gd name="csX1" fmla="*/ 26332 w 221674"/>
                <a:gd name="csY1" fmla="*/ 123449 h 198976"/>
                <a:gd name="csX2" fmla="*/ 50669 w 221674"/>
                <a:gd name="csY2" fmla="*/ 135038 h 198976"/>
                <a:gd name="csX3" fmla="*/ 149759 w 221674"/>
                <a:gd name="csY3" fmla="*/ 118234 h 198976"/>
                <a:gd name="csX4" fmla="*/ 191481 w 221674"/>
                <a:gd name="csY4" fmla="*/ 64343 h 198976"/>
                <a:gd name="csX5" fmla="*/ 133534 w 221674"/>
                <a:gd name="csY5" fmla="*/ 28996 h 198976"/>
                <a:gd name="csX6" fmla="*/ 36762 w 221674"/>
                <a:gd name="csY6" fmla="*/ 45800 h 198976"/>
                <a:gd name="csX7" fmla="*/ 26332 w 221674"/>
                <a:gd name="csY7" fmla="*/ 51595 h 198976"/>
                <a:gd name="csX8" fmla="*/ 16481 w 221674"/>
                <a:gd name="csY8" fmla="*/ 67241 h 198976"/>
                <a:gd name="csX9" fmla="*/ 7209 w 221674"/>
                <a:gd name="csY9" fmla="*/ 61446 h 198976"/>
                <a:gd name="csX10" fmla="*/ 256 w 221674"/>
                <a:gd name="csY10" fmla="*/ 17986 h 198976"/>
                <a:gd name="csX11" fmla="*/ 6630 w 221674"/>
                <a:gd name="csY11" fmla="*/ 7555 h 198976"/>
                <a:gd name="csX12" fmla="*/ 22275 w 221674"/>
                <a:gd name="csY12" fmla="*/ 17986 h 198976"/>
                <a:gd name="csX13" fmla="*/ 33865 w 221674"/>
                <a:gd name="csY13" fmla="*/ 17986 h 198976"/>
                <a:gd name="csX14" fmla="*/ 128318 w 221674"/>
                <a:gd name="csY14" fmla="*/ 1760 h 198976"/>
                <a:gd name="csX15" fmla="*/ 219875 w 221674"/>
                <a:gd name="csY15" fmla="*/ 65502 h 198976"/>
                <a:gd name="csX16" fmla="*/ 155553 w 221674"/>
                <a:gd name="csY16" fmla="*/ 162273 h 198976"/>
                <a:gd name="csX17" fmla="*/ 59361 w 221674"/>
                <a:gd name="csY17" fmla="*/ 178499 h 198976"/>
                <a:gd name="csX18" fmla="*/ 40239 w 221674"/>
                <a:gd name="csY18" fmla="*/ 198780 h 198976"/>
                <a:gd name="csX19" fmla="*/ 30388 w 221674"/>
                <a:gd name="csY19" fmla="*/ 188929 h 198976"/>
                <a:gd name="csX20" fmla="*/ 19958 w 221674"/>
                <a:gd name="csY20" fmla="*/ 135618 h 1989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21674" h="198976">
                  <a:moveTo>
                    <a:pt x="19958" y="135618"/>
                  </a:moveTo>
                  <a:cubicBezTo>
                    <a:pt x="18799" y="128664"/>
                    <a:pt x="21696" y="124029"/>
                    <a:pt x="26332" y="123449"/>
                  </a:cubicBezTo>
                  <a:cubicBezTo>
                    <a:pt x="36183" y="122870"/>
                    <a:pt x="39080" y="137356"/>
                    <a:pt x="50669" y="135038"/>
                  </a:cubicBezTo>
                  <a:cubicBezTo>
                    <a:pt x="59361" y="133300"/>
                    <a:pt x="114411" y="124029"/>
                    <a:pt x="149759" y="118234"/>
                  </a:cubicBezTo>
                  <a:cubicBezTo>
                    <a:pt x="176414" y="113598"/>
                    <a:pt x="197855" y="100850"/>
                    <a:pt x="191481" y="64343"/>
                  </a:cubicBezTo>
                  <a:cubicBezTo>
                    <a:pt x="186265" y="34211"/>
                    <a:pt x="160189" y="24360"/>
                    <a:pt x="133534" y="28996"/>
                  </a:cubicBezTo>
                  <a:cubicBezTo>
                    <a:pt x="113252" y="32472"/>
                    <a:pt x="37921" y="45221"/>
                    <a:pt x="36762" y="45800"/>
                  </a:cubicBezTo>
                  <a:cubicBezTo>
                    <a:pt x="33865" y="46380"/>
                    <a:pt x="28650" y="47539"/>
                    <a:pt x="26332" y="51595"/>
                  </a:cubicBezTo>
                  <a:cubicBezTo>
                    <a:pt x="22855" y="57969"/>
                    <a:pt x="21696" y="65502"/>
                    <a:pt x="16481" y="67241"/>
                  </a:cubicBezTo>
                  <a:cubicBezTo>
                    <a:pt x="11265" y="68979"/>
                    <a:pt x="7789" y="65502"/>
                    <a:pt x="7209" y="61446"/>
                  </a:cubicBezTo>
                  <a:lnTo>
                    <a:pt x="256" y="17986"/>
                  </a:lnTo>
                  <a:cubicBezTo>
                    <a:pt x="-903" y="11032"/>
                    <a:pt x="1994" y="8135"/>
                    <a:pt x="6630" y="7555"/>
                  </a:cubicBezTo>
                  <a:cubicBezTo>
                    <a:pt x="11845" y="6976"/>
                    <a:pt x="14742" y="13929"/>
                    <a:pt x="22275" y="17986"/>
                  </a:cubicBezTo>
                  <a:cubicBezTo>
                    <a:pt x="25173" y="19724"/>
                    <a:pt x="30388" y="18565"/>
                    <a:pt x="33865" y="17986"/>
                  </a:cubicBezTo>
                  <a:cubicBezTo>
                    <a:pt x="38501" y="17406"/>
                    <a:pt x="96448" y="7555"/>
                    <a:pt x="128318" y="1760"/>
                  </a:cubicBezTo>
                  <a:cubicBezTo>
                    <a:pt x="165984" y="-4614"/>
                    <a:pt x="208865" y="4078"/>
                    <a:pt x="219875" y="65502"/>
                  </a:cubicBezTo>
                  <a:cubicBezTo>
                    <a:pt x="229726" y="124029"/>
                    <a:pt x="197855" y="154740"/>
                    <a:pt x="155553" y="162273"/>
                  </a:cubicBezTo>
                  <a:cubicBezTo>
                    <a:pt x="119626" y="168648"/>
                    <a:pt x="68054" y="177340"/>
                    <a:pt x="59361" y="178499"/>
                  </a:cubicBezTo>
                  <a:cubicBezTo>
                    <a:pt x="46613" y="180816"/>
                    <a:pt x="49510" y="197042"/>
                    <a:pt x="40239" y="198780"/>
                  </a:cubicBezTo>
                  <a:cubicBezTo>
                    <a:pt x="35024" y="199939"/>
                    <a:pt x="31547" y="195883"/>
                    <a:pt x="30388" y="188929"/>
                  </a:cubicBezTo>
                  <a:lnTo>
                    <a:pt x="19958" y="135618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任意形状 23">
              <a:extLst>
                <a:ext uri="{FF2B5EF4-FFF2-40B4-BE49-F238E27FC236}">
                  <a16:creationId xmlns:a16="http://schemas.microsoft.com/office/drawing/2014/main" id="{FCBB4AD4-53C8-3124-1CE6-E891B048F5D4}"/>
                </a:ext>
              </a:extLst>
            </p:cNvPr>
            <p:cNvSpPr/>
            <p:nvPr/>
          </p:nvSpPr>
          <p:spPr>
            <a:xfrm>
              <a:off x="6152965" y="3154714"/>
              <a:ext cx="258699" cy="272461"/>
            </a:xfrm>
            <a:custGeom>
              <a:avLst/>
              <a:gdLst>
                <a:gd name="csX0" fmla="*/ 157548 w 258699"/>
                <a:gd name="csY0" fmla="*/ 265741 h 272461"/>
                <a:gd name="csX1" fmla="*/ 142481 w 258699"/>
                <a:gd name="csY1" fmla="*/ 269797 h 272461"/>
                <a:gd name="csX2" fmla="*/ 140743 w 258699"/>
                <a:gd name="csY2" fmla="*/ 239665 h 272461"/>
                <a:gd name="csX3" fmla="*/ 32962 w 258699"/>
                <a:gd name="csY3" fmla="*/ 145211 h 272461"/>
                <a:gd name="csX4" fmla="*/ 2829 w 258699"/>
                <a:gd name="csY4" fmla="*/ 146950 h 272461"/>
                <a:gd name="csX5" fmla="*/ 2829 w 258699"/>
                <a:gd name="csY5" fmla="*/ 134201 h 272461"/>
                <a:gd name="csX6" fmla="*/ 25428 w 258699"/>
                <a:gd name="csY6" fmla="*/ 108125 h 272461"/>
                <a:gd name="csX7" fmla="*/ 61935 w 258699"/>
                <a:gd name="csY7" fmla="*/ 95957 h 272461"/>
                <a:gd name="csX8" fmla="*/ 188839 w 258699"/>
                <a:gd name="csY8" fmla="*/ 111602 h 272461"/>
                <a:gd name="csX9" fmla="*/ 118144 w 258699"/>
                <a:gd name="csY9" fmla="*/ 49599 h 272461"/>
                <a:gd name="csX10" fmla="*/ 87432 w 258699"/>
                <a:gd name="csY10" fmla="*/ 50758 h 272461"/>
                <a:gd name="csX11" fmla="*/ 89170 w 258699"/>
                <a:gd name="csY11" fmla="*/ 35692 h 272461"/>
                <a:gd name="csX12" fmla="*/ 116405 w 258699"/>
                <a:gd name="csY12" fmla="*/ 4400 h 272461"/>
                <a:gd name="csX13" fmla="*/ 129153 w 258699"/>
                <a:gd name="csY13" fmla="*/ 2662 h 272461"/>
                <a:gd name="csX14" fmla="*/ 133210 w 258699"/>
                <a:gd name="csY14" fmla="*/ 31635 h 272461"/>
                <a:gd name="csX15" fmla="*/ 251422 w 258699"/>
                <a:gd name="csY15" fmla="*/ 135360 h 272461"/>
                <a:gd name="csX16" fmla="*/ 254898 w 258699"/>
                <a:gd name="csY16" fmla="*/ 158539 h 272461"/>
                <a:gd name="csX17" fmla="*/ 237514 w 258699"/>
                <a:gd name="csY17" fmla="*/ 164334 h 272461"/>
                <a:gd name="csX18" fmla="*/ 63673 w 258699"/>
                <a:gd name="csY18" fmla="*/ 140576 h 272461"/>
                <a:gd name="csX19" fmla="*/ 156389 w 258699"/>
                <a:gd name="csY19" fmla="*/ 222281 h 272461"/>
                <a:gd name="csX20" fmla="*/ 185362 w 258699"/>
                <a:gd name="csY20" fmla="*/ 221701 h 272461"/>
                <a:gd name="csX21" fmla="*/ 183044 w 258699"/>
                <a:gd name="csY21" fmla="*/ 236768 h 272461"/>
                <a:gd name="csX22" fmla="*/ 157548 w 258699"/>
                <a:gd name="csY22" fmla="*/ 265741 h 2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258699" h="272461">
                  <a:moveTo>
                    <a:pt x="157548" y="265741"/>
                  </a:moveTo>
                  <a:cubicBezTo>
                    <a:pt x="150594" y="273854"/>
                    <a:pt x="145958" y="273854"/>
                    <a:pt x="142481" y="269797"/>
                  </a:cubicBezTo>
                  <a:cubicBezTo>
                    <a:pt x="137846" y="264003"/>
                    <a:pt x="152332" y="249516"/>
                    <a:pt x="140743" y="239665"/>
                  </a:cubicBezTo>
                  <a:lnTo>
                    <a:pt x="32962" y="145211"/>
                  </a:lnTo>
                  <a:cubicBezTo>
                    <a:pt x="21952" y="135360"/>
                    <a:pt x="12101" y="153903"/>
                    <a:pt x="2829" y="146950"/>
                  </a:cubicBezTo>
                  <a:cubicBezTo>
                    <a:pt x="-1227" y="144052"/>
                    <a:pt x="-648" y="138837"/>
                    <a:pt x="2829" y="134201"/>
                  </a:cubicBezTo>
                  <a:lnTo>
                    <a:pt x="25428" y="108125"/>
                  </a:lnTo>
                  <a:cubicBezTo>
                    <a:pt x="37018" y="94798"/>
                    <a:pt x="45130" y="93639"/>
                    <a:pt x="61935" y="95957"/>
                  </a:cubicBezTo>
                  <a:cubicBezTo>
                    <a:pt x="86273" y="99433"/>
                    <a:pt x="188839" y="111602"/>
                    <a:pt x="188839" y="111602"/>
                  </a:cubicBezTo>
                  <a:lnTo>
                    <a:pt x="118144" y="49599"/>
                  </a:lnTo>
                  <a:cubicBezTo>
                    <a:pt x="107134" y="39748"/>
                    <a:pt x="95544" y="55973"/>
                    <a:pt x="87432" y="50758"/>
                  </a:cubicBezTo>
                  <a:cubicBezTo>
                    <a:pt x="83375" y="47861"/>
                    <a:pt x="82796" y="43225"/>
                    <a:pt x="89170" y="35692"/>
                  </a:cubicBezTo>
                  <a:lnTo>
                    <a:pt x="116405" y="4400"/>
                  </a:lnTo>
                  <a:cubicBezTo>
                    <a:pt x="121041" y="-815"/>
                    <a:pt x="126256" y="-1394"/>
                    <a:pt x="129153" y="2662"/>
                  </a:cubicBezTo>
                  <a:cubicBezTo>
                    <a:pt x="134369" y="9616"/>
                    <a:pt x="122200" y="21784"/>
                    <a:pt x="133210" y="31635"/>
                  </a:cubicBezTo>
                  <a:lnTo>
                    <a:pt x="251422" y="135360"/>
                  </a:lnTo>
                  <a:cubicBezTo>
                    <a:pt x="260114" y="142894"/>
                    <a:pt x="260693" y="151586"/>
                    <a:pt x="254898" y="158539"/>
                  </a:cubicBezTo>
                  <a:cubicBezTo>
                    <a:pt x="252001" y="162596"/>
                    <a:pt x="246206" y="164913"/>
                    <a:pt x="237514" y="164334"/>
                  </a:cubicBezTo>
                  <a:lnTo>
                    <a:pt x="63673" y="140576"/>
                  </a:lnTo>
                  <a:lnTo>
                    <a:pt x="156389" y="222281"/>
                  </a:lnTo>
                  <a:cubicBezTo>
                    <a:pt x="167398" y="232132"/>
                    <a:pt x="177829" y="217066"/>
                    <a:pt x="185362" y="221701"/>
                  </a:cubicBezTo>
                  <a:cubicBezTo>
                    <a:pt x="189418" y="224599"/>
                    <a:pt x="189418" y="229814"/>
                    <a:pt x="183044" y="236768"/>
                  </a:cubicBezTo>
                  <a:lnTo>
                    <a:pt x="157548" y="265741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任意形状 24">
              <a:extLst>
                <a:ext uri="{FF2B5EF4-FFF2-40B4-BE49-F238E27FC236}">
                  <a16:creationId xmlns:a16="http://schemas.microsoft.com/office/drawing/2014/main" id="{0A3CB493-8F13-AA07-5373-0AF515473DCB}"/>
                </a:ext>
              </a:extLst>
            </p:cNvPr>
            <p:cNvSpPr/>
            <p:nvPr/>
          </p:nvSpPr>
          <p:spPr>
            <a:xfrm>
              <a:off x="6907730" y="2962165"/>
              <a:ext cx="106498" cy="209689"/>
            </a:xfrm>
            <a:custGeom>
              <a:avLst/>
              <a:gdLst>
                <a:gd name="csX0" fmla="*/ 62798 w 106498"/>
                <a:gd name="csY0" fmla="*/ 178987 h 209689"/>
                <a:gd name="csX1" fmla="*/ 75546 w 106498"/>
                <a:gd name="csY1" fmla="*/ 203324 h 209689"/>
                <a:gd name="csX2" fmla="*/ 61059 w 106498"/>
                <a:gd name="csY2" fmla="*/ 209119 h 209689"/>
                <a:gd name="csX3" fmla="*/ 11805 w 106498"/>
                <a:gd name="csY3" fmla="*/ 201006 h 209689"/>
                <a:gd name="csX4" fmla="*/ 215 w 106498"/>
                <a:gd name="csY4" fmla="*/ 190576 h 209689"/>
                <a:gd name="csX5" fmla="*/ 19917 w 106498"/>
                <a:gd name="csY5" fmla="*/ 172033 h 209689"/>
                <a:gd name="csX6" fmla="*/ 43675 w 106498"/>
                <a:gd name="csY6" fmla="*/ 31222 h 209689"/>
                <a:gd name="csX7" fmla="*/ 30927 w 106498"/>
                <a:gd name="csY7" fmla="*/ 6305 h 209689"/>
                <a:gd name="csX8" fmla="*/ 45414 w 106498"/>
                <a:gd name="csY8" fmla="*/ 510 h 209689"/>
                <a:gd name="csX9" fmla="*/ 94669 w 106498"/>
                <a:gd name="csY9" fmla="*/ 8623 h 209689"/>
                <a:gd name="csX10" fmla="*/ 106258 w 106498"/>
                <a:gd name="csY10" fmla="*/ 19053 h 209689"/>
                <a:gd name="csX11" fmla="*/ 85977 w 106498"/>
                <a:gd name="csY11" fmla="*/ 38175 h 209689"/>
                <a:gd name="csX12" fmla="*/ 62798 w 106498"/>
                <a:gd name="csY12" fmla="*/ 178987 h 2096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06498" h="209689">
                  <a:moveTo>
                    <a:pt x="62798" y="178987"/>
                  </a:moveTo>
                  <a:cubicBezTo>
                    <a:pt x="60480" y="193473"/>
                    <a:pt x="76126" y="195212"/>
                    <a:pt x="75546" y="203324"/>
                  </a:cubicBezTo>
                  <a:cubicBezTo>
                    <a:pt x="74967" y="208539"/>
                    <a:pt x="70910" y="210857"/>
                    <a:pt x="61059" y="209119"/>
                  </a:cubicBezTo>
                  <a:lnTo>
                    <a:pt x="11805" y="201006"/>
                  </a:lnTo>
                  <a:cubicBezTo>
                    <a:pt x="2533" y="199268"/>
                    <a:pt x="-944" y="195791"/>
                    <a:pt x="215" y="190576"/>
                  </a:cubicBezTo>
                  <a:cubicBezTo>
                    <a:pt x="2533" y="182463"/>
                    <a:pt x="17599" y="186520"/>
                    <a:pt x="19917" y="172033"/>
                  </a:cubicBezTo>
                  <a:lnTo>
                    <a:pt x="43675" y="31222"/>
                  </a:lnTo>
                  <a:cubicBezTo>
                    <a:pt x="45993" y="16735"/>
                    <a:pt x="30348" y="15576"/>
                    <a:pt x="30927" y="6305"/>
                  </a:cubicBezTo>
                  <a:cubicBezTo>
                    <a:pt x="31507" y="1669"/>
                    <a:pt x="35563" y="-1228"/>
                    <a:pt x="45414" y="510"/>
                  </a:cubicBezTo>
                  <a:lnTo>
                    <a:pt x="94669" y="8623"/>
                  </a:lnTo>
                  <a:cubicBezTo>
                    <a:pt x="104520" y="10361"/>
                    <a:pt x="107417" y="13838"/>
                    <a:pt x="106258" y="19053"/>
                  </a:cubicBezTo>
                  <a:cubicBezTo>
                    <a:pt x="103361" y="28324"/>
                    <a:pt x="88874" y="23689"/>
                    <a:pt x="85977" y="38175"/>
                  </a:cubicBezTo>
                  <a:lnTo>
                    <a:pt x="62798" y="17898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任意形状 25">
              <a:extLst>
                <a:ext uri="{FF2B5EF4-FFF2-40B4-BE49-F238E27FC236}">
                  <a16:creationId xmlns:a16="http://schemas.microsoft.com/office/drawing/2014/main" id="{41F16C85-C4C7-4DD2-1E9A-87E80F3B389B}"/>
                </a:ext>
              </a:extLst>
            </p:cNvPr>
            <p:cNvSpPr/>
            <p:nvPr/>
          </p:nvSpPr>
          <p:spPr>
            <a:xfrm>
              <a:off x="7302923" y="3252964"/>
              <a:ext cx="239098" cy="261530"/>
            </a:xfrm>
            <a:custGeom>
              <a:avLst/>
              <a:gdLst>
                <a:gd name="csX0" fmla="*/ 3697 w 239098"/>
                <a:gd name="csY0" fmla="*/ 117657 h 261530"/>
                <a:gd name="csX1" fmla="*/ 3697 w 239098"/>
                <a:gd name="csY1" fmla="*/ 102591 h 261530"/>
                <a:gd name="csX2" fmla="*/ 29194 w 239098"/>
                <a:gd name="csY2" fmla="*/ 104329 h 261530"/>
                <a:gd name="csX3" fmla="*/ 147985 w 239098"/>
                <a:gd name="csY3" fmla="*/ 27839 h 261530"/>
                <a:gd name="csX4" fmla="*/ 160154 w 239098"/>
                <a:gd name="csY4" fmla="*/ 1183 h 261530"/>
                <a:gd name="csX5" fmla="*/ 175220 w 239098"/>
                <a:gd name="csY5" fmla="*/ 9296 h 261530"/>
                <a:gd name="csX6" fmla="*/ 224475 w 239098"/>
                <a:gd name="csY6" fmla="*/ 85786 h 261530"/>
                <a:gd name="csX7" fmla="*/ 212306 w 239098"/>
                <a:gd name="csY7" fmla="*/ 176183 h 261530"/>
                <a:gd name="csX8" fmla="*/ 143929 w 239098"/>
                <a:gd name="csY8" fmla="*/ 168071 h 261530"/>
                <a:gd name="csX9" fmla="*/ 110320 w 239098"/>
                <a:gd name="csY9" fmla="*/ 228915 h 261530"/>
                <a:gd name="csX10" fmla="*/ 104525 w 239098"/>
                <a:gd name="csY10" fmla="*/ 260206 h 261530"/>
                <a:gd name="csX11" fmla="*/ 93515 w 239098"/>
                <a:gd name="csY11" fmla="*/ 257309 h 261530"/>
                <a:gd name="csX12" fmla="*/ 58747 w 239098"/>
                <a:gd name="csY12" fmla="*/ 203418 h 261530"/>
                <a:gd name="csX13" fmla="*/ 61065 w 239098"/>
                <a:gd name="csY13" fmla="*/ 192408 h 261530"/>
                <a:gd name="csX14" fmla="*/ 77869 w 239098"/>
                <a:gd name="csY14" fmla="*/ 197044 h 261530"/>
                <a:gd name="csX15" fmla="*/ 86561 w 239098"/>
                <a:gd name="csY15" fmla="*/ 188932 h 261530"/>
                <a:gd name="csX16" fmla="*/ 115535 w 239098"/>
                <a:gd name="csY16" fmla="*/ 135620 h 261530"/>
                <a:gd name="csX17" fmla="*/ 98151 w 239098"/>
                <a:gd name="csY17" fmla="*/ 108965 h 261530"/>
                <a:gd name="csX18" fmla="*/ 51793 w 239098"/>
                <a:gd name="csY18" fmla="*/ 139097 h 261530"/>
                <a:gd name="csX19" fmla="*/ 42522 w 239098"/>
                <a:gd name="csY19" fmla="*/ 163435 h 261530"/>
                <a:gd name="csX20" fmla="*/ 28614 w 239098"/>
                <a:gd name="csY20" fmla="*/ 157061 h 261530"/>
                <a:gd name="csX21" fmla="*/ 3697 w 239098"/>
                <a:gd name="csY21" fmla="*/ 117657 h 261530"/>
                <a:gd name="csX22" fmla="*/ 118432 w 239098"/>
                <a:gd name="csY22" fmla="*/ 96796 h 261530"/>
                <a:gd name="csX23" fmla="*/ 132919 w 239098"/>
                <a:gd name="csY23" fmla="*/ 118816 h 261530"/>
                <a:gd name="csX24" fmla="*/ 191445 w 239098"/>
                <a:gd name="csY24" fmla="*/ 135620 h 261530"/>
                <a:gd name="csX25" fmla="*/ 194922 w 239098"/>
                <a:gd name="csY25" fmla="*/ 77673 h 261530"/>
                <a:gd name="csX26" fmla="*/ 165949 w 239098"/>
                <a:gd name="csY26" fmla="*/ 66084 h 261530"/>
                <a:gd name="csX27" fmla="*/ 118432 w 239098"/>
                <a:gd name="csY27" fmla="*/ 96796 h 2615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39098" h="261530">
                  <a:moveTo>
                    <a:pt x="3697" y="117657"/>
                  </a:moveTo>
                  <a:cubicBezTo>
                    <a:pt x="-1518" y="109544"/>
                    <a:pt x="-938" y="104908"/>
                    <a:pt x="3697" y="102591"/>
                  </a:cubicBezTo>
                  <a:cubicBezTo>
                    <a:pt x="10071" y="99114"/>
                    <a:pt x="17605" y="111862"/>
                    <a:pt x="29194" y="104329"/>
                  </a:cubicBezTo>
                  <a:lnTo>
                    <a:pt x="147985" y="27839"/>
                  </a:lnTo>
                  <a:cubicBezTo>
                    <a:pt x="160154" y="19727"/>
                    <a:pt x="150303" y="6978"/>
                    <a:pt x="160154" y="1183"/>
                  </a:cubicBezTo>
                  <a:cubicBezTo>
                    <a:pt x="164790" y="-1714"/>
                    <a:pt x="170005" y="604"/>
                    <a:pt x="175220" y="9296"/>
                  </a:cubicBezTo>
                  <a:lnTo>
                    <a:pt x="224475" y="85786"/>
                  </a:lnTo>
                  <a:cubicBezTo>
                    <a:pt x="245916" y="118816"/>
                    <a:pt x="245336" y="157061"/>
                    <a:pt x="212306" y="176183"/>
                  </a:cubicBezTo>
                  <a:cubicBezTo>
                    <a:pt x="187389" y="190670"/>
                    <a:pt x="161893" y="181398"/>
                    <a:pt x="143929" y="168071"/>
                  </a:cubicBezTo>
                  <a:cubicBezTo>
                    <a:pt x="143929" y="168071"/>
                    <a:pt x="115535" y="219643"/>
                    <a:pt x="110320" y="228915"/>
                  </a:cubicBezTo>
                  <a:cubicBezTo>
                    <a:pt x="103366" y="241663"/>
                    <a:pt x="112058" y="253832"/>
                    <a:pt x="104525" y="260206"/>
                  </a:cubicBezTo>
                  <a:cubicBezTo>
                    <a:pt x="101048" y="262524"/>
                    <a:pt x="96412" y="261945"/>
                    <a:pt x="93515" y="257309"/>
                  </a:cubicBezTo>
                  <a:lnTo>
                    <a:pt x="58747" y="203418"/>
                  </a:lnTo>
                  <a:cubicBezTo>
                    <a:pt x="56429" y="199941"/>
                    <a:pt x="56429" y="194147"/>
                    <a:pt x="61065" y="192408"/>
                  </a:cubicBezTo>
                  <a:cubicBezTo>
                    <a:pt x="66860" y="190091"/>
                    <a:pt x="71495" y="198203"/>
                    <a:pt x="77869" y="197044"/>
                  </a:cubicBezTo>
                  <a:cubicBezTo>
                    <a:pt x="82505" y="196465"/>
                    <a:pt x="84823" y="191829"/>
                    <a:pt x="86561" y="188932"/>
                  </a:cubicBezTo>
                  <a:cubicBezTo>
                    <a:pt x="88300" y="185455"/>
                    <a:pt x="115535" y="135620"/>
                    <a:pt x="115535" y="135620"/>
                  </a:cubicBezTo>
                  <a:lnTo>
                    <a:pt x="98151" y="108965"/>
                  </a:lnTo>
                  <a:lnTo>
                    <a:pt x="51793" y="139097"/>
                  </a:lnTo>
                  <a:cubicBezTo>
                    <a:pt x="39624" y="147210"/>
                    <a:pt x="48896" y="158220"/>
                    <a:pt x="42522" y="163435"/>
                  </a:cubicBezTo>
                  <a:cubicBezTo>
                    <a:pt x="38465" y="166332"/>
                    <a:pt x="33830" y="165753"/>
                    <a:pt x="28614" y="157061"/>
                  </a:cubicBezTo>
                  <a:lnTo>
                    <a:pt x="3697" y="117657"/>
                  </a:lnTo>
                  <a:close/>
                  <a:moveTo>
                    <a:pt x="118432" y="96796"/>
                  </a:moveTo>
                  <a:cubicBezTo>
                    <a:pt x="118432" y="96796"/>
                    <a:pt x="127124" y="110124"/>
                    <a:pt x="132919" y="118816"/>
                  </a:cubicBezTo>
                  <a:cubicBezTo>
                    <a:pt x="146826" y="140256"/>
                    <a:pt x="167108" y="151266"/>
                    <a:pt x="191445" y="135620"/>
                  </a:cubicBezTo>
                  <a:cubicBezTo>
                    <a:pt x="208250" y="124610"/>
                    <a:pt x="214045" y="106647"/>
                    <a:pt x="194922" y="77673"/>
                  </a:cubicBezTo>
                  <a:cubicBezTo>
                    <a:pt x="184492" y="62028"/>
                    <a:pt x="175800" y="59710"/>
                    <a:pt x="165949" y="66084"/>
                  </a:cubicBezTo>
                  <a:lnTo>
                    <a:pt x="118432" y="96796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任意形状 26">
              <a:extLst>
                <a:ext uri="{FF2B5EF4-FFF2-40B4-BE49-F238E27FC236}">
                  <a16:creationId xmlns:a16="http://schemas.microsoft.com/office/drawing/2014/main" id="{BE23DC06-8C89-2A77-B2B3-11E34143A301}"/>
                </a:ext>
              </a:extLst>
            </p:cNvPr>
            <p:cNvSpPr/>
            <p:nvPr/>
          </p:nvSpPr>
          <p:spPr>
            <a:xfrm>
              <a:off x="6445611" y="2973923"/>
              <a:ext cx="216609" cy="231636"/>
            </a:xfrm>
            <a:custGeom>
              <a:avLst/>
              <a:gdLst>
                <a:gd name="csX0" fmla="*/ 60182 w 216609"/>
                <a:gd name="csY0" fmla="*/ 41484 h 231636"/>
                <a:gd name="csX1" fmla="*/ 72931 w 216609"/>
                <a:gd name="csY1" fmla="*/ 45540 h 231636"/>
                <a:gd name="csX2" fmla="*/ 65977 w 216609"/>
                <a:gd name="csY2" fmla="*/ 71616 h 231636"/>
                <a:gd name="csX3" fmla="*/ 100166 w 216609"/>
                <a:gd name="csY3" fmla="*/ 166070 h 231636"/>
                <a:gd name="csX4" fmla="*/ 159851 w 216609"/>
                <a:gd name="csY4" fmla="*/ 196781 h 231636"/>
                <a:gd name="csX5" fmla="*/ 184768 w 216609"/>
                <a:gd name="csY5" fmla="*/ 134778 h 231636"/>
                <a:gd name="csX6" fmla="*/ 151159 w 216609"/>
                <a:gd name="csY6" fmla="*/ 42643 h 231636"/>
                <a:gd name="csX7" fmla="*/ 143626 w 216609"/>
                <a:gd name="csY7" fmla="*/ 33371 h 231636"/>
                <a:gd name="csX8" fmla="*/ 126242 w 216609"/>
                <a:gd name="csY8" fmla="*/ 26417 h 231636"/>
                <a:gd name="csX9" fmla="*/ 130298 w 216609"/>
                <a:gd name="csY9" fmla="*/ 15987 h 231636"/>
                <a:gd name="csX10" fmla="*/ 172020 w 216609"/>
                <a:gd name="csY10" fmla="*/ 921 h 231636"/>
                <a:gd name="csX11" fmla="*/ 183030 w 216609"/>
                <a:gd name="csY11" fmla="*/ 4977 h 231636"/>
                <a:gd name="csX12" fmla="*/ 175497 w 216609"/>
                <a:gd name="csY12" fmla="*/ 21782 h 231636"/>
                <a:gd name="csX13" fmla="*/ 177235 w 216609"/>
                <a:gd name="csY13" fmla="*/ 32792 h 231636"/>
                <a:gd name="csX14" fmla="*/ 209685 w 216609"/>
                <a:gd name="csY14" fmla="*/ 123189 h 231636"/>
                <a:gd name="csX15" fmla="*/ 162748 w 216609"/>
                <a:gd name="csY15" fmla="*/ 224596 h 231636"/>
                <a:gd name="csX16" fmla="*/ 56126 w 216609"/>
                <a:gd name="csY16" fmla="*/ 178818 h 231636"/>
                <a:gd name="csX17" fmla="*/ 23676 w 216609"/>
                <a:gd name="csY17" fmla="*/ 87262 h 231636"/>
                <a:gd name="csX18" fmla="*/ 497 w 216609"/>
                <a:gd name="csY18" fmla="*/ 72196 h 231636"/>
                <a:gd name="csX19" fmla="*/ 8030 w 216609"/>
                <a:gd name="csY19" fmla="*/ 60606 h 231636"/>
                <a:gd name="csX20" fmla="*/ 60182 w 216609"/>
                <a:gd name="csY20" fmla="*/ 41484 h 2316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16609" h="231636">
                  <a:moveTo>
                    <a:pt x="60182" y="41484"/>
                  </a:moveTo>
                  <a:cubicBezTo>
                    <a:pt x="66556" y="39166"/>
                    <a:pt x="71772" y="40904"/>
                    <a:pt x="72931" y="45540"/>
                  </a:cubicBezTo>
                  <a:cubicBezTo>
                    <a:pt x="75248" y="55391"/>
                    <a:pt x="61921" y="60606"/>
                    <a:pt x="65977" y="71616"/>
                  </a:cubicBezTo>
                  <a:cubicBezTo>
                    <a:pt x="68874" y="80308"/>
                    <a:pt x="87997" y="132460"/>
                    <a:pt x="100166" y="166070"/>
                  </a:cubicBezTo>
                  <a:cubicBezTo>
                    <a:pt x="109437" y="191566"/>
                    <a:pt x="125662" y="208950"/>
                    <a:pt x="159851" y="196781"/>
                  </a:cubicBezTo>
                  <a:cubicBezTo>
                    <a:pt x="188245" y="186351"/>
                    <a:pt x="194040" y="160275"/>
                    <a:pt x="184768" y="134778"/>
                  </a:cubicBezTo>
                  <a:cubicBezTo>
                    <a:pt x="177815" y="115656"/>
                    <a:pt x="151738" y="43802"/>
                    <a:pt x="151159" y="42643"/>
                  </a:cubicBezTo>
                  <a:cubicBezTo>
                    <a:pt x="150000" y="39745"/>
                    <a:pt x="147682" y="35109"/>
                    <a:pt x="143626" y="33371"/>
                  </a:cubicBezTo>
                  <a:cubicBezTo>
                    <a:pt x="137252" y="31053"/>
                    <a:pt x="129139" y="31053"/>
                    <a:pt x="126242" y="26417"/>
                  </a:cubicBezTo>
                  <a:cubicBezTo>
                    <a:pt x="123924" y="21782"/>
                    <a:pt x="126242" y="17725"/>
                    <a:pt x="130298" y="15987"/>
                  </a:cubicBezTo>
                  <a:lnTo>
                    <a:pt x="172020" y="921"/>
                  </a:lnTo>
                  <a:cubicBezTo>
                    <a:pt x="178974" y="-1397"/>
                    <a:pt x="181871" y="921"/>
                    <a:pt x="183030" y="4977"/>
                  </a:cubicBezTo>
                  <a:cubicBezTo>
                    <a:pt x="184768" y="10192"/>
                    <a:pt x="178394" y="14249"/>
                    <a:pt x="175497" y="21782"/>
                  </a:cubicBezTo>
                  <a:cubicBezTo>
                    <a:pt x="174338" y="25259"/>
                    <a:pt x="176076" y="29894"/>
                    <a:pt x="177235" y="32792"/>
                  </a:cubicBezTo>
                  <a:cubicBezTo>
                    <a:pt x="178974" y="37427"/>
                    <a:pt x="198676" y="92477"/>
                    <a:pt x="209685" y="123189"/>
                  </a:cubicBezTo>
                  <a:cubicBezTo>
                    <a:pt x="223013" y="159116"/>
                    <a:pt x="221854" y="203156"/>
                    <a:pt x="162748" y="224596"/>
                  </a:cubicBezTo>
                  <a:cubicBezTo>
                    <a:pt x="107119" y="244877"/>
                    <a:pt x="70613" y="218801"/>
                    <a:pt x="56126" y="178818"/>
                  </a:cubicBezTo>
                  <a:cubicBezTo>
                    <a:pt x="44537" y="144629"/>
                    <a:pt x="27152" y="95374"/>
                    <a:pt x="23676" y="87262"/>
                  </a:cubicBezTo>
                  <a:cubicBezTo>
                    <a:pt x="19619" y="75093"/>
                    <a:pt x="3974" y="80888"/>
                    <a:pt x="497" y="72196"/>
                  </a:cubicBezTo>
                  <a:cubicBezTo>
                    <a:pt x="-1242" y="67560"/>
                    <a:pt x="1656" y="62924"/>
                    <a:pt x="8030" y="60606"/>
                  </a:cubicBezTo>
                  <a:lnTo>
                    <a:pt x="60182" y="41484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任意形状 27">
              <a:extLst>
                <a:ext uri="{FF2B5EF4-FFF2-40B4-BE49-F238E27FC236}">
                  <a16:creationId xmlns:a16="http://schemas.microsoft.com/office/drawing/2014/main" id="{C446A63F-81F6-77AA-FB89-4B35C26CDADF}"/>
                </a:ext>
              </a:extLst>
            </p:cNvPr>
            <p:cNvSpPr/>
            <p:nvPr/>
          </p:nvSpPr>
          <p:spPr>
            <a:xfrm>
              <a:off x="6688851" y="2952244"/>
              <a:ext cx="190919" cy="209251"/>
            </a:xfrm>
            <a:custGeom>
              <a:avLst/>
              <a:gdLst>
                <a:gd name="csX0" fmla="*/ 19757 w 190919"/>
                <a:gd name="csY0" fmla="*/ 209188 h 209251"/>
                <a:gd name="csX1" fmla="*/ 6429 w 190919"/>
                <a:gd name="csY1" fmla="*/ 201655 h 209251"/>
                <a:gd name="csX2" fmla="*/ 27290 w 190919"/>
                <a:gd name="csY2" fmla="*/ 179636 h 209251"/>
                <a:gd name="csX3" fmla="*/ 22075 w 190919"/>
                <a:gd name="csY3" fmla="*/ 35927 h 209251"/>
                <a:gd name="csX4" fmla="*/ 55 w 190919"/>
                <a:gd name="csY4" fmla="*/ 15646 h 209251"/>
                <a:gd name="csX5" fmla="*/ 9327 w 190919"/>
                <a:gd name="csY5" fmla="*/ 6954 h 209251"/>
                <a:gd name="csX6" fmla="*/ 43515 w 190919"/>
                <a:gd name="csY6" fmla="*/ 5795 h 209251"/>
                <a:gd name="csX7" fmla="*/ 77704 w 190919"/>
                <a:gd name="csY7" fmla="*/ 23758 h 209251"/>
                <a:gd name="csX8" fmla="*/ 154194 w 190919"/>
                <a:gd name="csY8" fmla="*/ 126904 h 209251"/>
                <a:gd name="csX9" fmla="*/ 149558 w 190919"/>
                <a:gd name="csY9" fmla="*/ 31871 h 209251"/>
                <a:gd name="csX10" fmla="*/ 127538 w 190919"/>
                <a:gd name="csY10" fmla="*/ 10430 h 209251"/>
                <a:gd name="csX11" fmla="*/ 139707 w 190919"/>
                <a:gd name="csY11" fmla="*/ 1738 h 209251"/>
                <a:gd name="csX12" fmla="*/ 180850 w 190919"/>
                <a:gd name="csY12" fmla="*/ 0 h 209251"/>
                <a:gd name="csX13" fmla="*/ 190701 w 190919"/>
                <a:gd name="csY13" fmla="*/ 8113 h 209251"/>
                <a:gd name="csX14" fmla="*/ 172737 w 190919"/>
                <a:gd name="csY14" fmla="*/ 30712 h 209251"/>
                <a:gd name="csX15" fmla="*/ 178532 w 190919"/>
                <a:gd name="csY15" fmla="*/ 187748 h 209251"/>
                <a:gd name="csX16" fmla="*/ 164045 w 190919"/>
                <a:gd name="csY16" fmla="*/ 206291 h 209251"/>
                <a:gd name="csX17" fmla="*/ 148399 w 190919"/>
                <a:gd name="csY17" fmla="*/ 197599 h 209251"/>
                <a:gd name="csX18" fmla="*/ 46413 w 190919"/>
                <a:gd name="csY18" fmla="*/ 55050 h 209251"/>
                <a:gd name="csX19" fmla="*/ 51048 w 190919"/>
                <a:gd name="csY19" fmla="*/ 178477 h 209251"/>
                <a:gd name="csX20" fmla="*/ 71330 w 190919"/>
                <a:gd name="csY20" fmla="*/ 198758 h 209251"/>
                <a:gd name="csX21" fmla="*/ 59161 w 190919"/>
                <a:gd name="csY21" fmla="*/ 207450 h 209251"/>
                <a:gd name="csX22" fmla="*/ 19757 w 190919"/>
                <a:gd name="csY22" fmla="*/ 209188 h 2092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190919" h="209251">
                  <a:moveTo>
                    <a:pt x="19757" y="209188"/>
                  </a:moveTo>
                  <a:cubicBezTo>
                    <a:pt x="8747" y="209768"/>
                    <a:pt x="5270" y="206291"/>
                    <a:pt x="6429" y="201655"/>
                  </a:cubicBezTo>
                  <a:cubicBezTo>
                    <a:pt x="7588" y="193543"/>
                    <a:pt x="27870" y="194122"/>
                    <a:pt x="27290" y="179636"/>
                  </a:cubicBezTo>
                  <a:lnTo>
                    <a:pt x="22075" y="35927"/>
                  </a:lnTo>
                  <a:cubicBezTo>
                    <a:pt x="21495" y="21440"/>
                    <a:pt x="1214" y="27235"/>
                    <a:pt x="55" y="15646"/>
                  </a:cubicBezTo>
                  <a:cubicBezTo>
                    <a:pt x="-524" y="10430"/>
                    <a:pt x="3532" y="6954"/>
                    <a:pt x="9327" y="6954"/>
                  </a:cubicBezTo>
                  <a:lnTo>
                    <a:pt x="43515" y="5795"/>
                  </a:lnTo>
                  <a:cubicBezTo>
                    <a:pt x="61479" y="5215"/>
                    <a:pt x="67274" y="9851"/>
                    <a:pt x="77704" y="23758"/>
                  </a:cubicBezTo>
                  <a:cubicBezTo>
                    <a:pt x="92191" y="43460"/>
                    <a:pt x="154194" y="126904"/>
                    <a:pt x="154194" y="126904"/>
                  </a:cubicBezTo>
                  <a:lnTo>
                    <a:pt x="149558" y="31871"/>
                  </a:lnTo>
                  <a:cubicBezTo>
                    <a:pt x="148979" y="17384"/>
                    <a:pt x="129277" y="19702"/>
                    <a:pt x="127538" y="10430"/>
                  </a:cubicBezTo>
                  <a:cubicBezTo>
                    <a:pt x="126959" y="5795"/>
                    <a:pt x="129856" y="1738"/>
                    <a:pt x="139707" y="1738"/>
                  </a:cubicBezTo>
                  <a:lnTo>
                    <a:pt x="180850" y="0"/>
                  </a:lnTo>
                  <a:cubicBezTo>
                    <a:pt x="188383" y="0"/>
                    <a:pt x="191860" y="2897"/>
                    <a:pt x="190701" y="8113"/>
                  </a:cubicBezTo>
                  <a:cubicBezTo>
                    <a:pt x="188962" y="16805"/>
                    <a:pt x="172158" y="16225"/>
                    <a:pt x="172737" y="30712"/>
                  </a:cubicBezTo>
                  <a:lnTo>
                    <a:pt x="178532" y="187748"/>
                  </a:lnTo>
                  <a:cubicBezTo>
                    <a:pt x="179111" y="199337"/>
                    <a:pt x="172737" y="205132"/>
                    <a:pt x="164045" y="206291"/>
                  </a:cubicBezTo>
                  <a:cubicBezTo>
                    <a:pt x="159409" y="206871"/>
                    <a:pt x="153035" y="204553"/>
                    <a:pt x="148399" y="197599"/>
                  </a:cubicBezTo>
                  <a:lnTo>
                    <a:pt x="46413" y="55050"/>
                  </a:lnTo>
                  <a:lnTo>
                    <a:pt x="51048" y="178477"/>
                  </a:lnTo>
                  <a:cubicBezTo>
                    <a:pt x="51628" y="192963"/>
                    <a:pt x="69591" y="190066"/>
                    <a:pt x="71330" y="198758"/>
                  </a:cubicBezTo>
                  <a:cubicBezTo>
                    <a:pt x="71909" y="203394"/>
                    <a:pt x="68432" y="206871"/>
                    <a:pt x="59161" y="207450"/>
                  </a:cubicBezTo>
                  <a:lnTo>
                    <a:pt x="19757" y="209188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任意形状 28">
              <a:extLst>
                <a:ext uri="{FF2B5EF4-FFF2-40B4-BE49-F238E27FC236}">
                  <a16:creationId xmlns:a16="http://schemas.microsoft.com/office/drawing/2014/main" id="{59F54B25-DA43-6525-0214-D078B3FC52E2}"/>
                </a:ext>
              </a:extLst>
            </p:cNvPr>
            <p:cNvSpPr/>
            <p:nvPr/>
          </p:nvSpPr>
          <p:spPr>
            <a:xfrm>
              <a:off x="6059274" y="3430886"/>
              <a:ext cx="228519" cy="187463"/>
            </a:xfrm>
            <a:custGeom>
              <a:avLst/>
              <a:gdLst>
                <a:gd name="csX0" fmla="*/ 112165 w 228519"/>
                <a:gd name="csY0" fmla="*/ 108361 h 187463"/>
                <a:gd name="csX1" fmla="*/ 141718 w 228519"/>
                <a:gd name="csY1" fmla="*/ 137334 h 187463"/>
                <a:gd name="csX2" fmla="*/ 167215 w 228519"/>
                <a:gd name="csY2" fmla="*/ 132119 h 187463"/>
                <a:gd name="csX3" fmla="*/ 170691 w 228519"/>
                <a:gd name="csY3" fmla="*/ 143708 h 187463"/>
                <a:gd name="csX4" fmla="*/ 153887 w 228519"/>
                <a:gd name="csY4" fmla="*/ 181374 h 187463"/>
                <a:gd name="csX5" fmla="*/ 144036 w 228519"/>
                <a:gd name="csY5" fmla="*/ 187169 h 187463"/>
                <a:gd name="csX6" fmla="*/ 131867 w 228519"/>
                <a:gd name="csY6" fmla="*/ 160513 h 187463"/>
                <a:gd name="csX7" fmla="*/ 5543 w 228519"/>
                <a:gd name="csY7" fmla="*/ 33030 h 187463"/>
                <a:gd name="csX8" fmla="*/ 2066 w 228519"/>
                <a:gd name="csY8" fmla="*/ 11589 h 187463"/>
                <a:gd name="csX9" fmla="*/ 22347 w 228519"/>
                <a:gd name="csY9" fmla="*/ 0 h 187463"/>
                <a:gd name="csX10" fmla="*/ 201983 w 228519"/>
                <a:gd name="csY10" fmla="*/ 9272 h 187463"/>
                <a:gd name="csX11" fmla="*/ 224003 w 228519"/>
                <a:gd name="csY11" fmla="*/ 2318 h 187463"/>
                <a:gd name="csX12" fmla="*/ 227479 w 228519"/>
                <a:gd name="csY12" fmla="*/ 15646 h 187463"/>
                <a:gd name="csX13" fmla="*/ 204301 w 228519"/>
                <a:gd name="csY13" fmla="*/ 67798 h 187463"/>
                <a:gd name="csX14" fmla="*/ 191552 w 228519"/>
                <a:gd name="csY14" fmla="*/ 64321 h 187463"/>
                <a:gd name="csX15" fmla="*/ 178225 w 228519"/>
                <a:gd name="csY15" fmla="*/ 50414 h 187463"/>
                <a:gd name="csX16" fmla="*/ 138821 w 228519"/>
                <a:gd name="csY16" fmla="*/ 48096 h 187463"/>
                <a:gd name="csX17" fmla="*/ 112165 w 228519"/>
                <a:gd name="csY17" fmla="*/ 108361 h 187463"/>
                <a:gd name="csX18" fmla="*/ 116221 w 228519"/>
                <a:gd name="csY18" fmla="*/ 46937 h 187463"/>
                <a:gd name="csX19" fmla="*/ 44946 w 228519"/>
                <a:gd name="csY19" fmla="*/ 42301 h 187463"/>
                <a:gd name="csX20" fmla="*/ 95940 w 228519"/>
                <a:gd name="csY20" fmla="*/ 92136 h 187463"/>
                <a:gd name="csX21" fmla="*/ 116221 w 228519"/>
                <a:gd name="csY21" fmla="*/ 46937 h 1874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228519" h="187463">
                  <a:moveTo>
                    <a:pt x="112165" y="108361"/>
                  </a:moveTo>
                  <a:cubicBezTo>
                    <a:pt x="112165" y="108361"/>
                    <a:pt x="135344" y="130960"/>
                    <a:pt x="141718" y="137334"/>
                  </a:cubicBezTo>
                  <a:cubicBezTo>
                    <a:pt x="152148" y="147765"/>
                    <a:pt x="158523" y="129222"/>
                    <a:pt x="167215" y="132119"/>
                  </a:cubicBezTo>
                  <a:cubicBezTo>
                    <a:pt x="172430" y="133857"/>
                    <a:pt x="173009" y="138493"/>
                    <a:pt x="170691" y="143708"/>
                  </a:cubicBezTo>
                  <a:lnTo>
                    <a:pt x="153887" y="181374"/>
                  </a:lnTo>
                  <a:cubicBezTo>
                    <a:pt x="152148" y="186010"/>
                    <a:pt x="148672" y="188328"/>
                    <a:pt x="144036" y="187169"/>
                  </a:cubicBezTo>
                  <a:cubicBezTo>
                    <a:pt x="136503" y="184271"/>
                    <a:pt x="141718" y="170943"/>
                    <a:pt x="131867" y="160513"/>
                  </a:cubicBezTo>
                  <a:cubicBezTo>
                    <a:pt x="122595" y="151241"/>
                    <a:pt x="10178" y="38245"/>
                    <a:pt x="5543" y="33030"/>
                  </a:cubicBezTo>
                  <a:cubicBezTo>
                    <a:pt x="327" y="27815"/>
                    <a:pt x="-1991" y="20281"/>
                    <a:pt x="2066" y="11589"/>
                  </a:cubicBezTo>
                  <a:cubicBezTo>
                    <a:pt x="6122" y="2318"/>
                    <a:pt x="15973" y="0"/>
                    <a:pt x="22347" y="0"/>
                  </a:cubicBezTo>
                  <a:cubicBezTo>
                    <a:pt x="39731" y="579"/>
                    <a:pt x="193291" y="9272"/>
                    <a:pt x="201983" y="9272"/>
                  </a:cubicBezTo>
                  <a:cubicBezTo>
                    <a:pt x="210675" y="9272"/>
                    <a:pt x="217049" y="-579"/>
                    <a:pt x="224003" y="2318"/>
                  </a:cubicBezTo>
                  <a:cubicBezTo>
                    <a:pt x="229218" y="4056"/>
                    <a:pt x="229218" y="10430"/>
                    <a:pt x="227479" y="15646"/>
                  </a:cubicBezTo>
                  <a:lnTo>
                    <a:pt x="204301" y="67798"/>
                  </a:lnTo>
                  <a:cubicBezTo>
                    <a:pt x="201983" y="73013"/>
                    <a:pt x="193291" y="74172"/>
                    <a:pt x="191552" y="64321"/>
                  </a:cubicBezTo>
                  <a:cubicBezTo>
                    <a:pt x="190393" y="56208"/>
                    <a:pt x="188075" y="51573"/>
                    <a:pt x="178225" y="50414"/>
                  </a:cubicBezTo>
                  <a:cubicBezTo>
                    <a:pt x="172430" y="49834"/>
                    <a:pt x="138821" y="48096"/>
                    <a:pt x="138821" y="48096"/>
                  </a:cubicBezTo>
                  <a:lnTo>
                    <a:pt x="112165" y="108361"/>
                  </a:lnTo>
                  <a:close/>
                  <a:moveTo>
                    <a:pt x="116221" y="46937"/>
                  </a:moveTo>
                  <a:lnTo>
                    <a:pt x="44946" y="42301"/>
                  </a:lnTo>
                  <a:lnTo>
                    <a:pt x="95940" y="92136"/>
                  </a:lnTo>
                  <a:lnTo>
                    <a:pt x="116221" y="4693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任意形状 29">
              <a:extLst>
                <a:ext uri="{FF2B5EF4-FFF2-40B4-BE49-F238E27FC236}">
                  <a16:creationId xmlns:a16="http://schemas.microsoft.com/office/drawing/2014/main" id="{05356665-8A4F-802E-7C07-C6B6834B49FF}"/>
                </a:ext>
              </a:extLst>
            </p:cNvPr>
            <p:cNvSpPr/>
            <p:nvPr/>
          </p:nvSpPr>
          <p:spPr>
            <a:xfrm>
              <a:off x="7054886" y="2984082"/>
              <a:ext cx="196590" cy="231895"/>
            </a:xfrm>
            <a:custGeom>
              <a:avLst/>
              <a:gdLst>
                <a:gd name="csX0" fmla="*/ 186834 w 196590"/>
                <a:gd name="csY0" fmla="*/ 77102 h 231895"/>
                <a:gd name="csX1" fmla="*/ 196106 w 196590"/>
                <a:gd name="csY1" fmla="*/ 89271 h 231895"/>
                <a:gd name="csX2" fmla="*/ 172927 w 196590"/>
                <a:gd name="csY2" fmla="*/ 97383 h 231895"/>
                <a:gd name="csX3" fmla="*/ 160179 w 196590"/>
                <a:gd name="csY3" fmla="*/ 108393 h 231895"/>
                <a:gd name="csX4" fmla="*/ 50079 w 196590"/>
                <a:gd name="csY4" fmla="*/ 221390 h 231895"/>
                <a:gd name="csX5" fmla="*/ 17050 w 196590"/>
                <a:gd name="csY5" fmla="*/ 228923 h 231895"/>
                <a:gd name="csX6" fmla="*/ 1404 w 196590"/>
                <a:gd name="csY6" fmla="*/ 199370 h 231895"/>
                <a:gd name="csX7" fmla="*/ 10096 w 196590"/>
                <a:gd name="csY7" fmla="*/ 51605 h 231895"/>
                <a:gd name="csX8" fmla="*/ 10096 w 196590"/>
                <a:gd name="csY8" fmla="*/ 33642 h 231895"/>
                <a:gd name="csX9" fmla="*/ 824 w 196590"/>
                <a:gd name="csY9" fmla="*/ 4089 h 231895"/>
                <a:gd name="csX10" fmla="*/ 15311 w 196590"/>
                <a:gd name="csY10" fmla="*/ 1771 h 231895"/>
                <a:gd name="csX11" fmla="*/ 69202 w 196590"/>
                <a:gd name="csY11" fmla="*/ 25529 h 231895"/>
                <a:gd name="csX12" fmla="*/ 76735 w 196590"/>
                <a:gd name="csY12" fmla="*/ 37119 h 231895"/>
                <a:gd name="csX13" fmla="*/ 58192 w 196590"/>
                <a:gd name="csY13" fmla="*/ 46390 h 231895"/>
                <a:gd name="csX14" fmla="*/ 51818 w 196590"/>
                <a:gd name="csY14" fmla="*/ 62036 h 231895"/>
                <a:gd name="csX15" fmla="*/ 44285 w 196590"/>
                <a:gd name="csY15" fmla="*/ 187781 h 231895"/>
                <a:gd name="csX16" fmla="*/ 134102 w 196590"/>
                <a:gd name="csY16" fmla="*/ 95066 h 231895"/>
                <a:gd name="csX17" fmla="*/ 140477 w 196590"/>
                <a:gd name="csY17" fmla="*/ 82897 h 231895"/>
                <a:gd name="csX18" fmla="*/ 132364 w 196590"/>
                <a:gd name="csY18" fmla="*/ 60877 h 231895"/>
                <a:gd name="csX19" fmla="*/ 144533 w 196590"/>
                <a:gd name="csY19" fmla="*/ 58559 h 231895"/>
                <a:gd name="csX20" fmla="*/ 186834 w 196590"/>
                <a:gd name="csY20" fmla="*/ 77102 h 2318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96590" h="231895">
                  <a:moveTo>
                    <a:pt x="186834" y="77102"/>
                  </a:moveTo>
                  <a:cubicBezTo>
                    <a:pt x="194947" y="80579"/>
                    <a:pt x="197844" y="85215"/>
                    <a:pt x="196106" y="89271"/>
                  </a:cubicBezTo>
                  <a:cubicBezTo>
                    <a:pt x="192629" y="96224"/>
                    <a:pt x="183937" y="92168"/>
                    <a:pt x="172927" y="97383"/>
                  </a:cubicBezTo>
                  <a:cubicBezTo>
                    <a:pt x="167132" y="100281"/>
                    <a:pt x="160179" y="108393"/>
                    <a:pt x="160179" y="108393"/>
                  </a:cubicBezTo>
                  <a:cubicBezTo>
                    <a:pt x="160179" y="108393"/>
                    <a:pt x="58192" y="213277"/>
                    <a:pt x="50079" y="221390"/>
                  </a:cubicBezTo>
                  <a:cubicBezTo>
                    <a:pt x="41967" y="229502"/>
                    <a:pt x="33275" y="235877"/>
                    <a:pt x="17050" y="228923"/>
                  </a:cubicBezTo>
                  <a:cubicBezTo>
                    <a:pt x="1983" y="221969"/>
                    <a:pt x="824" y="208642"/>
                    <a:pt x="1404" y="199370"/>
                  </a:cubicBezTo>
                  <a:cubicBezTo>
                    <a:pt x="1983" y="189519"/>
                    <a:pt x="10096" y="51605"/>
                    <a:pt x="10096" y="51605"/>
                  </a:cubicBezTo>
                  <a:cubicBezTo>
                    <a:pt x="10096" y="51605"/>
                    <a:pt x="11255" y="40016"/>
                    <a:pt x="10096" y="33642"/>
                  </a:cubicBezTo>
                  <a:cubicBezTo>
                    <a:pt x="8937" y="20314"/>
                    <a:pt x="-3232" y="12201"/>
                    <a:pt x="824" y="4089"/>
                  </a:cubicBezTo>
                  <a:cubicBezTo>
                    <a:pt x="3142" y="-547"/>
                    <a:pt x="7778" y="-1126"/>
                    <a:pt x="15311" y="1771"/>
                  </a:cubicBezTo>
                  <a:lnTo>
                    <a:pt x="69202" y="25529"/>
                  </a:lnTo>
                  <a:cubicBezTo>
                    <a:pt x="76735" y="29006"/>
                    <a:pt x="78473" y="32483"/>
                    <a:pt x="76735" y="37119"/>
                  </a:cubicBezTo>
                  <a:cubicBezTo>
                    <a:pt x="74417" y="43493"/>
                    <a:pt x="63407" y="42913"/>
                    <a:pt x="58192" y="46390"/>
                  </a:cubicBezTo>
                  <a:cubicBezTo>
                    <a:pt x="53556" y="49867"/>
                    <a:pt x="51818" y="62036"/>
                    <a:pt x="51818" y="62036"/>
                  </a:cubicBezTo>
                  <a:lnTo>
                    <a:pt x="44285" y="187781"/>
                  </a:lnTo>
                  <a:lnTo>
                    <a:pt x="134102" y="95066"/>
                  </a:lnTo>
                  <a:cubicBezTo>
                    <a:pt x="134102" y="95066"/>
                    <a:pt x="140477" y="88112"/>
                    <a:pt x="140477" y="82897"/>
                  </a:cubicBezTo>
                  <a:cubicBezTo>
                    <a:pt x="140477" y="73625"/>
                    <a:pt x="128308" y="68410"/>
                    <a:pt x="132364" y="60877"/>
                  </a:cubicBezTo>
                  <a:cubicBezTo>
                    <a:pt x="134102" y="57400"/>
                    <a:pt x="138738" y="56241"/>
                    <a:pt x="144533" y="58559"/>
                  </a:cubicBezTo>
                  <a:lnTo>
                    <a:pt x="186834" y="77102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任意形状 30">
              <a:extLst>
                <a:ext uri="{FF2B5EF4-FFF2-40B4-BE49-F238E27FC236}">
                  <a16:creationId xmlns:a16="http://schemas.microsoft.com/office/drawing/2014/main" id="{09462EBB-7785-D597-AFD1-97E001D9A3AF}"/>
                </a:ext>
              </a:extLst>
            </p:cNvPr>
            <p:cNvSpPr/>
            <p:nvPr/>
          </p:nvSpPr>
          <p:spPr>
            <a:xfrm>
              <a:off x="6044387" y="4031944"/>
              <a:ext cx="240169" cy="170570"/>
            </a:xfrm>
            <a:custGeom>
              <a:avLst/>
              <a:gdLst>
                <a:gd name="csX0" fmla="*/ 237731 w 240169"/>
                <a:gd name="csY0" fmla="*/ 78080 h 170570"/>
                <a:gd name="csX1" fmla="*/ 235413 w 240169"/>
                <a:gd name="csY1" fmla="*/ 93725 h 170570"/>
                <a:gd name="csX2" fmla="*/ 208757 w 240169"/>
                <a:gd name="csY2" fmla="*/ 87351 h 170570"/>
                <a:gd name="csX3" fmla="*/ 80694 w 240169"/>
                <a:gd name="csY3" fmla="*/ 144719 h 170570"/>
                <a:gd name="csX4" fmla="*/ 65628 w 240169"/>
                <a:gd name="csY4" fmla="*/ 169636 h 170570"/>
                <a:gd name="csX5" fmla="*/ 52300 w 240169"/>
                <a:gd name="csY5" fmla="*/ 161523 h 170570"/>
                <a:gd name="csX6" fmla="*/ 1887 w 240169"/>
                <a:gd name="csY6" fmla="*/ 48527 h 170570"/>
                <a:gd name="csX7" fmla="*/ 21009 w 240169"/>
                <a:gd name="csY7" fmla="*/ 17815 h 170570"/>
                <a:gd name="csX8" fmla="*/ 36655 w 240169"/>
                <a:gd name="csY8" fmla="*/ 19553 h 170570"/>
                <a:gd name="csX9" fmla="*/ 32019 w 240169"/>
                <a:gd name="csY9" fmla="*/ 35779 h 170570"/>
                <a:gd name="csX10" fmla="*/ 30860 w 240169"/>
                <a:gd name="csY10" fmla="*/ 60116 h 170570"/>
                <a:gd name="csX11" fmla="*/ 47085 w 240169"/>
                <a:gd name="csY11" fmla="*/ 96043 h 170570"/>
                <a:gd name="csX12" fmla="*/ 66787 w 240169"/>
                <a:gd name="csY12" fmla="*/ 103576 h 170570"/>
                <a:gd name="csX13" fmla="*/ 113724 w 240169"/>
                <a:gd name="csY13" fmla="*/ 82716 h 170570"/>
                <a:gd name="csX14" fmla="*/ 94602 w 240169"/>
                <a:gd name="csY14" fmla="*/ 40414 h 170570"/>
                <a:gd name="csX15" fmla="*/ 69105 w 240169"/>
                <a:gd name="csY15" fmla="*/ 25928 h 170570"/>
                <a:gd name="csX16" fmla="*/ 88228 w 240169"/>
                <a:gd name="csY16" fmla="*/ 9123 h 170570"/>
                <a:gd name="csX17" fmla="*/ 121257 w 240169"/>
                <a:gd name="csY17" fmla="*/ 2749 h 170570"/>
                <a:gd name="csX18" fmla="*/ 116042 w 240169"/>
                <a:gd name="csY18" fmla="*/ 30563 h 170570"/>
                <a:gd name="csX19" fmla="*/ 135165 w 240169"/>
                <a:gd name="csY19" fmla="*/ 72865 h 170570"/>
                <a:gd name="csX20" fmla="*/ 191373 w 240169"/>
                <a:gd name="csY20" fmla="*/ 47947 h 170570"/>
                <a:gd name="csX21" fmla="*/ 203542 w 240169"/>
                <a:gd name="csY21" fmla="*/ 23030 h 170570"/>
                <a:gd name="csX22" fmla="*/ 216870 w 240169"/>
                <a:gd name="csY22" fmla="*/ 32881 h 170570"/>
                <a:gd name="csX23" fmla="*/ 237731 w 240169"/>
                <a:gd name="csY23" fmla="*/ 78080 h 1705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240169" h="170570">
                  <a:moveTo>
                    <a:pt x="237731" y="78080"/>
                  </a:moveTo>
                  <a:cubicBezTo>
                    <a:pt x="241787" y="87351"/>
                    <a:pt x="240628" y="91987"/>
                    <a:pt x="235413" y="93725"/>
                  </a:cubicBezTo>
                  <a:cubicBezTo>
                    <a:pt x="227300" y="96623"/>
                    <a:pt x="222085" y="81557"/>
                    <a:pt x="208757" y="87351"/>
                  </a:cubicBezTo>
                  <a:lnTo>
                    <a:pt x="80694" y="144719"/>
                  </a:lnTo>
                  <a:cubicBezTo>
                    <a:pt x="67367" y="150513"/>
                    <a:pt x="75479" y="165580"/>
                    <a:pt x="65628" y="169636"/>
                  </a:cubicBezTo>
                  <a:cubicBezTo>
                    <a:pt x="60992" y="171954"/>
                    <a:pt x="56357" y="170215"/>
                    <a:pt x="52300" y="161523"/>
                  </a:cubicBezTo>
                  <a:lnTo>
                    <a:pt x="1887" y="48527"/>
                  </a:lnTo>
                  <a:cubicBezTo>
                    <a:pt x="-5647" y="31143"/>
                    <a:pt x="11158" y="22451"/>
                    <a:pt x="21009" y="17815"/>
                  </a:cubicBezTo>
                  <a:cubicBezTo>
                    <a:pt x="28542" y="14338"/>
                    <a:pt x="34337" y="13759"/>
                    <a:pt x="36655" y="19553"/>
                  </a:cubicBezTo>
                  <a:cubicBezTo>
                    <a:pt x="37814" y="23030"/>
                    <a:pt x="36075" y="27087"/>
                    <a:pt x="32019" y="35779"/>
                  </a:cubicBezTo>
                  <a:cubicBezTo>
                    <a:pt x="27963" y="45630"/>
                    <a:pt x="26224" y="49106"/>
                    <a:pt x="30860" y="60116"/>
                  </a:cubicBezTo>
                  <a:lnTo>
                    <a:pt x="47085" y="96043"/>
                  </a:lnTo>
                  <a:cubicBezTo>
                    <a:pt x="50562" y="103576"/>
                    <a:pt x="59254" y="107053"/>
                    <a:pt x="66787" y="103576"/>
                  </a:cubicBezTo>
                  <a:lnTo>
                    <a:pt x="113724" y="82716"/>
                  </a:lnTo>
                  <a:lnTo>
                    <a:pt x="94602" y="40414"/>
                  </a:lnTo>
                  <a:cubicBezTo>
                    <a:pt x="88807" y="27666"/>
                    <a:pt x="72002" y="37517"/>
                    <a:pt x="69105" y="25928"/>
                  </a:cubicBezTo>
                  <a:cubicBezTo>
                    <a:pt x="67367" y="19553"/>
                    <a:pt x="79536" y="12600"/>
                    <a:pt x="88228" y="9123"/>
                  </a:cubicBezTo>
                  <a:cubicBezTo>
                    <a:pt x="103873" y="2169"/>
                    <a:pt x="118360" y="-3625"/>
                    <a:pt x="121257" y="2749"/>
                  </a:cubicBezTo>
                  <a:cubicBezTo>
                    <a:pt x="125893" y="10861"/>
                    <a:pt x="109668" y="16656"/>
                    <a:pt x="116042" y="30563"/>
                  </a:cubicBezTo>
                  <a:lnTo>
                    <a:pt x="135165" y="72865"/>
                  </a:lnTo>
                  <a:lnTo>
                    <a:pt x="191373" y="47947"/>
                  </a:lnTo>
                  <a:cubicBezTo>
                    <a:pt x="204122" y="42153"/>
                    <a:pt x="194850" y="26507"/>
                    <a:pt x="203542" y="23030"/>
                  </a:cubicBezTo>
                  <a:cubicBezTo>
                    <a:pt x="208178" y="20712"/>
                    <a:pt x="212814" y="23610"/>
                    <a:pt x="216870" y="32881"/>
                  </a:cubicBezTo>
                  <a:lnTo>
                    <a:pt x="237731" y="78080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任意形状 31">
              <a:extLst>
                <a:ext uri="{FF2B5EF4-FFF2-40B4-BE49-F238E27FC236}">
                  <a16:creationId xmlns:a16="http://schemas.microsoft.com/office/drawing/2014/main" id="{FF7FBFF6-E0C9-CD4B-FE21-73F68D34891C}"/>
                </a:ext>
              </a:extLst>
            </p:cNvPr>
            <p:cNvSpPr/>
            <p:nvPr/>
          </p:nvSpPr>
          <p:spPr>
            <a:xfrm>
              <a:off x="6336524" y="4306592"/>
              <a:ext cx="176096" cy="218201"/>
            </a:xfrm>
            <a:custGeom>
              <a:avLst/>
              <a:gdLst>
                <a:gd name="csX0" fmla="*/ 93938 w 176096"/>
                <a:gd name="csY0" fmla="*/ 165601 h 218201"/>
                <a:gd name="csX1" fmla="*/ 96836 w 176096"/>
                <a:gd name="csY1" fmla="*/ 195154 h 218201"/>
                <a:gd name="csX2" fmla="*/ 104948 w 176096"/>
                <a:gd name="csY2" fmla="*/ 214856 h 218201"/>
                <a:gd name="csX3" fmla="*/ 89303 w 176096"/>
                <a:gd name="csY3" fmla="*/ 214856 h 218201"/>
                <a:gd name="csX4" fmla="*/ 8756 w 176096"/>
                <a:gd name="csY4" fmla="*/ 165021 h 218201"/>
                <a:gd name="csX5" fmla="*/ 1803 w 176096"/>
                <a:gd name="csY5" fmla="*/ 149955 h 218201"/>
                <a:gd name="csX6" fmla="*/ 24982 w 176096"/>
                <a:gd name="csY6" fmla="*/ 149376 h 218201"/>
                <a:gd name="csX7" fmla="*/ 52217 w 176096"/>
                <a:gd name="csY7" fmla="*/ 140104 h 218201"/>
                <a:gd name="csX8" fmla="*/ 106687 w 176096"/>
                <a:gd name="csY8" fmla="*/ 51445 h 218201"/>
                <a:gd name="csX9" fmla="*/ 103210 w 176096"/>
                <a:gd name="csY9" fmla="*/ 25369 h 218201"/>
                <a:gd name="csX10" fmla="*/ 91621 w 176096"/>
                <a:gd name="csY10" fmla="*/ 16098 h 218201"/>
                <a:gd name="csX11" fmla="*/ 89303 w 176096"/>
                <a:gd name="csY11" fmla="*/ 2190 h 218201"/>
                <a:gd name="csX12" fmla="*/ 121753 w 176096"/>
                <a:gd name="csY12" fmla="*/ 6247 h 218201"/>
                <a:gd name="csX13" fmla="*/ 166952 w 176096"/>
                <a:gd name="csY13" fmla="*/ 14939 h 218201"/>
                <a:gd name="csX14" fmla="*/ 173326 w 176096"/>
                <a:gd name="csY14" fmla="*/ 37538 h 218201"/>
                <a:gd name="csX15" fmla="*/ 93938 w 176096"/>
                <a:gd name="csY15" fmla="*/ 165601 h 2182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76096" h="218201">
                  <a:moveTo>
                    <a:pt x="93938" y="165601"/>
                  </a:moveTo>
                  <a:cubicBezTo>
                    <a:pt x="86985" y="177190"/>
                    <a:pt x="87564" y="185303"/>
                    <a:pt x="96836" y="195154"/>
                  </a:cubicBezTo>
                  <a:cubicBezTo>
                    <a:pt x="105528" y="203846"/>
                    <a:pt x="108425" y="210220"/>
                    <a:pt x="104948" y="214856"/>
                  </a:cubicBezTo>
                  <a:cubicBezTo>
                    <a:pt x="100892" y="220650"/>
                    <a:pt x="93938" y="217753"/>
                    <a:pt x="89303" y="214856"/>
                  </a:cubicBezTo>
                  <a:lnTo>
                    <a:pt x="8756" y="165021"/>
                  </a:lnTo>
                  <a:cubicBezTo>
                    <a:pt x="-515" y="159227"/>
                    <a:pt x="-1674" y="154011"/>
                    <a:pt x="1803" y="149955"/>
                  </a:cubicBezTo>
                  <a:cubicBezTo>
                    <a:pt x="5859" y="144740"/>
                    <a:pt x="16290" y="147058"/>
                    <a:pt x="24982" y="149376"/>
                  </a:cubicBezTo>
                  <a:cubicBezTo>
                    <a:pt x="42945" y="154011"/>
                    <a:pt x="47581" y="148217"/>
                    <a:pt x="52217" y="140104"/>
                  </a:cubicBezTo>
                  <a:lnTo>
                    <a:pt x="106687" y="51445"/>
                  </a:lnTo>
                  <a:cubicBezTo>
                    <a:pt x="115958" y="35800"/>
                    <a:pt x="109005" y="30584"/>
                    <a:pt x="103210" y="25369"/>
                  </a:cubicBezTo>
                  <a:cubicBezTo>
                    <a:pt x="99154" y="21892"/>
                    <a:pt x="95677" y="19574"/>
                    <a:pt x="91621" y="16098"/>
                  </a:cubicBezTo>
                  <a:cubicBezTo>
                    <a:pt x="87564" y="12621"/>
                    <a:pt x="84087" y="7406"/>
                    <a:pt x="89303" y="2190"/>
                  </a:cubicBezTo>
                  <a:cubicBezTo>
                    <a:pt x="94518" y="-3025"/>
                    <a:pt x="106687" y="2190"/>
                    <a:pt x="121753" y="6247"/>
                  </a:cubicBezTo>
                  <a:cubicBezTo>
                    <a:pt x="147250" y="12621"/>
                    <a:pt x="156521" y="8565"/>
                    <a:pt x="166952" y="14939"/>
                  </a:cubicBezTo>
                  <a:cubicBezTo>
                    <a:pt x="177382" y="20733"/>
                    <a:pt x="177962" y="30005"/>
                    <a:pt x="173326" y="37538"/>
                  </a:cubicBezTo>
                  <a:lnTo>
                    <a:pt x="93938" y="165601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任意形状 32">
              <a:extLst>
                <a:ext uri="{FF2B5EF4-FFF2-40B4-BE49-F238E27FC236}">
                  <a16:creationId xmlns:a16="http://schemas.microsoft.com/office/drawing/2014/main" id="{ED39470B-B329-0749-FB84-FC846A7A3513}"/>
                </a:ext>
              </a:extLst>
            </p:cNvPr>
            <p:cNvSpPr/>
            <p:nvPr/>
          </p:nvSpPr>
          <p:spPr>
            <a:xfrm>
              <a:off x="6579363" y="4391082"/>
              <a:ext cx="173417" cy="209130"/>
            </a:xfrm>
            <a:custGeom>
              <a:avLst/>
              <a:gdLst>
                <a:gd name="csX0" fmla="*/ 61447 w 173417"/>
                <a:gd name="csY0" fmla="*/ 137319 h 209130"/>
                <a:gd name="csX1" fmla="*/ 5238 w 173417"/>
                <a:gd name="csY1" fmla="*/ 57352 h 209130"/>
                <a:gd name="csX2" fmla="*/ 102589 w 173417"/>
                <a:gd name="csY2" fmla="*/ 2303 h 209130"/>
                <a:gd name="csX3" fmla="*/ 170967 w 173417"/>
                <a:gd name="csY3" fmla="*/ 107766 h 209130"/>
                <a:gd name="csX4" fmla="*/ 16828 w 173417"/>
                <a:gd name="csY4" fmla="*/ 207435 h 209130"/>
                <a:gd name="csX5" fmla="*/ 23 w 173417"/>
                <a:gd name="csY5" fmla="*/ 197004 h 209130"/>
                <a:gd name="csX6" fmla="*/ 31894 w 173417"/>
                <a:gd name="csY6" fmla="*/ 184836 h 209130"/>
                <a:gd name="csX7" fmla="*/ 102010 w 173417"/>
                <a:gd name="csY7" fmla="*/ 135581 h 209130"/>
                <a:gd name="csX8" fmla="*/ 61447 w 173417"/>
                <a:gd name="csY8" fmla="*/ 137319 h 209130"/>
                <a:gd name="csX9" fmla="*/ 122871 w 173417"/>
                <a:gd name="csY9" fmla="*/ 78213 h 209130"/>
                <a:gd name="csX10" fmla="*/ 99692 w 173417"/>
                <a:gd name="csY10" fmla="*/ 24323 h 209130"/>
                <a:gd name="csX11" fmla="*/ 56811 w 173417"/>
                <a:gd name="csY11" fmla="*/ 64306 h 209130"/>
                <a:gd name="csX12" fmla="*/ 81149 w 173417"/>
                <a:gd name="csY12" fmla="*/ 115879 h 209130"/>
                <a:gd name="csX13" fmla="*/ 122871 w 173417"/>
                <a:gd name="csY13" fmla="*/ 78213 h 2091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73417" h="209130">
                  <a:moveTo>
                    <a:pt x="61447" y="137319"/>
                  </a:moveTo>
                  <a:cubicBezTo>
                    <a:pt x="19146" y="128048"/>
                    <a:pt x="-3454" y="99653"/>
                    <a:pt x="5238" y="57352"/>
                  </a:cubicBezTo>
                  <a:cubicBezTo>
                    <a:pt x="15669" y="6359"/>
                    <a:pt x="62606" y="-5810"/>
                    <a:pt x="102589" y="2303"/>
                  </a:cubicBezTo>
                  <a:cubicBezTo>
                    <a:pt x="155321" y="13313"/>
                    <a:pt x="181977" y="56773"/>
                    <a:pt x="170967" y="107766"/>
                  </a:cubicBezTo>
                  <a:cubicBezTo>
                    <a:pt x="155901" y="179620"/>
                    <a:pt x="85785" y="217865"/>
                    <a:pt x="16828" y="207435"/>
                  </a:cubicBezTo>
                  <a:cubicBezTo>
                    <a:pt x="9874" y="206276"/>
                    <a:pt x="-556" y="203379"/>
                    <a:pt x="23" y="197004"/>
                  </a:cubicBezTo>
                  <a:cubicBezTo>
                    <a:pt x="603" y="189471"/>
                    <a:pt x="16248" y="188892"/>
                    <a:pt x="31894" y="184836"/>
                  </a:cubicBezTo>
                  <a:cubicBezTo>
                    <a:pt x="75934" y="172667"/>
                    <a:pt x="93318" y="154703"/>
                    <a:pt x="102010" y="135581"/>
                  </a:cubicBezTo>
                  <a:cubicBezTo>
                    <a:pt x="89841" y="140796"/>
                    <a:pt x="74195" y="140216"/>
                    <a:pt x="61447" y="137319"/>
                  </a:cubicBezTo>
                  <a:close/>
                  <a:moveTo>
                    <a:pt x="122871" y="78213"/>
                  </a:moveTo>
                  <a:cubicBezTo>
                    <a:pt x="127507" y="56773"/>
                    <a:pt x="125768" y="30117"/>
                    <a:pt x="99692" y="24323"/>
                  </a:cubicBezTo>
                  <a:cubicBezTo>
                    <a:pt x="74775" y="19107"/>
                    <a:pt x="61447" y="38809"/>
                    <a:pt x="56811" y="64306"/>
                  </a:cubicBezTo>
                  <a:cubicBezTo>
                    <a:pt x="53334" y="83428"/>
                    <a:pt x="56811" y="110084"/>
                    <a:pt x="81149" y="115879"/>
                  </a:cubicBezTo>
                  <a:cubicBezTo>
                    <a:pt x="105487" y="121094"/>
                    <a:pt x="117656" y="104289"/>
                    <a:pt x="122871" y="78213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任意形状 33">
              <a:extLst>
                <a:ext uri="{FF2B5EF4-FFF2-40B4-BE49-F238E27FC236}">
                  <a16:creationId xmlns:a16="http://schemas.microsoft.com/office/drawing/2014/main" id="{44AE407C-CCAD-037C-BC62-2BBD6E9C7708}"/>
                </a:ext>
              </a:extLst>
            </p:cNvPr>
            <p:cNvSpPr/>
            <p:nvPr/>
          </p:nvSpPr>
          <p:spPr>
            <a:xfrm>
              <a:off x="7100886" y="4283166"/>
              <a:ext cx="209809" cy="238651"/>
            </a:xfrm>
            <a:custGeom>
              <a:avLst/>
              <a:gdLst>
                <a:gd name="csX0" fmla="*/ 61446 w 209809"/>
                <a:gd name="csY0" fmla="*/ 132817 h 238651"/>
                <a:gd name="csX1" fmla="*/ 93897 w 209809"/>
                <a:gd name="csY1" fmla="*/ 98049 h 238651"/>
                <a:gd name="csX2" fmla="*/ 194145 w 209809"/>
                <a:gd name="csY2" fmla="*/ 102685 h 238651"/>
                <a:gd name="csX3" fmla="*/ 153582 w 209809"/>
                <a:gd name="csY3" fmla="*/ 226112 h 238651"/>
                <a:gd name="csX4" fmla="*/ 77092 w 209809"/>
                <a:gd name="csY4" fmla="*/ 227271 h 238651"/>
                <a:gd name="csX5" fmla="*/ 82307 w 209809"/>
                <a:gd name="csY5" fmla="*/ 197718 h 238651"/>
                <a:gd name="csX6" fmla="*/ 110701 w 209809"/>
                <a:gd name="csY6" fmla="*/ 202354 h 238651"/>
                <a:gd name="csX7" fmla="*/ 146049 w 209809"/>
                <a:gd name="csY7" fmla="*/ 205251 h 238651"/>
                <a:gd name="csX8" fmla="*/ 151264 w 209809"/>
                <a:gd name="csY8" fmla="*/ 140930 h 238651"/>
                <a:gd name="csX9" fmla="*/ 95056 w 209809"/>
                <a:gd name="csY9" fmla="*/ 131658 h 238651"/>
                <a:gd name="csX10" fmla="*/ 62026 w 209809"/>
                <a:gd name="csY10" fmla="*/ 171642 h 238651"/>
                <a:gd name="csX11" fmla="*/ 46959 w 209809"/>
                <a:gd name="csY11" fmla="*/ 165268 h 238651"/>
                <a:gd name="csX12" fmla="*/ 1181 w 209809"/>
                <a:gd name="csY12" fmla="*/ 82983 h 238651"/>
                <a:gd name="csX13" fmla="*/ 4079 w 209809"/>
                <a:gd name="csY13" fmla="*/ 70814 h 238651"/>
                <a:gd name="csX14" fmla="*/ 108383 w 209809"/>
                <a:gd name="csY14" fmla="*/ 1278 h 238651"/>
                <a:gd name="csX15" fmla="*/ 119973 w 209809"/>
                <a:gd name="csY15" fmla="*/ 5334 h 238651"/>
                <a:gd name="csX16" fmla="*/ 129244 w 209809"/>
                <a:gd name="csY16" fmla="*/ 30251 h 238651"/>
                <a:gd name="csX17" fmla="*/ 125188 w 209809"/>
                <a:gd name="csY17" fmla="*/ 42420 h 238651"/>
                <a:gd name="csX18" fmla="*/ 41744 w 209809"/>
                <a:gd name="csY18" fmla="*/ 98049 h 238651"/>
                <a:gd name="csX19" fmla="*/ 61446 w 209809"/>
                <a:gd name="csY19" fmla="*/ 132817 h 2386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09809" h="238651">
                  <a:moveTo>
                    <a:pt x="61446" y="132817"/>
                  </a:moveTo>
                  <a:cubicBezTo>
                    <a:pt x="71297" y="116592"/>
                    <a:pt x="81148" y="106741"/>
                    <a:pt x="93897" y="98049"/>
                  </a:cubicBezTo>
                  <a:cubicBezTo>
                    <a:pt x="127506" y="73132"/>
                    <a:pt x="169228" y="68496"/>
                    <a:pt x="194145" y="102685"/>
                  </a:cubicBezTo>
                  <a:cubicBezTo>
                    <a:pt x="228334" y="149043"/>
                    <a:pt x="202837" y="197718"/>
                    <a:pt x="153582" y="226112"/>
                  </a:cubicBezTo>
                  <a:cubicBezTo>
                    <a:pt x="123450" y="244076"/>
                    <a:pt x="90999" y="241178"/>
                    <a:pt x="77092" y="227271"/>
                  </a:cubicBezTo>
                  <a:cubicBezTo>
                    <a:pt x="68400" y="218579"/>
                    <a:pt x="71297" y="204092"/>
                    <a:pt x="82307" y="197718"/>
                  </a:cubicBezTo>
                  <a:cubicBezTo>
                    <a:pt x="92158" y="192503"/>
                    <a:pt x="101430" y="195400"/>
                    <a:pt x="110701" y="202354"/>
                  </a:cubicBezTo>
                  <a:cubicBezTo>
                    <a:pt x="125767" y="213364"/>
                    <a:pt x="136198" y="211046"/>
                    <a:pt x="146049" y="205251"/>
                  </a:cubicBezTo>
                  <a:cubicBezTo>
                    <a:pt x="166910" y="193662"/>
                    <a:pt x="171546" y="169903"/>
                    <a:pt x="151264" y="140930"/>
                  </a:cubicBezTo>
                  <a:cubicBezTo>
                    <a:pt x="136198" y="119490"/>
                    <a:pt x="115337" y="116013"/>
                    <a:pt x="95056" y="131658"/>
                  </a:cubicBezTo>
                  <a:cubicBezTo>
                    <a:pt x="78251" y="144407"/>
                    <a:pt x="71297" y="165847"/>
                    <a:pt x="62026" y="171642"/>
                  </a:cubicBezTo>
                  <a:cubicBezTo>
                    <a:pt x="55072" y="175698"/>
                    <a:pt x="50436" y="171062"/>
                    <a:pt x="46959" y="165268"/>
                  </a:cubicBezTo>
                  <a:lnTo>
                    <a:pt x="1181" y="82983"/>
                  </a:lnTo>
                  <a:cubicBezTo>
                    <a:pt x="-1137" y="78927"/>
                    <a:pt x="22" y="73712"/>
                    <a:pt x="4079" y="70814"/>
                  </a:cubicBezTo>
                  <a:lnTo>
                    <a:pt x="108383" y="1278"/>
                  </a:lnTo>
                  <a:cubicBezTo>
                    <a:pt x="112440" y="-1619"/>
                    <a:pt x="118234" y="698"/>
                    <a:pt x="119973" y="5334"/>
                  </a:cubicBezTo>
                  <a:lnTo>
                    <a:pt x="129244" y="30251"/>
                  </a:lnTo>
                  <a:cubicBezTo>
                    <a:pt x="130983" y="34887"/>
                    <a:pt x="129244" y="39523"/>
                    <a:pt x="125188" y="42420"/>
                  </a:cubicBezTo>
                  <a:lnTo>
                    <a:pt x="41744" y="98049"/>
                  </a:lnTo>
                  <a:lnTo>
                    <a:pt x="61446" y="13281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任意形状 34">
              <a:extLst>
                <a:ext uri="{FF2B5EF4-FFF2-40B4-BE49-F238E27FC236}">
                  <a16:creationId xmlns:a16="http://schemas.microsoft.com/office/drawing/2014/main" id="{417EAC3F-EFF1-17A8-CFEF-E79E1135CA96}"/>
                </a:ext>
              </a:extLst>
            </p:cNvPr>
            <p:cNvSpPr/>
            <p:nvPr/>
          </p:nvSpPr>
          <p:spPr>
            <a:xfrm>
              <a:off x="6860125" y="4395183"/>
              <a:ext cx="190312" cy="218413"/>
            </a:xfrm>
            <a:custGeom>
              <a:avLst/>
              <a:gdLst>
                <a:gd name="csX0" fmla="*/ 73896 w 190312"/>
                <a:gd name="csY0" fmla="*/ 2258 h 218413"/>
                <a:gd name="csX1" fmla="*/ 186893 w 190312"/>
                <a:gd name="csY1" fmla="*/ 89758 h 218413"/>
                <a:gd name="csX2" fmla="*/ 117936 w 190312"/>
                <a:gd name="csY2" fmla="*/ 216082 h 218413"/>
                <a:gd name="csX3" fmla="*/ 2622 w 190312"/>
                <a:gd name="csY3" fmla="*/ 126264 h 218413"/>
                <a:gd name="csX4" fmla="*/ 73896 w 190312"/>
                <a:gd name="csY4" fmla="*/ 2258 h 218413"/>
                <a:gd name="csX5" fmla="*/ 113300 w 190312"/>
                <a:gd name="csY5" fmla="*/ 194641 h 218413"/>
                <a:gd name="csX6" fmla="*/ 132423 w 190312"/>
                <a:gd name="csY6" fmla="*/ 101926 h 218413"/>
                <a:gd name="csX7" fmla="*/ 79112 w 190312"/>
                <a:gd name="csY7" fmla="*/ 23118 h 218413"/>
                <a:gd name="csX8" fmla="*/ 59410 w 190312"/>
                <a:gd name="csY8" fmla="*/ 116413 h 218413"/>
                <a:gd name="csX9" fmla="*/ 113300 w 190312"/>
                <a:gd name="csY9" fmla="*/ 194641 h 2184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90312" h="218413">
                  <a:moveTo>
                    <a:pt x="73896" y="2258"/>
                  </a:moveTo>
                  <a:cubicBezTo>
                    <a:pt x="130684" y="-9332"/>
                    <a:pt x="174145" y="24277"/>
                    <a:pt x="186893" y="89758"/>
                  </a:cubicBezTo>
                  <a:cubicBezTo>
                    <a:pt x="199062" y="150022"/>
                    <a:pt x="179360" y="202754"/>
                    <a:pt x="117936" y="216082"/>
                  </a:cubicBezTo>
                  <a:cubicBezTo>
                    <a:pt x="65204" y="227671"/>
                    <a:pt x="15949" y="195800"/>
                    <a:pt x="2622" y="126264"/>
                  </a:cubicBezTo>
                  <a:cubicBezTo>
                    <a:pt x="-10127" y="54989"/>
                    <a:pt x="25221" y="12109"/>
                    <a:pt x="73896" y="2258"/>
                  </a:cubicBezTo>
                  <a:close/>
                  <a:moveTo>
                    <a:pt x="113300" y="194641"/>
                  </a:moveTo>
                  <a:cubicBezTo>
                    <a:pt x="137059" y="190006"/>
                    <a:pt x="143433" y="158135"/>
                    <a:pt x="132423" y="101926"/>
                  </a:cubicBezTo>
                  <a:cubicBezTo>
                    <a:pt x="121413" y="45718"/>
                    <a:pt x="102870" y="18483"/>
                    <a:pt x="79112" y="23118"/>
                  </a:cubicBezTo>
                  <a:cubicBezTo>
                    <a:pt x="55353" y="27754"/>
                    <a:pt x="47820" y="60205"/>
                    <a:pt x="59410" y="116413"/>
                  </a:cubicBezTo>
                  <a:cubicBezTo>
                    <a:pt x="69840" y="170304"/>
                    <a:pt x="91281" y="198698"/>
                    <a:pt x="113300" y="194641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" name="任意形状 7">
            <a:extLst>
              <a:ext uri="{FF2B5EF4-FFF2-40B4-BE49-F238E27FC236}">
                <a16:creationId xmlns:a16="http://schemas.microsoft.com/office/drawing/2014/main" id="{6EC02C8C-ABB5-37F8-C6D5-6F78A6B67533}"/>
              </a:ext>
            </a:extLst>
          </p:cNvPr>
          <p:cNvSpPr/>
          <p:nvPr/>
        </p:nvSpPr>
        <p:spPr>
          <a:xfrm>
            <a:off x="114670" y="5634122"/>
            <a:ext cx="1180713" cy="1180712"/>
          </a:xfrm>
          <a:custGeom>
            <a:avLst/>
            <a:gdLst>
              <a:gd name="csX0" fmla="*/ 905711 w 1811422"/>
              <a:gd name="csY0" fmla="*/ 1811421 h 1811421"/>
              <a:gd name="csX1" fmla="*/ 0 w 1811422"/>
              <a:gd name="csY1" fmla="*/ 905711 h 1811421"/>
              <a:gd name="csX2" fmla="*/ 905711 w 1811422"/>
              <a:gd name="csY2" fmla="*/ 0 h 1811421"/>
              <a:gd name="csX3" fmla="*/ 1811422 w 1811422"/>
              <a:gd name="csY3" fmla="*/ 905711 h 1811421"/>
              <a:gd name="csX4" fmla="*/ 905711 w 1811422"/>
              <a:gd name="csY4" fmla="*/ 1811421 h 1811421"/>
              <a:gd name="csX5" fmla="*/ 905711 w 1811422"/>
              <a:gd name="csY5" fmla="*/ 45778 h 1811421"/>
              <a:gd name="csX6" fmla="*/ 45778 w 1811422"/>
              <a:gd name="csY6" fmla="*/ 905711 h 1811421"/>
              <a:gd name="csX7" fmla="*/ 905711 w 1811422"/>
              <a:gd name="csY7" fmla="*/ 1765643 h 1811421"/>
              <a:gd name="csX8" fmla="*/ 1765644 w 1811422"/>
              <a:gd name="csY8" fmla="*/ 905711 h 1811421"/>
              <a:gd name="csX9" fmla="*/ 905711 w 1811422"/>
              <a:gd name="csY9" fmla="*/ 45778 h 18114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811422" h="1811421">
                <a:moveTo>
                  <a:pt x="905711" y="1811421"/>
                </a:moveTo>
                <a:cubicBezTo>
                  <a:pt x="406208" y="1811421"/>
                  <a:pt x="0" y="1405213"/>
                  <a:pt x="0" y="905711"/>
                </a:cubicBezTo>
                <a:cubicBezTo>
                  <a:pt x="0" y="406208"/>
                  <a:pt x="406208" y="0"/>
                  <a:pt x="905711" y="0"/>
                </a:cubicBezTo>
                <a:cubicBezTo>
                  <a:pt x="1405214" y="0"/>
                  <a:pt x="1811422" y="406208"/>
                  <a:pt x="1811422" y="905711"/>
                </a:cubicBezTo>
                <a:cubicBezTo>
                  <a:pt x="1811422" y="1405213"/>
                  <a:pt x="1405214" y="1811421"/>
                  <a:pt x="905711" y="1811421"/>
                </a:cubicBezTo>
                <a:close/>
                <a:moveTo>
                  <a:pt x="905711" y="45778"/>
                </a:moveTo>
                <a:cubicBezTo>
                  <a:pt x="431705" y="45778"/>
                  <a:pt x="45778" y="431705"/>
                  <a:pt x="45778" y="905711"/>
                </a:cubicBezTo>
                <a:cubicBezTo>
                  <a:pt x="45778" y="1379717"/>
                  <a:pt x="431705" y="1765643"/>
                  <a:pt x="905711" y="1765643"/>
                </a:cubicBezTo>
                <a:cubicBezTo>
                  <a:pt x="1379717" y="1765643"/>
                  <a:pt x="1765644" y="1379717"/>
                  <a:pt x="1765644" y="905711"/>
                </a:cubicBezTo>
                <a:cubicBezTo>
                  <a:pt x="1765644" y="431705"/>
                  <a:pt x="1379717" y="45778"/>
                  <a:pt x="905711" y="45778"/>
                </a:cubicBezTo>
                <a:close/>
              </a:path>
            </a:pathLst>
          </a:custGeom>
          <a:solidFill>
            <a:schemeClr val="bg1"/>
          </a:solidFill>
          <a:ln w="57765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任意形状 8">
            <a:extLst>
              <a:ext uri="{FF2B5EF4-FFF2-40B4-BE49-F238E27FC236}">
                <a16:creationId xmlns:a16="http://schemas.microsoft.com/office/drawing/2014/main" id="{7F284349-92E6-85FC-CBC2-55A7E907AD74}"/>
              </a:ext>
            </a:extLst>
          </p:cNvPr>
          <p:cNvSpPr/>
          <p:nvPr/>
        </p:nvSpPr>
        <p:spPr>
          <a:xfrm>
            <a:off x="310699" y="5830151"/>
            <a:ext cx="788653" cy="788652"/>
          </a:xfrm>
          <a:custGeom>
            <a:avLst/>
            <a:gdLst>
              <a:gd name="csX0" fmla="*/ 604966 w 1209932"/>
              <a:gd name="csY0" fmla="*/ 1209932 h 1209931"/>
              <a:gd name="csX1" fmla="*/ 0 w 1209932"/>
              <a:gd name="csY1" fmla="*/ 604966 h 1209931"/>
              <a:gd name="csX2" fmla="*/ 604966 w 1209932"/>
              <a:gd name="csY2" fmla="*/ 0 h 1209931"/>
              <a:gd name="csX3" fmla="*/ 1209933 w 1209932"/>
              <a:gd name="csY3" fmla="*/ 604966 h 1209931"/>
              <a:gd name="csX4" fmla="*/ 604966 w 1209932"/>
              <a:gd name="csY4" fmla="*/ 1209932 h 1209931"/>
              <a:gd name="csX5" fmla="*/ 604966 w 1209932"/>
              <a:gd name="csY5" fmla="*/ 45778 h 1209931"/>
              <a:gd name="csX6" fmla="*/ 45778 w 1209932"/>
              <a:gd name="csY6" fmla="*/ 604966 h 1209931"/>
              <a:gd name="csX7" fmla="*/ 604966 w 1209932"/>
              <a:gd name="csY7" fmla="*/ 1164154 h 1209931"/>
              <a:gd name="csX8" fmla="*/ 1164155 w 1209932"/>
              <a:gd name="csY8" fmla="*/ 604966 h 1209931"/>
              <a:gd name="csX9" fmla="*/ 604966 w 1209932"/>
              <a:gd name="csY9" fmla="*/ 45778 h 12099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209932" h="1209931">
                <a:moveTo>
                  <a:pt x="604966" y="1209932"/>
                </a:moveTo>
                <a:cubicBezTo>
                  <a:pt x="271192" y="1209932"/>
                  <a:pt x="0" y="938740"/>
                  <a:pt x="0" y="604966"/>
                </a:cubicBezTo>
                <a:cubicBezTo>
                  <a:pt x="0" y="271771"/>
                  <a:pt x="271192" y="0"/>
                  <a:pt x="604966" y="0"/>
                </a:cubicBezTo>
                <a:cubicBezTo>
                  <a:pt x="938741" y="0"/>
                  <a:pt x="1209933" y="271192"/>
                  <a:pt x="1209933" y="604966"/>
                </a:cubicBezTo>
                <a:cubicBezTo>
                  <a:pt x="1209933" y="938161"/>
                  <a:pt x="938741" y="1209932"/>
                  <a:pt x="604966" y="1209932"/>
                </a:cubicBezTo>
                <a:close/>
                <a:moveTo>
                  <a:pt x="604966" y="45778"/>
                </a:moveTo>
                <a:cubicBezTo>
                  <a:pt x="296689" y="45778"/>
                  <a:pt x="45778" y="296688"/>
                  <a:pt x="45778" y="604966"/>
                </a:cubicBezTo>
                <a:cubicBezTo>
                  <a:pt x="45778" y="913244"/>
                  <a:pt x="296689" y="1164154"/>
                  <a:pt x="604966" y="1164154"/>
                </a:cubicBezTo>
                <a:cubicBezTo>
                  <a:pt x="913244" y="1164154"/>
                  <a:pt x="1164155" y="913244"/>
                  <a:pt x="1164155" y="604966"/>
                </a:cubicBezTo>
                <a:cubicBezTo>
                  <a:pt x="1164155" y="296688"/>
                  <a:pt x="913244" y="45778"/>
                  <a:pt x="604966" y="45778"/>
                </a:cubicBezTo>
                <a:close/>
              </a:path>
            </a:pathLst>
          </a:custGeom>
          <a:solidFill>
            <a:schemeClr val="bg1"/>
          </a:solidFill>
          <a:ln w="57765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E52418B-7AF7-3F2D-EEC1-EF9B5CC57EC0}"/>
              </a:ext>
            </a:extLst>
          </p:cNvPr>
          <p:cNvGrpSpPr/>
          <p:nvPr/>
        </p:nvGrpSpPr>
        <p:grpSpPr>
          <a:xfrm>
            <a:off x="160080" y="5683030"/>
            <a:ext cx="1089892" cy="1082895"/>
            <a:chOff x="5988062" y="2952246"/>
            <a:chExt cx="1672084" cy="1661353"/>
          </a:xfrm>
          <a:solidFill>
            <a:schemeClr val="bg1"/>
          </a:solidFill>
        </p:grpSpPr>
        <p:sp>
          <p:nvSpPr>
            <p:cNvPr id="28" name="任意形状 16">
              <a:extLst>
                <a:ext uri="{FF2B5EF4-FFF2-40B4-BE49-F238E27FC236}">
                  <a16:creationId xmlns:a16="http://schemas.microsoft.com/office/drawing/2014/main" id="{FC681C78-08CD-8F90-ADF5-A21D3F061061}"/>
                </a:ext>
              </a:extLst>
            </p:cNvPr>
            <p:cNvSpPr/>
            <p:nvPr/>
          </p:nvSpPr>
          <p:spPr>
            <a:xfrm>
              <a:off x="7165064" y="3094539"/>
              <a:ext cx="240747" cy="250761"/>
            </a:xfrm>
            <a:custGeom>
              <a:avLst/>
              <a:gdLst>
                <a:gd name="csX0" fmla="*/ 7699 w 240747"/>
                <a:gd name="csY0" fmla="*/ 161347 h 250761"/>
                <a:gd name="csX1" fmla="*/ 1325 w 240747"/>
                <a:gd name="csY1" fmla="*/ 145701 h 250761"/>
                <a:gd name="csX2" fmla="*/ 29719 w 240747"/>
                <a:gd name="csY2" fmla="*/ 139327 h 250761"/>
                <a:gd name="csX3" fmla="*/ 119536 w 240747"/>
                <a:gd name="csY3" fmla="*/ 32125 h 250761"/>
                <a:gd name="csX4" fmla="*/ 121275 w 240747"/>
                <a:gd name="csY4" fmla="*/ 2572 h 250761"/>
                <a:gd name="csX5" fmla="*/ 137500 w 240747"/>
                <a:gd name="csY5" fmla="*/ 5469 h 250761"/>
                <a:gd name="csX6" fmla="*/ 231954 w 240747"/>
                <a:gd name="csY6" fmla="*/ 84277 h 250761"/>
                <a:gd name="csX7" fmla="*/ 229056 w 240747"/>
                <a:gd name="csY7" fmla="*/ 122522 h 250761"/>
                <a:gd name="csX8" fmla="*/ 216887 w 240747"/>
                <a:gd name="csY8" fmla="*/ 127158 h 250761"/>
                <a:gd name="csX9" fmla="*/ 213411 w 240747"/>
                <a:gd name="csY9" fmla="*/ 108036 h 250761"/>
                <a:gd name="csX10" fmla="*/ 201821 w 240747"/>
                <a:gd name="csY10" fmla="*/ 87754 h 250761"/>
                <a:gd name="csX11" fmla="*/ 172268 w 240747"/>
                <a:gd name="csY11" fmla="*/ 63416 h 250761"/>
                <a:gd name="csX12" fmla="*/ 147351 w 240747"/>
                <a:gd name="csY12" fmla="*/ 65734 h 250761"/>
                <a:gd name="csX13" fmla="*/ 115480 w 240747"/>
                <a:gd name="csY13" fmla="*/ 103979 h 250761"/>
                <a:gd name="csX14" fmla="*/ 156623 w 240747"/>
                <a:gd name="csY14" fmla="*/ 138168 h 250761"/>
                <a:gd name="csX15" fmla="*/ 182699 w 240747"/>
                <a:gd name="csY15" fmla="*/ 140486 h 250761"/>
                <a:gd name="csX16" fmla="*/ 172268 w 240747"/>
                <a:gd name="csY16" fmla="*/ 164824 h 250761"/>
                <a:gd name="csX17" fmla="*/ 147930 w 240747"/>
                <a:gd name="csY17" fmla="*/ 182787 h 250761"/>
                <a:gd name="csX18" fmla="*/ 140977 w 240747"/>
                <a:gd name="csY18" fmla="*/ 156711 h 250761"/>
                <a:gd name="csX19" fmla="*/ 100414 w 240747"/>
                <a:gd name="csY19" fmla="*/ 123102 h 250761"/>
                <a:gd name="csX20" fmla="*/ 68543 w 240747"/>
                <a:gd name="csY20" fmla="*/ 161347 h 250761"/>
                <a:gd name="csX21" fmla="*/ 70861 w 240747"/>
                <a:gd name="csY21" fmla="*/ 186264 h 250761"/>
                <a:gd name="csX22" fmla="*/ 104470 w 240747"/>
                <a:gd name="csY22" fmla="*/ 214078 h 250761"/>
                <a:gd name="csX23" fmla="*/ 128229 w 240747"/>
                <a:gd name="csY23" fmla="*/ 220453 h 250761"/>
                <a:gd name="csX24" fmla="*/ 147351 w 240747"/>
                <a:gd name="csY24" fmla="*/ 219294 h 250761"/>
                <a:gd name="csX25" fmla="*/ 147930 w 240747"/>
                <a:gd name="csY25" fmla="*/ 231462 h 250761"/>
                <a:gd name="csX26" fmla="*/ 109685 w 240747"/>
                <a:gd name="csY26" fmla="*/ 246529 h 250761"/>
                <a:gd name="csX27" fmla="*/ 7699 w 240747"/>
                <a:gd name="csY27" fmla="*/ 161347 h 250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40747" h="250761">
                  <a:moveTo>
                    <a:pt x="7699" y="161347"/>
                  </a:moveTo>
                  <a:cubicBezTo>
                    <a:pt x="166" y="154973"/>
                    <a:pt x="-1573" y="149757"/>
                    <a:pt x="1325" y="145701"/>
                  </a:cubicBezTo>
                  <a:cubicBezTo>
                    <a:pt x="7699" y="137009"/>
                    <a:pt x="20447" y="150337"/>
                    <a:pt x="29719" y="139327"/>
                  </a:cubicBezTo>
                  <a:lnTo>
                    <a:pt x="119536" y="32125"/>
                  </a:lnTo>
                  <a:cubicBezTo>
                    <a:pt x="128808" y="21115"/>
                    <a:pt x="113742" y="11264"/>
                    <a:pt x="121275" y="2572"/>
                  </a:cubicBezTo>
                  <a:cubicBezTo>
                    <a:pt x="124752" y="-1484"/>
                    <a:pt x="129967" y="-905"/>
                    <a:pt x="137500" y="5469"/>
                  </a:cubicBezTo>
                  <a:lnTo>
                    <a:pt x="231954" y="84277"/>
                  </a:lnTo>
                  <a:cubicBezTo>
                    <a:pt x="244122" y="94128"/>
                    <a:pt x="244122" y="103400"/>
                    <a:pt x="229056" y="122522"/>
                  </a:cubicBezTo>
                  <a:cubicBezTo>
                    <a:pt x="225579" y="127158"/>
                    <a:pt x="220364" y="130635"/>
                    <a:pt x="216887" y="127158"/>
                  </a:cubicBezTo>
                  <a:cubicBezTo>
                    <a:pt x="213411" y="123681"/>
                    <a:pt x="215149" y="117886"/>
                    <a:pt x="213411" y="108036"/>
                  </a:cubicBezTo>
                  <a:cubicBezTo>
                    <a:pt x="212252" y="100502"/>
                    <a:pt x="209934" y="95287"/>
                    <a:pt x="201821" y="87754"/>
                  </a:cubicBezTo>
                  <a:lnTo>
                    <a:pt x="172268" y="63416"/>
                  </a:lnTo>
                  <a:cubicBezTo>
                    <a:pt x="164735" y="57042"/>
                    <a:pt x="153725" y="58201"/>
                    <a:pt x="147351" y="65734"/>
                  </a:cubicBezTo>
                  <a:lnTo>
                    <a:pt x="115480" y="103979"/>
                  </a:lnTo>
                  <a:lnTo>
                    <a:pt x="156623" y="138168"/>
                  </a:lnTo>
                  <a:cubicBezTo>
                    <a:pt x="165894" y="146280"/>
                    <a:pt x="177483" y="135271"/>
                    <a:pt x="182699" y="140486"/>
                  </a:cubicBezTo>
                  <a:cubicBezTo>
                    <a:pt x="187334" y="144542"/>
                    <a:pt x="179801" y="155552"/>
                    <a:pt x="172268" y="164824"/>
                  </a:cubicBezTo>
                  <a:cubicBezTo>
                    <a:pt x="162417" y="176992"/>
                    <a:pt x="152566" y="186843"/>
                    <a:pt x="147930" y="182787"/>
                  </a:cubicBezTo>
                  <a:cubicBezTo>
                    <a:pt x="142136" y="177572"/>
                    <a:pt x="151987" y="165403"/>
                    <a:pt x="140977" y="156711"/>
                  </a:cubicBezTo>
                  <a:lnTo>
                    <a:pt x="100414" y="123102"/>
                  </a:lnTo>
                  <a:lnTo>
                    <a:pt x="68543" y="161347"/>
                  </a:lnTo>
                  <a:cubicBezTo>
                    <a:pt x="62169" y="168880"/>
                    <a:pt x="63328" y="179890"/>
                    <a:pt x="70861" y="186264"/>
                  </a:cubicBezTo>
                  <a:lnTo>
                    <a:pt x="104470" y="214078"/>
                  </a:lnTo>
                  <a:cubicBezTo>
                    <a:pt x="113162" y="221032"/>
                    <a:pt x="120695" y="221612"/>
                    <a:pt x="128229" y="220453"/>
                  </a:cubicBezTo>
                  <a:cubicBezTo>
                    <a:pt x="137500" y="219294"/>
                    <a:pt x="142715" y="216976"/>
                    <a:pt x="147351" y="219294"/>
                  </a:cubicBezTo>
                  <a:cubicBezTo>
                    <a:pt x="153146" y="222191"/>
                    <a:pt x="150828" y="227986"/>
                    <a:pt x="147930" y="231462"/>
                  </a:cubicBezTo>
                  <a:cubicBezTo>
                    <a:pt x="131126" y="249426"/>
                    <a:pt x="120695" y="255800"/>
                    <a:pt x="109685" y="246529"/>
                  </a:cubicBezTo>
                  <a:lnTo>
                    <a:pt x="7699" y="16134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任意形状 17">
              <a:extLst>
                <a:ext uri="{FF2B5EF4-FFF2-40B4-BE49-F238E27FC236}">
                  <a16:creationId xmlns:a16="http://schemas.microsoft.com/office/drawing/2014/main" id="{DB4FA15F-3075-548B-E71D-709EA6DE1A01}"/>
                </a:ext>
              </a:extLst>
            </p:cNvPr>
            <p:cNvSpPr/>
            <p:nvPr/>
          </p:nvSpPr>
          <p:spPr>
            <a:xfrm>
              <a:off x="7454878" y="3718254"/>
              <a:ext cx="205282" cy="84125"/>
            </a:xfrm>
            <a:custGeom>
              <a:avLst/>
              <a:gdLst>
                <a:gd name="csX0" fmla="*/ 30799 w 205282"/>
                <a:gd name="csY0" fmla="*/ 66687 h 84125"/>
                <a:gd name="csX1" fmla="*/ 11097 w 205282"/>
                <a:gd name="csY1" fmla="*/ 84071 h 84125"/>
                <a:gd name="csX2" fmla="*/ 2405 w 205282"/>
                <a:gd name="csY2" fmla="*/ 70744 h 84125"/>
                <a:gd name="csX3" fmla="*/ 87 w 205282"/>
                <a:gd name="csY3" fmla="*/ 21489 h 84125"/>
                <a:gd name="csX4" fmla="*/ 7040 w 205282"/>
                <a:gd name="csY4" fmla="*/ 8161 h 84125"/>
                <a:gd name="csX5" fmla="*/ 29060 w 205282"/>
                <a:gd name="csY5" fmla="*/ 23807 h 84125"/>
                <a:gd name="csX6" fmla="*/ 172189 w 205282"/>
                <a:gd name="csY6" fmla="*/ 18012 h 84125"/>
                <a:gd name="csX7" fmla="*/ 194209 w 205282"/>
                <a:gd name="csY7" fmla="*/ 48 h 84125"/>
                <a:gd name="csX8" fmla="*/ 202901 w 205282"/>
                <a:gd name="csY8" fmla="*/ 13956 h 84125"/>
                <a:gd name="csX9" fmla="*/ 205219 w 205282"/>
                <a:gd name="csY9" fmla="*/ 63210 h 84125"/>
                <a:gd name="csX10" fmla="*/ 197686 w 205282"/>
                <a:gd name="csY10" fmla="*/ 76538 h 84125"/>
                <a:gd name="csX11" fmla="*/ 173928 w 205282"/>
                <a:gd name="csY11" fmla="*/ 60893 h 84125"/>
                <a:gd name="csX12" fmla="*/ 30799 w 205282"/>
                <a:gd name="csY12" fmla="*/ 66687 h 841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05282" h="84125">
                  <a:moveTo>
                    <a:pt x="30799" y="66687"/>
                  </a:moveTo>
                  <a:cubicBezTo>
                    <a:pt x="16312" y="67267"/>
                    <a:pt x="19789" y="82333"/>
                    <a:pt x="11097" y="84071"/>
                  </a:cubicBezTo>
                  <a:cubicBezTo>
                    <a:pt x="5882" y="84651"/>
                    <a:pt x="2405" y="80595"/>
                    <a:pt x="2405" y="70744"/>
                  </a:cubicBezTo>
                  <a:lnTo>
                    <a:pt x="87" y="21489"/>
                  </a:lnTo>
                  <a:cubicBezTo>
                    <a:pt x="-493" y="12217"/>
                    <a:pt x="1825" y="8161"/>
                    <a:pt x="7040" y="8161"/>
                  </a:cubicBezTo>
                  <a:cubicBezTo>
                    <a:pt x="15733" y="8740"/>
                    <a:pt x="13994" y="24386"/>
                    <a:pt x="29060" y="23807"/>
                  </a:cubicBezTo>
                  <a:lnTo>
                    <a:pt x="172189" y="18012"/>
                  </a:lnTo>
                  <a:cubicBezTo>
                    <a:pt x="186676" y="17432"/>
                    <a:pt x="183779" y="1207"/>
                    <a:pt x="194209" y="48"/>
                  </a:cubicBezTo>
                  <a:cubicBezTo>
                    <a:pt x="199425" y="-531"/>
                    <a:pt x="202901" y="4105"/>
                    <a:pt x="202901" y="13956"/>
                  </a:cubicBezTo>
                  <a:lnTo>
                    <a:pt x="205219" y="63210"/>
                  </a:lnTo>
                  <a:cubicBezTo>
                    <a:pt x="205799" y="73061"/>
                    <a:pt x="202322" y="76538"/>
                    <a:pt x="197686" y="76538"/>
                  </a:cubicBezTo>
                  <a:cubicBezTo>
                    <a:pt x="187256" y="75959"/>
                    <a:pt x="188994" y="60313"/>
                    <a:pt x="173928" y="60893"/>
                  </a:cubicBezTo>
                  <a:lnTo>
                    <a:pt x="30799" y="6668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任意形状 18">
              <a:extLst>
                <a:ext uri="{FF2B5EF4-FFF2-40B4-BE49-F238E27FC236}">
                  <a16:creationId xmlns:a16="http://schemas.microsoft.com/office/drawing/2014/main" id="{03865E4F-8962-D6DE-C7A8-6588DBD61F65}"/>
                </a:ext>
              </a:extLst>
            </p:cNvPr>
            <p:cNvSpPr/>
            <p:nvPr/>
          </p:nvSpPr>
          <p:spPr>
            <a:xfrm>
              <a:off x="7415423" y="3501252"/>
              <a:ext cx="227646" cy="184979"/>
            </a:xfrm>
            <a:custGeom>
              <a:avLst/>
              <a:gdLst>
                <a:gd name="csX0" fmla="*/ 214541 w 227646"/>
                <a:gd name="csY0" fmla="*/ 56538 h 184979"/>
                <a:gd name="csX1" fmla="*/ 218018 w 227646"/>
                <a:gd name="csY1" fmla="*/ 99418 h 184979"/>
                <a:gd name="csX2" fmla="*/ 222074 w 227646"/>
                <a:gd name="csY2" fmla="*/ 117382 h 184979"/>
                <a:gd name="csX3" fmla="*/ 219177 w 227646"/>
                <a:gd name="csY3" fmla="*/ 135925 h 184979"/>
                <a:gd name="csX4" fmla="*/ 180932 w 227646"/>
                <a:gd name="csY4" fmla="*/ 152150 h 184979"/>
                <a:gd name="csX5" fmla="*/ 168763 w 227646"/>
                <a:gd name="csY5" fmla="*/ 148673 h 184979"/>
                <a:gd name="csX6" fmla="*/ 188465 w 227646"/>
                <a:gd name="csY6" fmla="*/ 114485 h 184979"/>
                <a:gd name="csX7" fmla="*/ 192521 w 227646"/>
                <a:gd name="csY7" fmla="*/ 64650 h 184979"/>
                <a:gd name="csX8" fmla="*/ 157174 w 227646"/>
                <a:gd name="csY8" fmla="*/ 42051 h 184979"/>
                <a:gd name="csX9" fmla="*/ 99806 w 227646"/>
                <a:gd name="csY9" fmla="*/ 181703 h 184979"/>
                <a:gd name="csX10" fmla="*/ 12886 w 227646"/>
                <a:gd name="csY10" fmla="*/ 123756 h 184979"/>
                <a:gd name="csX11" fmla="*/ 11147 w 227646"/>
                <a:gd name="csY11" fmla="*/ 74501 h 184979"/>
                <a:gd name="csX12" fmla="*/ 137 w 227646"/>
                <a:gd name="csY12" fmla="*/ 58856 h 184979"/>
                <a:gd name="csX13" fmla="*/ 11727 w 227646"/>
                <a:gd name="csY13" fmla="*/ 42051 h 184979"/>
                <a:gd name="csX14" fmla="*/ 51710 w 227646"/>
                <a:gd name="csY14" fmla="*/ 19452 h 184979"/>
                <a:gd name="csX15" fmla="*/ 70253 w 227646"/>
                <a:gd name="csY15" fmla="*/ 24087 h 184979"/>
                <a:gd name="csX16" fmla="*/ 37803 w 227646"/>
                <a:gd name="csY16" fmla="*/ 112167 h 184979"/>
                <a:gd name="csX17" fmla="*/ 76627 w 227646"/>
                <a:gd name="csY17" fmla="*/ 146355 h 184979"/>
                <a:gd name="csX18" fmla="*/ 132836 w 227646"/>
                <a:gd name="csY18" fmla="*/ 3806 h 184979"/>
                <a:gd name="csX19" fmla="*/ 214541 w 227646"/>
                <a:gd name="csY19" fmla="*/ 56538 h 1849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27646" h="184979">
                  <a:moveTo>
                    <a:pt x="214541" y="56538"/>
                  </a:moveTo>
                  <a:cubicBezTo>
                    <a:pt x="219756" y="76240"/>
                    <a:pt x="218597" y="89567"/>
                    <a:pt x="218018" y="99418"/>
                  </a:cubicBezTo>
                  <a:cubicBezTo>
                    <a:pt x="217439" y="106372"/>
                    <a:pt x="215700" y="113326"/>
                    <a:pt x="222074" y="117382"/>
                  </a:cubicBezTo>
                  <a:cubicBezTo>
                    <a:pt x="231925" y="123177"/>
                    <a:pt x="227289" y="131289"/>
                    <a:pt x="219177" y="135925"/>
                  </a:cubicBezTo>
                  <a:cubicBezTo>
                    <a:pt x="212803" y="139402"/>
                    <a:pt x="197157" y="146935"/>
                    <a:pt x="180932" y="152150"/>
                  </a:cubicBezTo>
                  <a:cubicBezTo>
                    <a:pt x="175717" y="153889"/>
                    <a:pt x="170501" y="153889"/>
                    <a:pt x="168763" y="148673"/>
                  </a:cubicBezTo>
                  <a:cubicBezTo>
                    <a:pt x="165866" y="139981"/>
                    <a:pt x="178614" y="134766"/>
                    <a:pt x="188465" y="114485"/>
                  </a:cubicBezTo>
                  <a:cubicBezTo>
                    <a:pt x="195998" y="99998"/>
                    <a:pt x="198316" y="83193"/>
                    <a:pt x="192521" y="64650"/>
                  </a:cubicBezTo>
                  <a:cubicBezTo>
                    <a:pt x="186147" y="43789"/>
                    <a:pt x="172819" y="34518"/>
                    <a:pt x="157174" y="42051"/>
                  </a:cubicBezTo>
                  <a:cubicBezTo>
                    <a:pt x="122406" y="58856"/>
                    <a:pt x="174558" y="159683"/>
                    <a:pt x="99806" y="181703"/>
                  </a:cubicBezTo>
                  <a:cubicBezTo>
                    <a:pt x="60402" y="193292"/>
                    <a:pt x="26214" y="174170"/>
                    <a:pt x="12886" y="123756"/>
                  </a:cubicBezTo>
                  <a:cubicBezTo>
                    <a:pt x="8250" y="106952"/>
                    <a:pt x="8829" y="88988"/>
                    <a:pt x="11147" y="74501"/>
                  </a:cubicBezTo>
                  <a:cubicBezTo>
                    <a:pt x="12306" y="65809"/>
                    <a:pt x="1876" y="65809"/>
                    <a:pt x="137" y="58856"/>
                  </a:cubicBezTo>
                  <a:cubicBezTo>
                    <a:pt x="-1022" y="53061"/>
                    <a:pt x="5353" y="47266"/>
                    <a:pt x="11727" y="42051"/>
                  </a:cubicBezTo>
                  <a:cubicBezTo>
                    <a:pt x="23316" y="33359"/>
                    <a:pt x="41280" y="23508"/>
                    <a:pt x="51710" y="19452"/>
                  </a:cubicBezTo>
                  <a:cubicBezTo>
                    <a:pt x="62720" y="15395"/>
                    <a:pt x="68515" y="17134"/>
                    <a:pt x="70253" y="24087"/>
                  </a:cubicBezTo>
                  <a:cubicBezTo>
                    <a:pt x="74310" y="37415"/>
                    <a:pt x="28531" y="64071"/>
                    <a:pt x="37803" y="112167"/>
                  </a:cubicBezTo>
                  <a:cubicBezTo>
                    <a:pt x="43018" y="140561"/>
                    <a:pt x="58084" y="151571"/>
                    <a:pt x="76627" y="146355"/>
                  </a:cubicBezTo>
                  <a:cubicBezTo>
                    <a:pt x="119508" y="134766"/>
                    <a:pt x="62141" y="30462"/>
                    <a:pt x="132836" y="3806"/>
                  </a:cubicBezTo>
                  <a:cubicBezTo>
                    <a:pt x="167604" y="-8942"/>
                    <a:pt x="202372" y="10760"/>
                    <a:pt x="214541" y="56538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任意形状 19">
              <a:extLst>
                <a:ext uri="{FF2B5EF4-FFF2-40B4-BE49-F238E27FC236}">
                  <a16:creationId xmlns:a16="http://schemas.microsoft.com/office/drawing/2014/main" id="{B4326E0C-AB28-D12E-0F88-EA5525CBAF79}"/>
                </a:ext>
              </a:extLst>
            </p:cNvPr>
            <p:cNvSpPr/>
            <p:nvPr/>
          </p:nvSpPr>
          <p:spPr>
            <a:xfrm>
              <a:off x="7439907" y="3830309"/>
              <a:ext cx="218741" cy="171470"/>
            </a:xfrm>
            <a:custGeom>
              <a:avLst/>
              <a:gdLst>
                <a:gd name="csX0" fmla="*/ 180786 w 218741"/>
                <a:gd name="csY0" fmla="*/ 171354 h 171470"/>
                <a:gd name="csX1" fmla="*/ 192375 w 218741"/>
                <a:gd name="csY1" fmla="*/ 160924 h 171470"/>
                <a:gd name="csX2" fmla="*/ 218451 w 218741"/>
                <a:gd name="csY2" fmla="*/ 23589 h 171470"/>
                <a:gd name="csX3" fmla="*/ 211498 w 218741"/>
                <a:gd name="csY3" fmla="*/ 9682 h 171470"/>
                <a:gd name="csX4" fmla="*/ 181365 w 218741"/>
                <a:gd name="csY4" fmla="*/ 411 h 171470"/>
                <a:gd name="csX5" fmla="*/ 170355 w 218741"/>
                <a:gd name="csY5" fmla="*/ 5626 h 171470"/>
                <a:gd name="csX6" fmla="*/ 190637 w 218741"/>
                <a:gd name="csY6" fmla="*/ 48507 h 171470"/>
                <a:gd name="csX7" fmla="*/ 188898 w 218741"/>
                <a:gd name="csY7" fmla="*/ 56619 h 171470"/>
                <a:gd name="csX8" fmla="*/ 176150 w 218741"/>
                <a:gd name="csY8" fmla="*/ 65311 h 171470"/>
                <a:gd name="csX9" fmla="*/ 37657 w 218741"/>
                <a:gd name="csY9" fmla="*/ 39235 h 171470"/>
                <a:gd name="csX10" fmla="*/ 20852 w 218741"/>
                <a:gd name="csY10" fmla="*/ 18954 h 171470"/>
                <a:gd name="csX11" fmla="*/ 10422 w 218741"/>
                <a:gd name="csY11" fmla="*/ 28805 h 171470"/>
                <a:gd name="csX12" fmla="*/ 571 w 218741"/>
                <a:gd name="csY12" fmla="*/ 80957 h 171470"/>
                <a:gd name="csX13" fmla="*/ 6365 w 218741"/>
                <a:gd name="csY13" fmla="*/ 93705 h 171470"/>
                <a:gd name="csX14" fmla="*/ 29544 w 218741"/>
                <a:gd name="csY14" fmla="*/ 80957 h 171470"/>
                <a:gd name="csX15" fmla="*/ 168037 w 218741"/>
                <a:gd name="csY15" fmla="*/ 107033 h 171470"/>
                <a:gd name="csX16" fmla="*/ 176729 w 218741"/>
                <a:gd name="csY16" fmla="*/ 119781 h 171470"/>
                <a:gd name="csX17" fmla="*/ 174991 w 218741"/>
                <a:gd name="csY17" fmla="*/ 127894 h 171470"/>
                <a:gd name="csX18" fmla="*/ 140223 w 218741"/>
                <a:gd name="csY18" fmla="*/ 160924 h 171470"/>
                <a:gd name="csX19" fmla="*/ 148335 w 218741"/>
                <a:gd name="csY19" fmla="*/ 169616 h 171470"/>
                <a:gd name="csX20" fmla="*/ 180786 w 218741"/>
                <a:gd name="csY20" fmla="*/ 171354 h 1714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18741" h="171470">
                  <a:moveTo>
                    <a:pt x="180786" y="171354"/>
                  </a:moveTo>
                  <a:cubicBezTo>
                    <a:pt x="187160" y="170775"/>
                    <a:pt x="191216" y="167298"/>
                    <a:pt x="192375" y="160924"/>
                  </a:cubicBezTo>
                  <a:lnTo>
                    <a:pt x="218451" y="23589"/>
                  </a:lnTo>
                  <a:cubicBezTo>
                    <a:pt x="219610" y="17215"/>
                    <a:pt x="217292" y="12580"/>
                    <a:pt x="211498" y="9682"/>
                  </a:cubicBezTo>
                  <a:cubicBezTo>
                    <a:pt x="205703" y="6785"/>
                    <a:pt x="187739" y="1570"/>
                    <a:pt x="181365" y="411"/>
                  </a:cubicBezTo>
                  <a:cubicBezTo>
                    <a:pt x="176729" y="-748"/>
                    <a:pt x="172094" y="411"/>
                    <a:pt x="170355" y="5626"/>
                  </a:cubicBezTo>
                  <a:cubicBezTo>
                    <a:pt x="166878" y="17215"/>
                    <a:pt x="193534" y="32861"/>
                    <a:pt x="190637" y="48507"/>
                  </a:cubicBezTo>
                  <a:lnTo>
                    <a:pt x="188898" y="56619"/>
                  </a:lnTo>
                  <a:cubicBezTo>
                    <a:pt x="187739" y="62414"/>
                    <a:pt x="181945" y="66470"/>
                    <a:pt x="176150" y="65311"/>
                  </a:cubicBezTo>
                  <a:lnTo>
                    <a:pt x="37657" y="39235"/>
                  </a:lnTo>
                  <a:cubicBezTo>
                    <a:pt x="23170" y="36338"/>
                    <a:pt x="28385" y="21272"/>
                    <a:pt x="20852" y="18954"/>
                  </a:cubicBezTo>
                  <a:cubicBezTo>
                    <a:pt x="15637" y="17215"/>
                    <a:pt x="12160" y="19533"/>
                    <a:pt x="10422" y="28805"/>
                  </a:cubicBezTo>
                  <a:lnTo>
                    <a:pt x="571" y="80957"/>
                  </a:lnTo>
                  <a:cubicBezTo>
                    <a:pt x="-1168" y="89649"/>
                    <a:pt x="1150" y="93705"/>
                    <a:pt x="6365" y="93705"/>
                  </a:cubicBezTo>
                  <a:cubicBezTo>
                    <a:pt x="13899" y="94285"/>
                    <a:pt x="15057" y="78060"/>
                    <a:pt x="29544" y="80957"/>
                  </a:cubicBezTo>
                  <a:lnTo>
                    <a:pt x="168037" y="107033"/>
                  </a:lnTo>
                  <a:cubicBezTo>
                    <a:pt x="173832" y="108192"/>
                    <a:pt x="177888" y="113987"/>
                    <a:pt x="176729" y="119781"/>
                  </a:cubicBezTo>
                  <a:lnTo>
                    <a:pt x="174991" y="127894"/>
                  </a:lnTo>
                  <a:cubicBezTo>
                    <a:pt x="172094" y="144119"/>
                    <a:pt x="141382" y="148755"/>
                    <a:pt x="140223" y="160924"/>
                  </a:cubicBezTo>
                  <a:cubicBezTo>
                    <a:pt x="139643" y="166139"/>
                    <a:pt x="143700" y="168457"/>
                    <a:pt x="148335" y="169616"/>
                  </a:cubicBezTo>
                  <a:cubicBezTo>
                    <a:pt x="155869" y="170195"/>
                    <a:pt x="174412" y="171934"/>
                    <a:pt x="180786" y="171354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任意形状 20">
              <a:extLst>
                <a:ext uri="{FF2B5EF4-FFF2-40B4-BE49-F238E27FC236}">
                  <a16:creationId xmlns:a16="http://schemas.microsoft.com/office/drawing/2014/main" id="{4EB3BCC0-50E9-EA9C-E392-32A6EEE3F255}"/>
                </a:ext>
              </a:extLst>
            </p:cNvPr>
            <p:cNvSpPr/>
            <p:nvPr/>
          </p:nvSpPr>
          <p:spPr>
            <a:xfrm>
              <a:off x="7391267" y="4004112"/>
              <a:ext cx="234363" cy="199258"/>
            </a:xfrm>
            <a:custGeom>
              <a:avLst/>
              <a:gdLst>
                <a:gd name="csX0" fmla="*/ 20237 w 234363"/>
                <a:gd name="csY0" fmla="*/ 9140 h 199258"/>
                <a:gd name="csX1" fmla="*/ 32986 w 234363"/>
                <a:gd name="csY1" fmla="*/ 1028 h 199258"/>
                <a:gd name="csX2" fmla="*/ 44575 w 234363"/>
                <a:gd name="csY2" fmla="*/ 23047 h 199258"/>
                <a:gd name="csX3" fmla="*/ 93250 w 234363"/>
                <a:gd name="csY3" fmla="*/ 44488 h 199258"/>
                <a:gd name="csX4" fmla="*/ 197555 w 234363"/>
                <a:gd name="csY4" fmla="*/ 29422 h 199258"/>
                <a:gd name="csX5" fmla="*/ 210303 w 234363"/>
                <a:gd name="csY5" fmla="*/ 25365 h 199258"/>
                <a:gd name="csX6" fmla="*/ 229426 w 234363"/>
                <a:gd name="csY6" fmla="*/ 17253 h 199258"/>
                <a:gd name="csX7" fmla="*/ 233482 w 234363"/>
                <a:gd name="csY7" fmla="*/ 28263 h 199258"/>
                <a:gd name="csX8" fmla="*/ 207985 w 234363"/>
                <a:gd name="csY8" fmla="*/ 86210 h 199258"/>
                <a:gd name="csX9" fmla="*/ 196396 w 234363"/>
                <a:gd name="csY9" fmla="*/ 90845 h 199258"/>
                <a:gd name="csX10" fmla="*/ 188863 w 234363"/>
                <a:gd name="csY10" fmla="*/ 75200 h 199258"/>
                <a:gd name="csX11" fmla="*/ 179012 w 234363"/>
                <a:gd name="csY11" fmla="*/ 72302 h 199258"/>
                <a:gd name="csX12" fmla="*/ 107158 w 234363"/>
                <a:gd name="csY12" fmla="*/ 82733 h 199258"/>
                <a:gd name="csX13" fmla="*/ 151197 w 234363"/>
                <a:gd name="csY13" fmla="*/ 142998 h 199258"/>
                <a:gd name="csX14" fmla="*/ 159310 w 234363"/>
                <a:gd name="csY14" fmla="*/ 147633 h 199258"/>
                <a:gd name="csX15" fmla="*/ 177853 w 234363"/>
                <a:gd name="csY15" fmla="*/ 136623 h 199258"/>
                <a:gd name="csX16" fmla="*/ 181330 w 234363"/>
                <a:gd name="csY16" fmla="*/ 147633 h 199258"/>
                <a:gd name="csX17" fmla="*/ 161628 w 234363"/>
                <a:gd name="csY17" fmla="*/ 193411 h 199258"/>
                <a:gd name="csX18" fmla="*/ 151197 w 234363"/>
                <a:gd name="csY18" fmla="*/ 197468 h 199258"/>
                <a:gd name="csX19" fmla="*/ 144244 w 234363"/>
                <a:gd name="csY19" fmla="*/ 174868 h 199258"/>
                <a:gd name="csX20" fmla="*/ 139029 w 234363"/>
                <a:gd name="csY20" fmla="*/ 164438 h 199258"/>
                <a:gd name="csX21" fmla="*/ 77025 w 234363"/>
                <a:gd name="csY21" fmla="*/ 82733 h 199258"/>
                <a:gd name="csX22" fmla="*/ 28350 w 234363"/>
                <a:gd name="csY22" fmla="*/ 61292 h 199258"/>
                <a:gd name="csX23" fmla="*/ 4592 w 234363"/>
                <a:gd name="csY23" fmla="*/ 67667 h 199258"/>
                <a:gd name="csX24" fmla="*/ 2274 w 234363"/>
                <a:gd name="csY24" fmla="*/ 52600 h 199258"/>
                <a:gd name="csX25" fmla="*/ 20237 w 234363"/>
                <a:gd name="csY25" fmla="*/ 9140 h 1992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234363" h="199258">
                  <a:moveTo>
                    <a:pt x="20237" y="9140"/>
                  </a:moveTo>
                  <a:cubicBezTo>
                    <a:pt x="24294" y="-131"/>
                    <a:pt x="28350" y="-1290"/>
                    <a:pt x="32986" y="1028"/>
                  </a:cubicBezTo>
                  <a:cubicBezTo>
                    <a:pt x="43996" y="5663"/>
                    <a:pt x="31247" y="17253"/>
                    <a:pt x="44575" y="23047"/>
                  </a:cubicBezTo>
                  <a:lnTo>
                    <a:pt x="93250" y="44488"/>
                  </a:lnTo>
                  <a:lnTo>
                    <a:pt x="197555" y="29422"/>
                  </a:lnTo>
                  <a:cubicBezTo>
                    <a:pt x="197555" y="29422"/>
                    <a:pt x="206247" y="27683"/>
                    <a:pt x="210303" y="25365"/>
                  </a:cubicBezTo>
                  <a:cubicBezTo>
                    <a:pt x="219575" y="20730"/>
                    <a:pt x="224211" y="16094"/>
                    <a:pt x="229426" y="17253"/>
                  </a:cubicBezTo>
                  <a:cubicBezTo>
                    <a:pt x="234641" y="18412"/>
                    <a:pt x="235220" y="24206"/>
                    <a:pt x="233482" y="28263"/>
                  </a:cubicBezTo>
                  <a:lnTo>
                    <a:pt x="207985" y="86210"/>
                  </a:lnTo>
                  <a:cubicBezTo>
                    <a:pt x="205668" y="92004"/>
                    <a:pt x="201032" y="93743"/>
                    <a:pt x="196396" y="90845"/>
                  </a:cubicBezTo>
                  <a:cubicBezTo>
                    <a:pt x="192340" y="87948"/>
                    <a:pt x="193499" y="80415"/>
                    <a:pt x="188863" y="75200"/>
                  </a:cubicBezTo>
                  <a:cubicBezTo>
                    <a:pt x="185386" y="71143"/>
                    <a:pt x="179012" y="72302"/>
                    <a:pt x="179012" y="72302"/>
                  </a:cubicBezTo>
                  <a:lnTo>
                    <a:pt x="107158" y="82733"/>
                  </a:lnTo>
                  <a:lnTo>
                    <a:pt x="151197" y="142998"/>
                  </a:lnTo>
                  <a:cubicBezTo>
                    <a:pt x="151197" y="142998"/>
                    <a:pt x="154674" y="148213"/>
                    <a:pt x="159310" y="147633"/>
                  </a:cubicBezTo>
                  <a:cubicBezTo>
                    <a:pt x="165105" y="146474"/>
                    <a:pt x="170899" y="135464"/>
                    <a:pt x="177853" y="136623"/>
                  </a:cubicBezTo>
                  <a:cubicBezTo>
                    <a:pt x="181909" y="137203"/>
                    <a:pt x="184227" y="141259"/>
                    <a:pt x="181330" y="147633"/>
                  </a:cubicBezTo>
                  <a:lnTo>
                    <a:pt x="161628" y="193411"/>
                  </a:lnTo>
                  <a:cubicBezTo>
                    <a:pt x="159310" y="198047"/>
                    <a:pt x="155254" y="201524"/>
                    <a:pt x="151197" y="197468"/>
                  </a:cubicBezTo>
                  <a:cubicBezTo>
                    <a:pt x="147141" y="193991"/>
                    <a:pt x="148300" y="185299"/>
                    <a:pt x="144244" y="174868"/>
                  </a:cubicBezTo>
                  <a:cubicBezTo>
                    <a:pt x="141346" y="167335"/>
                    <a:pt x="139029" y="164438"/>
                    <a:pt x="139029" y="164438"/>
                  </a:cubicBezTo>
                  <a:lnTo>
                    <a:pt x="77025" y="82733"/>
                  </a:lnTo>
                  <a:lnTo>
                    <a:pt x="28350" y="61292"/>
                  </a:lnTo>
                  <a:cubicBezTo>
                    <a:pt x="15022" y="55498"/>
                    <a:pt x="15022" y="72302"/>
                    <a:pt x="4592" y="67667"/>
                  </a:cubicBezTo>
                  <a:cubicBezTo>
                    <a:pt x="-44" y="65349"/>
                    <a:pt x="-1783" y="61872"/>
                    <a:pt x="2274" y="52600"/>
                  </a:cubicBezTo>
                  <a:lnTo>
                    <a:pt x="20237" y="9140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任意形状 21">
              <a:extLst>
                <a:ext uri="{FF2B5EF4-FFF2-40B4-BE49-F238E27FC236}">
                  <a16:creationId xmlns:a16="http://schemas.microsoft.com/office/drawing/2014/main" id="{5899E235-0DD0-369B-5DE0-B1BA392C7E97}"/>
                </a:ext>
              </a:extLst>
            </p:cNvPr>
            <p:cNvSpPr/>
            <p:nvPr/>
          </p:nvSpPr>
          <p:spPr>
            <a:xfrm>
              <a:off x="5989030" y="3594275"/>
              <a:ext cx="212337" cy="196531"/>
            </a:xfrm>
            <a:custGeom>
              <a:avLst/>
              <a:gdLst>
                <a:gd name="csX0" fmla="*/ 35224 w 212337"/>
                <a:gd name="csY0" fmla="*/ 159954 h 196531"/>
                <a:gd name="csX1" fmla="*/ 6830 w 212337"/>
                <a:gd name="csY1" fmla="*/ 172703 h 196531"/>
                <a:gd name="csX2" fmla="*/ 455 w 212337"/>
                <a:gd name="csY2" fmla="*/ 158216 h 196531"/>
                <a:gd name="csX3" fmla="*/ 9727 w 212337"/>
                <a:gd name="csY3" fmla="*/ 86941 h 196531"/>
                <a:gd name="csX4" fmla="*/ 120406 w 212337"/>
                <a:gd name="csY4" fmla="*/ 1180 h 196531"/>
                <a:gd name="csX5" fmla="*/ 211382 w 212337"/>
                <a:gd name="csY5" fmla="*/ 110120 h 196531"/>
                <a:gd name="csX6" fmla="*/ 202111 w 212337"/>
                <a:gd name="csY6" fmla="*/ 184292 h 196531"/>
                <a:gd name="csX7" fmla="*/ 192260 w 212337"/>
                <a:gd name="csY7" fmla="*/ 196461 h 196531"/>
                <a:gd name="csX8" fmla="*/ 170240 w 212337"/>
                <a:gd name="csY8" fmla="*/ 177338 h 196531"/>
                <a:gd name="csX9" fmla="*/ 35224 w 212337"/>
                <a:gd name="csY9" fmla="*/ 159954 h 196531"/>
                <a:gd name="csX10" fmla="*/ 165604 w 212337"/>
                <a:gd name="csY10" fmla="*/ 135037 h 196531"/>
                <a:gd name="csX11" fmla="*/ 184147 w 212337"/>
                <a:gd name="csY11" fmla="*/ 120550 h 196531"/>
                <a:gd name="csX12" fmla="*/ 185886 w 212337"/>
                <a:gd name="csY12" fmla="*/ 105484 h 196531"/>
                <a:gd name="csX13" fmla="*/ 116929 w 212337"/>
                <a:gd name="csY13" fmla="*/ 45219 h 196531"/>
                <a:gd name="csX14" fmla="*/ 34065 w 212337"/>
                <a:gd name="csY14" fmla="*/ 84623 h 196531"/>
                <a:gd name="csX15" fmla="*/ 31747 w 212337"/>
                <a:gd name="csY15" fmla="*/ 101428 h 196531"/>
                <a:gd name="csX16" fmla="*/ 46234 w 212337"/>
                <a:gd name="csY16" fmla="*/ 119971 h 196531"/>
                <a:gd name="csX17" fmla="*/ 165604 w 212337"/>
                <a:gd name="csY17" fmla="*/ 135037 h 1965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212337" h="196531">
                  <a:moveTo>
                    <a:pt x="35224" y="159954"/>
                  </a:moveTo>
                  <a:cubicBezTo>
                    <a:pt x="19578" y="158216"/>
                    <a:pt x="17260" y="174441"/>
                    <a:pt x="6830" y="172703"/>
                  </a:cubicBezTo>
                  <a:cubicBezTo>
                    <a:pt x="2194" y="172123"/>
                    <a:pt x="-1283" y="167487"/>
                    <a:pt x="455" y="158216"/>
                  </a:cubicBezTo>
                  <a:lnTo>
                    <a:pt x="9727" y="86941"/>
                  </a:lnTo>
                  <a:cubicBezTo>
                    <a:pt x="18419" y="17405"/>
                    <a:pt x="64777" y="-5774"/>
                    <a:pt x="120406" y="1180"/>
                  </a:cubicBezTo>
                  <a:cubicBezTo>
                    <a:pt x="181250" y="8713"/>
                    <a:pt x="218916" y="49855"/>
                    <a:pt x="211382" y="110120"/>
                  </a:cubicBezTo>
                  <a:lnTo>
                    <a:pt x="202111" y="184292"/>
                  </a:lnTo>
                  <a:cubicBezTo>
                    <a:pt x="200952" y="194143"/>
                    <a:pt x="196896" y="197040"/>
                    <a:pt x="192260" y="196461"/>
                  </a:cubicBezTo>
                  <a:cubicBezTo>
                    <a:pt x="181829" y="195881"/>
                    <a:pt x="184727" y="179077"/>
                    <a:pt x="170240" y="177338"/>
                  </a:cubicBezTo>
                  <a:lnTo>
                    <a:pt x="35224" y="159954"/>
                  </a:lnTo>
                  <a:close/>
                  <a:moveTo>
                    <a:pt x="165604" y="135037"/>
                  </a:moveTo>
                  <a:cubicBezTo>
                    <a:pt x="174876" y="136196"/>
                    <a:pt x="182988" y="129822"/>
                    <a:pt x="184147" y="120550"/>
                  </a:cubicBezTo>
                  <a:cubicBezTo>
                    <a:pt x="184147" y="120550"/>
                    <a:pt x="184727" y="115915"/>
                    <a:pt x="185886" y="105484"/>
                  </a:cubicBezTo>
                  <a:cubicBezTo>
                    <a:pt x="188783" y="81146"/>
                    <a:pt x="171399" y="52173"/>
                    <a:pt x="116929" y="45219"/>
                  </a:cubicBezTo>
                  <a:cubicBezTo>
                    <a:pt x="65936" y="38845"/>
                    <a:pt x="37542" y="56229"/>
                    <a:pt x="34065" y="84623"/>
                  </a:cubicBezTo>
                  <a:cubicBezTo>
                    <a:pt x="32906" y="95054"/>
                    <a:pt x="31747" y="101428"/>
                    <a:pt x="31747" y="101428"/>
                  </a:cubicBezTo>
                  <a:cubicBezTo>
                    <a:pt x="30588" y="110699"/>
                    <a:pt x="36962" y="118812"/>
                    <a:pt x="46234" y="119971"/>
                  </a:cubicBezTo>
                  <a:lnTo>
                    <a:pt x="165604" y="13503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任意形状 22">
              <a:extLst>
                <a:ext uri="{FF2B5EF4-FFF2-40B4-BE49-F238E27FC236}">
                  <a16:creationId xmlns:a16="http://schemas.microsoft.com/office/drawing/2014/main" id="{AE74F423-0DCF-5A8E-3AA4-005FE462FD0D}"/>
                </a:ext>
              </a:extLst>
            </p:cNvPr>
            <p:cNvSpPr/>
            <p:nvPr/>
          </p:nvSpPr>
          <p:spPr>
            <a:xfrm>
              <a:off x="5988071" y="3817949"/>
              <a:ext cx="221674" cy="198976"/>
            </a:xfrm>
            <a:custGeom>
              <a:avLst/>
              <a:gdLst>
                <a:gd name="csX0" fmla="*/ 19958 w 221674"/>
                <a:gd name="csY0" fmla="*/ 135618 h 198976"/>
                <a:gd name="csX1" fmla="*/ 26332 w 221674"/>
                <a:gd name="csY1" fmla="*/ 123449 h 198976"/>
                <a:gd name="csX2" fmla="*/ 50669 w 221674"/>
                <a:gd name="csY2" fmla="*/ 135038 h 198976"/>
                <a:gd name="csX3" fmla="*/ 149759 w 221674"/>
                <a:gd name="csY3" fmla="*/ 118234 h 198976"/>
                <a:gd name="csX4" fmla="*/ 191481 w 221674"/>
                <a:gd name="csY4" fmla="*/ 64343 h 198976"/>
                <a:gd name="csX5" fmla="*/ 133534 w 221674"/>
                <a:gd name="csY5" fmla="*/ 28996 h 198976"/>
                <a:gd name="csX6" fmla="*/ 36762 w 221674"/>
                <a:gd name="csY6" fmla="*/ 45800 h 198976"/>
                <a:gd name="csX7" fmla="*/ 26332 w 221674"/>
                <a:gd name="csY7" fmla="*/ 51595 h 198976"/>
                <a:gd name="csX8" fmla="*/ 16481 w 221674"/>
                <a:gd name="csY8" fmla="*/ 67241 h 198976"/>
                <a:gd name="csX9" fmla="*/ 7209 w 221674"/>
                <a:gd name="csY9" fmla="*/ 61446 h 198976"/>
                <a:gd name="csX10" fmla="*/ 256 w 221674"/>
                <a:gd name="csY10" fmla="*/ 17986 h 198976"/>
                <a:gd name="csX11" fmla="*/ 6630 w 221674"/>
                <a:gd name="csY11" fmla="*/ 7555 h 198976"/>
                <a:gd name="csX12" fmla="*/ 22275 w 221674"/>
                <a:gd name="csY12" fmla="*/ 17986 h 198976"/>
                <a:gd name="csX13" fmla="*/ 33865 w 221674"/>
                <a:gd name="csY13" fmla="*/ 17986 h 198976"/>
                <a:gd name="csX14" fmla="*/ 128318 w 221674"/>
                <a:gd name="csY14" fmla="*/ 1760 h 198976"/>
                <a:gd name="csX15" fmla="*/ 219875 w 221674"/>
                <a:gd name="csY15" fmla="*/ 65502 h 198976"/>
                <a:gd name="csX16" fmla="*/ 155553 w 221674"/>
                <a:gd name="csY16" fmla="*/ 162273 h 198976"/>
                <a:gd name="csX17" fmla="*/ 59361 w 221674"/>
                <a:gd name="csY17" fmla="*/ 178499 h 198976"/>
                <a:gd name="csX18" fmla="*/ 40239 w 221674"/>
                <a:gd name="csY18" fmla="*/ 198780 h 198976"/>
                <a:gd name="csX19" fmla="*/ 30388 w 221674"/>
                <a:gd name="csY19" fmla="*/ 188929 h 198976"/>
                <a:gd name="csX20" fmla="*/ 19958 w 221674"/>
                <a:gd name="csY20" fmla="*/ 135618 h 1989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21674" h="198976">
                  <a:moveTo>
                    <a:pt x="19958" y="135618"/>
                  </a:moveTo>
                  <a:cubicBezTo>
                    <a:pt x="18799" y="128664"/>
                    <a:pt x="21696" y="124029"/>
                    <a:pt x="26332" y="123449"/>
                  </a:cubicBezTo>
                  <a:cubicBezTo>
                    <a:pt x="36183" y="122870"/>
                    <a:pt x="39080" y="137356"/>
                    <a:pt x="50669" y="135038"/>
                  </a:cubicBezTo>
                  <a:cubicBezTo>
                    <a:pt x="59361" y="133300"/>
                    <a:pt x="114411" y="124029"/>
                    <a:pt x="149759" y="118234"/>
                  </a:cubicBezTo>
                  <a:cubicBezTo>
                    <a:pt x="176414" y="113598"/>
                    <a:pt x="197855" y="100850"/>
                    <a:pt x="191481" y="64343"/>
                  </a:cubicBezTo>
                  <a:cubicBezTo>
                    <a:pt x="186265" y="34211"/>
                    <a:pt x="160189" y="24360"/>
                    <a:pt x="133534" y="28996"/>
                  </a:cubicBezTo>
                  <a:cubicBezTo>
                    <a:pt x="113252" y="32472"/>
                    <a:pt x="37921" y="45221"/>
                    <a:pt x="36762" y="45800"/>
                  </a:cubicBezTo>
                  <a:cubicBezTo>
                    <a:pt x="33865" y="46380"/>
                    <a:pt x="28650" y="47539"/>
                    <a:pt x="26332" y="51595"/>
                  </a:cubicBezTo>
                  <a:cubicBezTo>
                    <a:pt x="22855" y="57969"/>
                    <a:pt x="21696" y="65502"/>
                    <a:pt x="16481" y="67241"/>
                  </a:cubicBezTo>
                  <a:cubicBezTo>
                    <a:pt x="11265" y="68979"/>
                    <a:pt x="7789" y="65502"/>
                    <a:pt x="7209" y="61446"/>
                  </a:cubicBezTo>
                  <a:lnTo>
                    <a:pt x="256" y="17986"/>
                  </a:lnTo>
                  <a:cubicBezTo>
                    <a:pt x="-903" y="11032"/>
                    <a:pt x="1994" y="8135"/>
                    <a:pt x="6630" y="7555"/>
                  </a:cubicBezTo>
                  <a:cubicBezTo>
                    <a:pt x="11845" y="6976"/>
                    <a:pt x="14742" y="13929"/>
                    <a:pt x="22275" y="17986"/>
                  </a:cubicBezTo>
                  <a:cubicBezTo>
                    <a:pt x="25173" y="19724"/>
                    <a:pt x="30388" y="18565"/>
                    <a:pt x="33865" y="17986"/>
                  </a:cubicBezTo>
                  <a:cubicBezTo>
                    <a:pt x="38501" y="17406"/>
                    <a:pt x="96448" y="7555"/>
                    <a:pt x="128318" y="1760"/>
                  </a:cubicBezTo>
                  <a:cubicBezTo>
                    <a:pt x="165984" y="-4614"/>
                    <a:pt x="208865" y="4078"/>
                    <a:pt x="219875" y="65502"/>
                  </a:cubicBezTo>
                  <a:cubicBezTo>
                    <a:pt x="229726" y="124029"/>
                    <a:pt x="197855" y="154740"/>
                    <a:pt x="155553" y="162273"/>
                  </a:cubicBezTo>
                  <a:cubicBezTo>
                    <a:pt x="119626" y="168648"/>
                    <a:pt x="68054" y="177340"/>
                    <a:pt x="59361" y="178499"/>
                  </a:cubicBezTo>
                  <a:cubicBezTo>
                    <a:pt x="46613" y="180816"/>
                    <a:pt x="49510" y="197042"/>
                    <a:pt x="40239" y="198780"/>
                  </a:cubicBezTo>
                  <a:cubicBezTo>
                    <a:pt x="35024" y="199939"/>
                    <a:pt x="31547" y="195883"/>
                    <a:pt x="30388" y="188929"/>
                  </a:cubicBezTo>
                  <a:lnTo>
                    <a:pt x="19958" y="135618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任意形状 23">
              <a:extLst>
                <a:ext uri="{FF2B5EF4-FFF2-40B4-BE49-F238E27FC236}">
                  <a16:creationId xmlns:a16="http://schemas.microsoft.com/office/drawing/2014/main" id="{486822D2-45A8-C831-0B53-09083A281947}"/>
                </a:ext>
              </a:extLst>
            </p:cNvPr>
            <p:cNvSpPr/>
            <p:nvPr/>
          </p:nvSpPr>
          <p:spPr>
            <a:xfrm>
              <a:off x="6152965" y="3154714"/>
              <a:ext cx="258699" cy="272461"/>
            </a:xfrm>
            <a:custGeom>
              <a:avLst/>
              <a:gdLst>
                <a:gd name="csX0" fmla="*/ 157548 w 258699"/>
                <a:gd name="csY0" fmla="*/ 265741 h 272461"/>
                <a:gd name="csX1" fmla="*/ 142481 w 258699"/>
                <a:gd name="csY1" fmla="*/ 269797 h 272461"/>
                <a:gd name="csX2" fmla="*/ 140743 w 258699"/>
                <a:gd name="csY2" fmla="*/ 239665 h 272461"/>
                <a:gd name="csX3" fmla="*/ 32962 w 258699"/>
                <a:gd name="csY3" fmla="*/ 145211 h 272461"/>
                <a:gd name="csX4" fmla="*/ 2829 w 258699"/>
                <a:gd name="csY4" fmla="*/ 146950 h 272461"/>
                <a:gd name="csX5" fmla="*/ 2829 w 258699"/>
                <a:gd name="csY5" fmla="*/ 134201 h 272461"/>
                <a:gd name="csX6" fmla="*/ 25428 w 258699"/>
                <a:gd name="csY6" fmla="*/ 108125 h 272461"/>
                <a:gd name="csX7" fmla="*/ 61935 w 258699"/>
                <a:gd name="csY7" fmla="*/ 95957 h 272461"/>
                <a:gd name="csX8" fmla="*/ 188839 w 258699"/>
                <a:gd name="csY8" fmla="*/ 111602 h 272461"/>
                <a:gd name="csX9" fmla="*/ 118144 w 258699"/>
                <a:gd name="csY9" fmla="*/ 49599 h 272461"/>
                <a:gd name="csX10" fmla="*/ 87432 w 258699"/>
                <a:gd name="csY10" fmla="*/ 50758 h 272461"/>
                <a:gd name="csX11" fmla="*/ 89170 w 258699"/>
                <a:gd name="csY11" fmla="*/ 35692 h 272461"/>
                <a:gd name="csX12" fmla="*/ 116405 w 258699"/>
                <a:gd name="csY12" fmla="*/ 4400 h 272461"/>
                <a:gd name="csX13" fmla="*/ 129153 w 258699"/>
                <a:gd name="csY13" fmla="*/ 2662 h 272461"/>
                <a:gd name="csX14" fmla="*/ 133210 w 258699"/>
                <a:gd name="csY14" fmla="*/ 31635 h 272461"/>
                <a:gd name="csX15" fmla="*/ 251422 w 258699"/>
                <a:gd name="csY15" fmla="*/ 135360 h 272461"/>
                <a:gd name="csX16" fmla="*/ 254898 w 258699"/>
                <a:gd name="csY16" fmla="*/ 158539 h 272461"/>
                <a:gd name="csX17" fmla="*/ 237514 w 258699"/>
                <a:gd name="csY17" fmla="*/ 164334 h 272461"/>
                <a:gd name="csX18" fmla="*/ 63673 w 258699"/>
                <a:gd name="csY18" fmla="*/ 140576 h 272461"/>
                <a:gd name="csX19" fmla="*/ 156389 w 258699"/>
                <a:gd name="csY19" fmla="*/ 222281 h 272461"/>
                <a:gd name="csX20" fmla="*/ 185362 w 258699"/>
                <a:gd name="csY20" fmla="*/ 221701 h 272461"/>
                <a:gd name="csX21" fmla="*/ 183044 w 258699"/>
                <a:gd name="csY21" fmla="*/ 236768 h 272461"/>
                <a:gd name="csX22" fmla="*/ 157548 w 258699"/>
                <a:gd name="csY22" fmla="*/ 265741 h 272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258699" h="272461">
                  <a:moveTo>
                    <a:pt x="157548" y="265741"/>
                  </a:moveTo>
                  <a:cubicBezTo>
                    <a:pt x="150594" y="273854"/>
                    <a:pt x="145958" y="273854"/>
                    <a:pt x="142481" y="269797"/>
                  </a:cubicBezTo>
                  <a:cubicBezTo>
                    <a:pt x="137846" y="264003"/>
                    <a:pt x="152332" y="249516"/>
                    <a:pt x="140743" y="239665"/>
                  </a:cubicBezTo>
                  <a:lnTo>
                    <a:pt x="32962" y="145211"/>
                  </a:lnTo>
                  <a:cubicBezTo>
                    <a:pt x="21952" y="135360"/>
                    <a:pt x="12101" y="153903"/>
                    <a:pt x="2829" y="146950"/>
                  </a:cubicBezTo>
                  <a:cubicBezTo>
                    <a:pt x="-1227" y="144052"/>
                    <a:pt x="-648" y="138837"/>
                    <a:pt x="2829" y="134201"/>
                  </a:cubicBezTo>
                  <a:lnTo>
                    <a:pt x="25428" y="108125"/>
                  </a:lnTo>
                  <a:cubicBezTo>
                    <a:pt x="37018" y="94798"/>
                    <a:pt x="45130" y="93639"/>
                    <a:pt x="61935" y="95957"/>
                  </a:cubicBezTo>
                  <a:cubicBezTo>
                    <a:pt x="86273" y="99433"/>
                    <a:pt x="188839" y="111602"/>
                    <a:pt x="188839" y="111602"/>
                  </a:cubicBezTo>
                  <a:lnTo>
                    <a:pt x="118144" y="49599"/>
                  </a:lnTo>
                  <a:cubicBezTo>
                    <a:pt x="107134" y="39748"/>
                    <a:pt x="95544" y="55973"/>
                    <a:pt x="87432" y="50758"/>
                  </a:cubicBezTo>
                  <a:cubicBezTo>
                    <a:pt x="83375" y="47861"/>
                    <a:pt x="82796" y="43225"/>
                    <a:pt x="89170" y="35692"/>
                  </a:cubicBezTo>
                  <a:lnTo>
                    <a:pt x="116405" y="4400"/>
                  </a:lnTo>
                  <a:cubicBezTo>
                    <a:pt x="121041" y="-815"/>
                    <a:pt x="126256" y="-1394"/>
                    <a:pt x="129153" y="2662"/>
                  </a:cubicBezTo>
                  <a:cubicBezTo>
                    <a:pt x="134369" y="9616"/>
                    <a:pt x="122200" y="21784"/>
                    <a:pt x="133210" y="31635"/>
                  </a:cubicBezTo>
                  <a:lnTo>
                    <a:pt x="251422" y="135360"/>
                  </a:lnTo>
                  <a:cubicBezTo>
                    <a:pt x="260114" y="142894"/>
                    <a:pt x="260693" y="151586"/>
                    <a:pt x="254898" y="158539"/>
                  </a:cubicBezTo>
                  <a:cubicBezTo>
                    <a:pt x="252001" y="162596"/>
                    <a:pt x="246206" y="164913"/>
                    <a:pt x="237514" y="164334"/>
                  </a:cubicBezTo>
                  <a:lnTo>
                    <a:pt x="63673" y="140576"/>
                  </a:lnTo>
                  <a:lnTo>
                    <a:pt x="156389" y="222281"/>
                  </a:lnTo>
                  <a:cubicBezTo>
                    <a:pt x="167398" y="232132"/>
                    <a:pt x="177829" y="217066"/>
                    <a:pt x="185362" y="221701"/>
                  </a:cubicBezTo>
                  <a:cubicBezTo>
                    <a:pt x="189418" y="224599"/>
                    <a:pt x="189418" y="229814"/>
                    <a:pt x="183044" y="236768"/>
                  </a:cubicBezTo>
                  <a:lnTo>
                    <a:pt x="157548" y="265741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任意形状 24">
              <a:extLst>
                <a:ext uri="{FF2B5EF4-FFF2-40B4-BE49-F238E27FC236}">
                  <a16:creationId xmlns:a16="http://schemas.microsoft.com/office/drawing/2014/main" id="{3E545614-1E8F-FB5D-EF90-B0867D79884B}"/>
                </a:ext>
              </a:extLst>
            </p:cNvPr>
            <p:cNvSpPr/>
            <p:nvPr/>
          </p:nvSpPr>
          <p:spPr>
            <a:xfrm>
              <a:off x="6907730" y="2962165"/>
              <a:ext cx="106498" cy="209689"/>
            </a:xfrm>
            <a:custGeom>
              <a:avLst/>
              <a:gdLst>
                <a:gd name="csX0" fmla="*/ 62798 w 106498"/>
                <a:gd name="csY0" fmla="*/ 178987 h 209689"/>
                <a:gd name="csX1" fmla="*/ 75546 w 106498"/>
                <a:gd name="csY1" fmla="*/ 203324 h 209689"/>
                <a:gd name="csX2" fmla="*/ 61059 w 106498"/>
                <a:gd name="csY2" fmla="*/ 209119 h 209689"/>
                <a:gd name="csX3" fmla="*/ 11805 w 106498"/>
                <a:gd name="csY3" fmla="*/ 201006 h 209689"/>
                <a:gd name="csX4" fmla="*/ 215 w 106498"/>
                <a:gd name="csY4" fmla="*/ 190576 h 209689"/>
                <a:gd name="csX5" fmla="*/ 19917 w 106498"/>
                <a:gd name="csY5" fmla="*/ 172033 h 209689"/>
                <a:gd name="csX6" fmla="*/ 43675 w 106498"/>
                <a:gd name="csY6" fmla="*/ 31222 h 209689"/>
                <a:gd name="csX7" fmla="*/ 30927 w 106498"/>
                <a:gd name="csY7" fmla="*/ 6305 h 209689"/>
                <a:gd name="csX8" fmla="*/ 45414 w 106498"/>
                <a:gd name="csY8" fmla="*/ 510 h 209689"/>
                <a:gd name="csX9" fmla="*/ 94669 w 106498"/>
                <a:gd name="csY9" fmla="*/ 8623 h 209689"/>
                <a:gd name="csX10" fmla="*/ 106258 w 106498"/>
                <a:gd name="csY10" fmla="*/ 19053 h 209689"/>
                <a:gd name="csX11" fmla="*/ 85977 w 106498"/>
                <a:gd name="csY11" fmla="*/ 38175 h 209689"/>
                <a:gd name="csX12" fmla="*/ 62798 w 106498"/>
                <a:gd name="csY12" fmla="*/ 178987 h 2096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06498" h="209689">
                  <a:moveTo>
                    <a:pt x="62798" y="178987"/>
                  </a:moveTo>
                  <a:cubicBezTo>
                    <a:pt x="60480" y="193473"/>
                    <a:pt x="76126" y="195212"/>
                    <a:pt x="75546" y="203324"/>
                  </a:cubicBezTo>
                  <a:cubicBezTo>
                    <a:pt x="74967" y="208539"/>
                    <a:pt x="70910" y="210857"/>
                    <a:pt x="61059" y="209119"/>
                  </a:cubicBezTo>
                  <a:lnTo>
                    <a:pt x="11805" y="201006"/>
                  </a:lnTo>
                  <a:cubicBezTo>
                    <a:pt x="2533" y="199268"/>
                    <a:pt x="-944" y="195791"/>
                    <a:pt x="215" y="190576"/>
                  </a:cubicBezTo>
                  <a:cubicBezTo>
                    <a:pt x="2533" y="182463"/>
                    <a:pt x="17599" y="186520"/>
                    <a:pt x="19917" y="172033"/>
                  </a:cubicBezTo>
                  <a:lnTo>
                    <a:pt x="43675" y="31222"/>
                  </a:lnTo>
                  <a:cubicBezTo>
                    <a:pt x="45993" y="16735"/>
                    <a:pt x="30348" y="15576"/>
                    <a:pt x="30927" y="6305"/>
                  </a:cubicBezTo>
                  <a:cubicBezTo>
                    <a:pt x="31507" y="1669"/>
                    <a:pt x="35563" y="-1228"/>
                    <a:pt x="45414" y="510"/>
                  </a:cubicBezTo>
                  <a:lnTo>
                    <a:pt x="94669" y="8623"/>
                  </a:lnTo>
                  <a:cubicBezTo>
                    <a:pt x="104520" y="10361"/>
                    <a:pt x="107417" y="13838"/>
                    <a:pt x="106258" y="19053"/>
                  </a:cubicBezTo>
                  <a:cubicBezTo>
                    <a:pt x="103361" y="28324"/>
                    <a:pt x="88874" y="23689"/>
                    <a:pt x="85977" y="38175"/>
                  </a:cubicBezTo>
                  <a:lnTo>
                    <a:pt x="62798" y="17898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任意形状 25">
              <a:extLst>
                <a:ext uri="{FF2B5EF4-FFF2-40B4-BE49-F238E27FC236}">
                  <a16:creationId xmlns:a16="http://schemas.microsoft.com/office/drawing/2014/main" id="{5B106E99-F159-62D5-7917-0400A8F449FE}"/>
                </a:ext>
              </a:extLst>
            </p:cNvPr>
            <p:cNvSpPr/>
            <p:nvPr/>
          </p:nvSpPr>
          <p:spPr>
            <a:xfrm>
              <a:off x="7302923" y="3252964"/>
              <a:ext cx="239098" cy="261530"/>
            </a:xfrm>
            <a:custGeom>
              <a:avLst/>
              <a:gdLst>
                <a:gd name="csX0" fmla="*/ 3697 w 239098"/>
                <a:gd name="csY0" fmla="*/ 117657 h 261530"/>
                <a:gd name="csX1" fmla="*/ 3697 w 239098"/>
                <a:gd name="csY1" fmla="*/ 102591 h 261530"/>
                <a:gd name="csX2" fmla="*/ 29194 w 239098"/>
                <a:gd name="csY2" fmla="*/ 104329 h 261530"/>
                <a:gd name="csX3" fmla="*/ 147985 w 239098"/>
                <a:gd name="csY3" fmla="*/ 27839 h 261530"/>
                <a:gd name="csX4" fmla="*/ 160154 w 239098"/>
                <a:gd name="csY4" fmla="*/ 1183 h 261530"/>
                <a:gd name="csX5" fmla="*/ 175220 w 239098"/>
                <a:gd name="csY5" fmla="*/ 9296 h 261530"/>
                <a:gd name="csX6" fmla="*/ 224475 w 239098"/>
                <a:gd name="csY6" fmla="*/ 85786 h 261530"/>
                <a:gd name="csX7" fmla="*/ 212306 w 239098"/>
                <a:gd name="csY7" fmla="*/ 176183 h 261530"/>
                <a:gd name="csX8" fmla="*/ 143929 w 239098"/>
                <a:gd name="csY8" fmla="*/ 168071 h 261530"/>
                <a:gd name="csX9" fmla="*/ 110320 w 239098"/>
                <a:gd name="csY9" fmla="*/ 228915 h 261530"/>
                <a:gd name="csX10" fmla="*/ 104525 w 239098"/>
                <a:gd name="csY10" fmla="*/ 260206 h 261530"/>
                <a:gd name="csX11" fmla="*/ 93515 w 239098"/>
                <a:gd name="csY11" fmla="*/ 257309 h 261530"/>
                <a:gd name="csX12" fmla="*/ 58747 w 239098"/>
                <a:gd name="csY12" fmla="*/ 203418 h 261530"/>
                <a:gd name="csX13" fmla="*/ 61065 w 239098"/>
                <a:gd name="csY13" fmla="*/ 192408 h 261530"/>
                <a:gd name="csX14" fmla="*/ 77869 w 239098"/>
                <a:gd name="csY14" fmla="*/ 197044 h 261530"/>
                <a:gd name="csX15" fmla="*/ 86561 w 239098"/>
                <a:gd name="csY15" fmla="*/ 188932 h 261530"/>
                <a:gd name="csX16" fmla="*/ 115535 w 239098"/>
                <a:gd name="csY16" fmla="*/ 135620 h 261530"/>
                <a:gd name="csX17" fmla="*/ 98151 w 239098"/>
                <a:gd name="csY17" fmla="*/ 108965 h 261530"/>
                <a:gd name="csX18" fmla="*/ 51793 w 239098"/>
                <a:gd name="csY18" fmla="*/ 139097 h 261530"/>
                <a:gd name="csX19" fmla="*/ 42522 w 239098"/>
                <a:gd name="csY19" fmla="*/ 163435 h 261530"/>
                <a:gd name="csX20" fmla="*/ 28614 w 239098"/>
                <a:gd name="csY20" fmla="*/ 157061 h 261530"/>
                <a:gd name="csX21" fmla="*/ 3697 w 239098"/>
                <a:gd name="csY21" fmla="*/ 117657 h 261530"/>
                <a:gd name="csX22" fmla="*/ 118432 w 239098"/>
                <a:gd name="csY22" fmla="*/ 96796 h 261530"/>
                <a:gd name="csX23" fmla="*/ 132919 w 239098"/>
                <a:gd name="csY23" fmla="*/ 118816 h 261530"/>
                <a:gd name="csX24" fmla="*/ 191445 w 239098"/>
                <a:gd name="csY24" fmla="*/ 135620 h 261530"/>
                <a:gd name="csX25" fmla="*/ 194922 w 239098"/>
                <a:gd name="csY25" fmla="*/ 77673 h 261530"/>
                <a:gd name="csX26" fmla="*/ 165949 w 239098"/>
                <a:gd name="csY26" fmla="*/ 66084 h 261530"/>
                <a:gd name="csX27" fmla="*/ 118432 w 239098"/>
                <a:gd name="csY27" fmla="*/ 96796 h 2615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239098" h="261530">
                  <a:moveTo>
                    <a:pt x="3697" y="117657"/>
                  </a:moveTo>
                  <a:cubicBezTo>
                    <a:pt x="-1518" y="109544"/>
                    <a:pt x="-938" y="104908"/>
                    <a:pt x="3697" y="102591"/>
                  </a:cubicBezTo>
                  <a:cubicBezTo>
                    <a:pt x="10071" y="99114"/>
                    <a:pt x="17605" y="111862"/>
                    <a:pt x="29194" y="104329"/>
                  </a:cubicBezTo>
                  <a:lnTo>
                    <a:pt x="147985" y="27839"/>
                  </a:lnTo>
                  <a:cubicBezTo>
                    <a:pt x="160154" y="19727"/>
                    <a:pt x="150303" y="6978"/>
                    <a:pt x="160154" y="1183"/>
                  </a:cubicBezTo>
                  <a:cubicBezTo>
                    <a:pt x="164790" y="-1714"/>
                    <a:pt x="170005" y="604"/>
                    <a:pt x="175220" y="9296"/>
                  </a:cubicBezTo>
                  <a:lnTo>
                    <a:pt x="224475" y="85786"/>
                  </a:lnTo>
                  <a:cubicBezTo>
                    <a:pt x="245916" y="118816"/>
                    <a:pt x="245336" y="157061"/>
                    <a:pt x="212306" y="176183"/>
                  </a:cubicBezTo>
                  <a:cubicBezTo>
                    <a:pt x="187389" y="190670"/>
                    <a:pt x="161893" y="181398"/>
                    <a:pt x="143929" y="168071"/>
                  </a:cubicBezTo>
                  <a:cubicBezTo>
                    <a:pt x="143929" y="168071"/>
                    <a:pt x="115535" y="219643"/>
                    <a:pt x="110320" y="228915"/>
                  </a:cubicBezTo>
                  <a:cubicBezTo>
                    <a:pt x="103366" y="241663"/>
                    <a:pt x="112058" y="253832"/>
                    <a:pt x="104525" y="260206"/>
                  </a:cubicBezTo>
                  <a:cubicBezTo>
                    <a:pt x="101048" y="262524"/>
                    <a:pt x="96412" y="261945"/>
                    <a:pt x="93515" y="257309"/>
                  </a:cubicBezTo>
                  <a:lnTo>
                    <a:pt x="58747" y="203418"/>
                  </a:lnTo>
                  <a:cubicBezTo>
                    <a:pt x="56429" y="199941"/>
                    <a:pt x="56429" y="194147"/>
                    <a:pt x="61065" y="192408"/>
                  </a:cubicBezTo>
                  <a:cubicBezTo>
                    <a:pt x="66860" y="190091"/>
                    <a:pt x="71495" y="198203"/>
                    <a:pt x="77869" y="197044"/>
                  </a:cubicBezTo>
                  <a:cubicBezTo>
                    <a:pt x="82505" y="196465"/>
                    <a:pt x="84823" y="191829"/>
                    <a:pt x="86561" y="188932"/>
                  </a:cubicBezTo>
                  <a:cubicBezTo>
                    <a:pt x="88300" y="185455"/>
                    <a:pt x="115535" y="135620"/>
                    <a:pt x="115535" y="135620"/>
                  </a:cubicBezTo>
                  <a:lnTo>
                    <a:pt x="98151" y="108965"/>
                  </a:lnTo>
                  <a:lnTo>
                    <a:pt x="51793" y="139097"/>
                  </a:lnTo>
                  <a:cubicBezTo>
                    <a:pt x="39624" y="147210"/>
                    <a:pt x="48896" y="158220"/>
                    <a:pt x="42522" y="163435"/>
                  </a:cubicBezTo>
                  <a:cubicBezTo>
                    <a:pt x="38465" y="166332"/>
                    <a:pt x="33830" y="165753"/>
                    <a:pt x="28614" y="157061"/>
                  </a:cubicBezTo>
                  <a:lnTo>
                    <a:pt x="3697" y="117657"/>
                  </a:lnTo>
                  <a:close/>
                  <a:moveTo>
                    <a:pt x="118432" y="96796"/>
                  </a:moveTo>
                  <a:cubicBezTo>
                    <a:pt x="118432" y="96796"/>
                    <a:pt x="127124" y="110124"/>
                    <a:pt x="132919" y="118816"/>
                  </a:cubicBezTo>
                  <a:cubicBezTo>
                    <a:pt x="146826" y="140256"/>
                    <a:pt x="167108" y="151266"/>
                    <a:pt x="191445" y="135620"/>
                  </a:cubicBezTo>
                  <a:cubicBezTo>
                    <a:pt x="208250" y="124610"/>
                    <a:pt x="214045" y="106647"/>
                    <a:pt x="194922" y="77673"/>
                  </a:cubicBezTo>
                  <a:cubicBezTo>
                    <a:pt x="184492" y="62028"/>
                    <a:pt x="175800" y="59710"/>
                    <a:pt x="165949" y="66084"/>
                  </a:cubicBezTo>
                  <a:lnTo>
                    <a:pt x="118432" y="96796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任意形状 26">
              <a:extLst>
                <a:ext uri="{FF2B5EF4-FFF2-40B4-BE49-F238E27FC236}">
                  <a16:creationId xmlns:a16="http://schemas.microsoft.com/office/drawing/2014/main" id="{91B8BE7F-8DD3-145F-55B9-5AE4D8606826}"/>
                </a:ext>
              </a:extLst>
            </p:cNvPr>
            <p:cNvSpPr/>
            <p:nvPr/>
          </p:nvSpPr>
          <p:spPr>
            <a:xfrm>
              <a:off x="6445611" y="2973923"/>
              <a:ext cx="216609" cy="231636"/>
            </a:xfrm>
            <a:custGeom>
              <a:avLst/>
              <a:gdLst>
                <a:gd name="csX0" fmla="*/ 60182 w 216609"/>
                <a:gd name="csY0" fmla="*/ 41484 h 231636"/>
                <a:gd name="csX1" fmla="*/ 72931 w 216609"/>
                <a:gd name="csY1" fmla="*/ 45540 h 231636"/>
                <a:gd name="csX2" fmla="*/ 65977 w 216609"/>
                <a:gd name="csY2" fmla="*/ 71616 h 231636"/>
                <a:gd name="csX3" fmla="*/ 100166 w 216609"/>
                <a:gd name="csY3" fmla="*/ 166070 h 231636"/>
                <a:gd name="csX4" fmla="*/ 159851 w 216609"/>
                <a:gd name="csY4" fmla="*/ 196781 h 231636"/>
                <a:gd name="csX5" fmla="*/ 184768 w 216609"/>
                <a:gd name="csY5" fmla="*/ 134778 h 231636"/>
                <a:gd name="csX6" fmla="*/ 151159 w 216609"/>
                <a:gd name="csY6" fmla="*/ 42643 h 231636"/>
                <a:gd name="csX7" fmla="*/ 143626 w 216609"/>
                <a:gd name="csY7" fmla="*/ 33371 h 231636"/>
                <a:gd name="csX8" fmla="*/ 126242 w 216609"/>
                <a:gd name="csY8" fmla="*/ 26417 h 231636"/>
                <a:gd name="csX9" fmla="*/ 130298 w 216609"/>
                <a:gd name="csY9" fmla="*/ 15987 h 231636"/>
                <a:gd name="csX10" fmla="*/ 172020 w 216609"/>
                <a:gd name="csY10" fmla="*/ 921 h 231636"/>
                <a:gd name="csX11" fmla="*/ 183030 w 216609"/>
                <a:gd name="csY11" fmla="*/ 4977 h 231636"/>
                <a:gd name="csX12" fmla="*/ 175497 w 216609"/>
                <a:gd name="csY12" fmla="*/ 21782 h 231636"/>
                <a:gd name="csX13" fmla="*/ 177235 w 216609"/>
                <a:gd name="csY13" fmla="*/ 32792 h 231636"/>
                <a:gd name="csX14" fmla="*/ 209685 w 216609"/>
                <a:gd name="csY14" fmla="*/ 123189 h 231636"/>
                <a:gd name="csX15" fmla="*/ 162748 w 216609"/>
                <a:gd name="csY15" fmla="*/ 224596 h 231636"/>
                <a:gd name="csX16" fmla="*/ 56126 w 216609"/>
                <a:gd name="csY16" fmla="*/ 178818 h 231636"/>
                <a:gd name="csX17" fmla="*/ 23676 w 216609"/>
                <a:gd name="csY17" fmla="*/ 87262 h 231636"/>
                <a:gd name="csX18" fmla="*/ 497 w 216609"/>
                <a:gd name="csY18" fmla="*/ 72196 h 231636"/>
                <a:gd name="csX19" fmla="*/ 8030 w 216609"/>
                <a:gd name="csY19" fmla="*/ 60606 h 231636"/>
                <a:gd name="csX20" fmla="*/ 60182 w 216609"/>
                <a:gd name="csY20" fmla="*/ 41484 h 2316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16609" h="231636">
                  <a:moveTo>
                    <a:pt x="60182" y="41484"/>
                  </a:moveTo>
                  <a:cubicBezTo>
                    <a:pt x="66556" y="39166"/>
                    <a:pt x="71772" y="40904"/>
                    <a:pt x="72931" y="45540"/>
                  </a:cubicBezTo>
                  <a:cubicBezTo>
                    <a:pt x="75248" y="55391"/>
                    <a:pt x="61921" y="60606"/>
                    <a:pt x="65977" y="71616"/>
                  </a:cubicBezTo>
                  <a:cubicBezTo>
                    <a:pt x="68874" y="80308"/>
                    <a:pt x="87997" y="132460"/>
                    <a:pt x="100166" y="166070"/>
                  </a:cubicBezTo>
                  <a:cubicBezTo>
                    <a:pt x="109437" y="191566"/>
                    <a:pt x="125662" y="208950"/>
                    <a:pt x="159851" y="196781"/>
                  </a:cubicBezTo>
                  <a:cubicBezTo>
                    <a:pt x="188245" y="186351"/>
                    <a:pt x="194040" y="160275"/>
                    <a:pt x="184768" y="134778"/>
                  </a:cubicBezTo>
                  <a:cubicBezTo>
                    <a:pt x="177815" y="115656"/>
                    <a:pt x="151738" y="43802"/>
                    <a:pt x="151159" y="42643"/>
                  </a:cubicBezTo>
                  <a:cubicBezTo>
                    <a:pt x="150000" y="39745"/>
                    <a:pt x="147682" y="35109"/>
                    <a:pt x="143626" y="33371"/>
                  </a:cubicBezTo>
                  <a:cubicBezTo>
                    <a:pt x="137252" y="31053"/>
                    <a:pt x="129139" y="31053"/>
                    <a:pt x="126242" y="26417"/>
                  </a:cubicBezTo>
                  <a:cubicBezTo>
                    <a:pt x="123924" y="21782"/>
                    <a:pt x="126242" y="17725"/>
                    <a:pt x="130298" y="15987"/>
                  </a:cubicBezTo>
                  <a:lnTo>
                    <a:pt x="172020" y="921"/>
                  </a:lnTo>
                  <a:cubicBezTo>
                    <a:pt x="178974" y="-1397"/>
                    <a:pt x="181871" y="921"/>
                    <a:pt x="183030" y="4977"/>
                  </a:cubicBezTo>
                  <a:cubicBezTo>
                    <a:pt x="184768" y="10192"/>
                    <a:pt x="178394" y="14249"/>
                    <a:pt x="175497" y="21782"/>
                  </a:cubicBezTo>
                  <a:cubicBezTo>
                    <a:pt x="174338" y="25259"/>
                    <a:pt x="176076" y="29894"/>
                    <a:pt x="177235" y="32792"/>
                  </a:cubicBezTo>
                  <a:cubicBezTo>
                    <a:pt x="178974" y="37427"/>
                    <a:pt x="198676" y="92477"/>
                    <a:pt x="209685" y="123189"/>
                  </a:cubicBezTo>
                  <a:cubicBezTo>
                    <a:pt x="223013" y="159116"/>
                    <a:pt x="221854" y="203156"/>
                    <a:pt x="162748" y="224596"/>
                  </a:cubicBezTo>
                  <a:cubicBezTo>
                    <a:pt x="107119" y="244877"/>
                    <a:pt x="70613" y="218801"/>
                    <a:pt x="56126" y="178818"/>
                  </a:cubicBezTo>
                  <a:cubicBezTo>
                    <a:pt x="44537" y="144629"/>
                    <a:pt x="27152" y="95374"/>
                    <a:pt x="23676" y="87262"/>
                  </a:cubicBezTo>
                  <a:cubicBezTo>
                    <a:pt x="19619" y="75093"/>
                    <a:pt x="3974" y="80888"/>
                    <a:pt x="497" y="72196"/>
                  </a:cubicBezTo>
                  <a:cubicBezTo>
                    <a:pt x="-1242" y="67560"/>
                    <a:pt x="1656" y="62924"/>
                    <a:pt x="8030" y="60606"/>
                  </a:cubicBezTo>
                  <a:lnTo>
                    <a:pt x="60182" y="41484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任意形状 27">
              <a:extLst>
                <a:ext uri="{FF2B5EF4-FFF2-40B4-BE49-F238E27FC236}">
                  <a16:creationId xmlns:a16="http://schemas.microsoft.com/office/drawing/2014/main" id="{66CBD7F3-227E-D5D1-958D-806816E8F6AC}"/>
                </a:ext>
              </a:extLst>
            </p:cNvPr>
            <p:cNvSpPr/>
            <p:nvPr/>
          </p:nvSpPr>
          <p:spPr>
            <a:xfrm>
              <a:off x="6688851" y="2952244"/>
              <a:ext cx="190919" cy="209251"/>
            </a:xfrm>
            <a:custGeom>
              <a:avLst/>
              <a:gdLst>
                <a:gd name="csX0" fmla="*/ 19757 w 190919"/>
                <a:gd name="csY0" fmla="*/ 209188 h 209251"/>
                <a:gd name="csX1" fmla="*/ 6429 w 190919"/>
                <a:gd name="csY1" fmla="*/ 201655 h 209251"/>
                <a:gd name="csX2" fmla="*/ 27290 w 190919"/>
                <a:gd name="csY2" fmla="*/ 179636 h 209251"/>
                <a:gd name="csX3" fmla="*/ 22075 w 190919"/>
                <a:gd name="csY3" fmla="*/ 35927 h 209251"/>
                <a:gd name="csX4" fmla="*/ 55 w 190919"/>
                <a:gd name="csY4" fmla="*/ 15646 h 209251"/>
                <a:gd name="csX5" fmla="*/ 9327 w 190919"/>
                <a:gd name="csY5" fmla="*/ 6954 h 209251"/>
                <a:gd name="csX6" fmla="*/ 43515 w 190919"/>
                <a:gd name="csY6" fmla="*/ 5795 h 209251"/>
                <a:gd name="csX7" fmla="*/ 77704 w 190919"/>
                <a:gd name="csY7" fmla="*/ 23758 h 209251"/>
                <a:gd name="csX8" fmla="*/ 154194 w 190919"/>
                <a:gd name="csY8" fmla="*/ 126904 h 209251"/>
                <a:gd name="csX9" fmla="*/ 149558 w 190919"/>
                <a:gd name="csY9" fmla="*/ 31871 h 209251"/>
                <a:gd name="csX10" fmla="*/ 127538 w 190919"/>
                <a:gd name="csY10" fmla="*/ 10430 h 209251"/>
                <a:gd name="csX11" fmla="*/ 139707 w 190919"/>
                <a:gd name="csY11" fmla="*/ 1738 h 209251"/>
                <a:gd name="csX12" fmla="*/ 180850 w 190919"/>
                <a:gd name="csY12" fmla="*/ 0 h 209251"/>
                <a:gd name="csX13" fmla="*/ 190701 w 190919"/>
                <a:gd name="csY13" fmla="*/ 8113 h 209251"/>
                <a:gd name="csX14" fmla="*/ 172737 w 190919"/>
                <a:gd name="csY14" fmla="*/ 30712 h 209251"/>
                <a:gd name="csX15" fmla="*/ 178532 w 190919"/>
                <a:gd name="csY15" fmla="*/ 187748 h 209251"/>
                <a:gd name="csX16" fmla="*/ 164045 w 190919"/>
                <a:gd name="csY16" fmla="*/ 206291 h 209251"/>
                <a:gd name="csX17" fmla="*/ 148399 w 190919"/>
                <a:gd name="csY17" fmla="*/ 197599 h 209251"/>
                <a:gd name="csX18" fmla="*/ 46413 w 190919"/>
                <a:gd name="csY18" fmla="*/ 55050 h 209251"/>
                <a:gd name="csX19" fmla="*/ 51048 w 190919"/>
                <a:gd name="csY19" fmla="*/ 178477 h 209251"/>
                <a:gd name="csX20" fmla="*/ 71330 w 190919"/>
                <a:gd name="csY20" fmla="*/ 198758 h 209251"/>
                <a:gd name="csX21" fmla="*/ 59161 w 190919"/>
                <a:gd name="csY21" fmla="*/ 207450 h 209251"/>
                <a:gd name="csX22" fmla="*/ 19757 w 190919"/>
                <a:gd name="csY22" fmla="*/ 209188 h 2092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190919" h="209251">
                  <a:moveTo>
                    <a:pt x="19757" y="209188"/>
                  </a:moveTo>
                  <a:cubicBezTo>
                    <a:pt x="8747" y="209768"/>
                    <a:pt x="5270" y="206291"/>
                    <a:pt x="6429" y="201655"/>
                  </a:cubicBezTo>
                  <a:cubicBezTo>
                    <a:pt x="7588" y="193543"/>
                    <a:pt x="27870" y="194122"/>
                    <a:pt x="27290" y="179636"/>
                  </a:cubicBezTo>
                  <a:lnTo>
                    <a:pt x="22075" y="35927"/>
                  </a:lnTo>
                  <a:cubicBezTo>
                    <a:pt x="21495" y="21440"/>
                    <a:pt x="1214" y="27235"/>
                    <a:pt x="55" y="15646"/>
                  </a:cubicBezTo>
                  <a:cubicBezTo>
                    <a:pt x="-524" y="10430"/>
                    <a:pt x="3532" y="6954"/>
                    <a:pt x="9327" y="6954"/>
                  </a:cubicBezTo>
                  <a:lnTo>
                    <a:pt x="43515" y="5795"/>
                  </a:lnTo>
                  <a:cubicBezTo>
                    <a:pt x="61479" y="5215"/>
                    <a:pt x="67274" y="9851"/>
                    <a:pt x="77704" y="23758"/>
                  </a:cubicBezTo>
                  <a:cubicBezTo>
                    <a:pt x="92191" y="43460"/>
                    <a:pt x="154194" y="126904"/>
                    <a:pt x="154194" y="126904"/>
                  </a:cubicBezTo>
                  <a:lnTo>
                    <a:pt x="149558" y="31871"/>
                  </a:lnTo>
                  <a:cubicBezTo>
                    <a:pt x="148979" y="17384"/>
                    <a:pt x="129277" y="19702"/>
                    <a:pt x="127538" y="10430"/>
                  </a:cubicBezTo>
                  <a:cubicBezTo>
                    <a:pt x="126959" y="5795"/>
                    <a:pt x="129856" y="1738"/>
                    <a:pt x="139707" y="1738"/>
                  </a:cubicBezTo>
                  <a:lnTo>
                    <a:pt x="180850" y="0"/>
                  </a:lnTo>
                  <a:cubicBezTo>
                    <a:pt x="188383" y="0"/>
                    <a:pt x="191860" y="2897"/>
                    <a:pt x="190701" y="8113"/>
                  </a:cubicBezTo>
                  <a:cubicBezTo>
                    <a:pt x="188962" y="16805"/>
                    <a:pt x="172158" y="16225"/>
                    <a:pt x="172737" y="30712"/>
                  </a:cubicBezTo>
                  <a:lnTo>
                    <a:pt x="178532" y="187748"/>
                  </a:lnTo>
                  <a:cubicBezTo>
                    <a:pt x="179111" y="199337"/>
                    <a:pt x="172737" y="205132"/>
                    <a:pt x="164045" y="206291"/>
                  </a:cubicBezTo>
                  <a:cubicBezTo>
                    <a:pt x="159409" y="206871"/>
                    <a:pt x="153035" y="204553"/>
                    <a:pt x="148399" y="197599"/>
                  </a:cubicBezTo>
                  <a:lnTo>
                    <a:pt x="46413" y="55050"/>
                  </a:lnTo>
                  <a:lnTo>
                    <a:pt x="51048" y="178477"/>
                  </a:lnTo>
                  <a:cubicBezTo>
                    <a:pt x="51628" y="192963"/>
                    <a:pt x="69591" y="190066"/>
                    <a:pt x="71330" y="198758"/>
                  </a:cubicBezTo>
                  <a:cubicBezTo>
                    <a:pt x="71909" y="203394"/>
                    <a:pt x="68432" y="206871"/>
                    <a:pt x="59161" y="207450"/>
                  </a:cubicBezTo>
                  <a:lnTo>
                    <a:pt x="19757" y="209188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任意形状 28">
              <a:extLst>
                <a:ext uri="{FF2B5EF4-FFF2-40B4-BE49-F238E27FC236}">
                  <a16:creationId xmlns:a16="http://schemas.microsoft.com/office/drawing/2014/main" id="{7E100CC0-D50A-8344-E21E-D8720F3F44CD}"/>
                </a:ext>
              </a:extLst>
            </p:cNvPr>
            <p:cNvSpPr/>
            <p:nvPr/>
          </p:nvSpPr>
          <p:spPr>
            <a:xfrm>
              <a:off x="6059274" y="3430886"/>
              <a:ext cx="228519" cy="187463"/>
            </a:xfrm>
            <a:custGeom>
              <a:avLst/>
              <a:gdLst>
                <a:gd name="csX0" fmla="*/ 112165 w 228519"/>
                <a:gd name="csY0" fmla="*/ 108361 h 187463"/>
                <a:gd name="csX1" fmla="*/ 141718 w 228519"/>
                <a:gd name="csY1" fmla="*/ 137334 h 187463"/>
                <a:gd name="csX2" fmla="*/ 167215 w 228519"/>
                <a:gd name="csY2" fmla="*/ 132119 h 187463"/>
                <a:gd name="csX3" fmla="*/ 170691 w 228519"/>
                <a:gd name="csY3" fmla="*/ 143708 h 187463"/>
                <a:gd name="csX4" fmla="*/ 153887 w 228519"/>
                <a:gd name="csY4" fmla="*/ 181374 h 187463"/>
                <a:gd name="csX5" fmla="*/ 144036 w 228519"/>
                <a:gd name="csY5" fmla="*/ 187169 h 187463"/>
                <a:gd name="csX6" fmla="*/ 131867 w 228519"/>
                <a:gd name="csY6" fmla="*/ 160513 h 187463"/>
                <a:gd name="csX7" fmla="*/ 5543 w 228519"/>
                <a:gd name="csY7" fmla="*/ 33030 h 187463"/>
                <a:gd name="csX8" fmla="*/ 2066 w 228519"/>
                <a:gd name="csY8" fmla="*/ 11589 h 187463"/>
                <a:gd name="csX9" fmla="*/ 22347 w 228519"/>
                <a:gd name="csY9" fmla="*/ 0 h 187463"/>
                <a:gd name="csX10" fmla="*/ 201983 w 228519"/>
                <a:gd name="csY10" fmla="*/ 9272 h 187463"/>
                <a:gd name="csX11" fmla="*/ 224003 w 228519"/>
                <a:gd name="csY11" fmla="*/ 2318 h 187463"/>
                <a:gd name="csX12" fmla="*/ 227479 w 228519"/>
                <a:gd name="csY12" fmla="*/ 15646 h 187463"/>
                <a:gd name="csX13" fmla="*/ 204301 w 228519"/>
                <a:gd name="csY13" fmla="*/ 67798 h 187463"/>
                <a:gd name="csX14" fmla="*/ 191552 w 228519"/>
                <a:gd name="csY14" fmla="*/ 64321 h 187463"/>
                <a:gd name="csX15" fmla="*/ 178225 w 228519"/>
                <a:gd name="csY15" fmla="*/ 50414 h 187463"/>
                <a:gd name="csX16" fmla="*/ 138821 w 228519"/>
                <a:gd name="csY16" fmla="*/ 48096 h 187463"/>
                <a:gd name="csX17" fmla="*/ 112165 w 228519"/>
                <a:gd name="csY17" fmla="*/ 108361 h 187463"/>
                <a:gd name="csX18" fmla="*/ 116221 w 228519"/>
                <a:gd name="csY18" fmla="*/ 46937 h 187463"/>
                <a:gd name="csX19" fmla="*/ 44946 w 228519"/>
                <a:gd name="csY19" fmla="*/ 42301 h 187463"/>
                <a:gd name="csX20" fmla="*/ 95940 w 228519"/>
                <a:gd name="csY20" fmla="*/ 92136 h 187463"/>
                <a:gd name="csX21" fmla="*/ 116221 w 228519"/>
                <a:gd name="csY21" fmla="*/ 46937 h 1874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228519" h="187463">
                  <a:moveTo>
                    <a:pt x="112165" y="108361"/>
                  </a:moveTo>
                  <a:cubicBezTo>
                    <a:pt x="112165" y="108361"/>
                    <a:pt x="135344" y="130960"/>
                    <a:pt x="141718" y="137334"/>
                  </a:cubicBezTo>
                  <a:cubicBezTo>
                    <a:pt x="152148" y="147765"/>
                    <a:pt x="158523" y="129222"/>
                    <a:pt x="167215" y="132119"/>
                  </a:cubicBezTo>
                  <a:cubicBezTo>
                    <a:pt x="172430" y="133857"/>
                    <a:pt x="173009" y="138493"/>
                    <a:pt x="170691" y="143708"/>
                  </a:cubicBezTo>
                  <a:lnTo>
                    <a:pt x="153887" y="181374"/>
                  </a:lnTo>
                  <a:cubicBezTo>
                    <a:pt x="152148" y="186010"/>
                    <a:pt x="148672" y="188328"/>
                    <a:pt x="144036" y="187169"/>
                  </a:cubicBezTo>
                  <a:cubicBezTo>
                    <a:pt x="136503" y="184271"/>
                    <a:pt x="141718" y="170943"/>
                    <a:pt x="131867" y="160513"/>
                  </a:cubicBezTo>
                  <a:cubicBezTo>
                    <a:pt x="122595" y="151241"/>
                    <a:pt x="10178" y="38245"/>
                    <a:pt x="5543" y="33030"/>
                  </a:cubicBezTo>
                  <a:cubicBezTo>
                    <a:pt x="327" y="27815"/>
                    <a:pt x="-1991" y="20281"/>
                    <a:pt x="2066" y="11589"/>
                  </a:cubicBezTo>
                  <a:cubicBezTo>
                    <a:pt x="6122" y="2318"/>
                    <a:pt x="15973" y="0"/>
                    <a:pt x="22347" y="0"/>
                  </a:cubicBezTo>
                  <a:cubicBezTo>
                    <a:pt x="39731" y="579"/>
                    <a:pt x="193291" y="9272"/>
                    <a:pt x="201983" y="9272"/>
                  </a:cubicBezTo>
                  <a:cubicBezTo>
                    <a:pt x="210675" y="9272"/>
                    <a:pt x="217049" y="-579"/>
                    <a:pt x="224003" y="2318"/>
                  </a:cubicBezTo>
                  <a:cubicBezTo>
                    <a:pt x="229218" y="4056"/>
                    <a:pt x="229218" y="10430"/>
                    <a:pt x="227479" y="15646"/>
                  </a:cubicBezTo>
                  <a:lnTo>
                    <a:pt x="204301" y="67798"/>
                  </a:lnTo>
                  <a:cubicBezTo>
                    <a:pt x="201983" y="73013"/>
                    <a:pt x="193291" y="74172"/>
                    <a:pt x="191552" y="64321"/>
                  </a:cubicBezTo>
                  <a:cubicBezTo>
                    <a:pt x="190393" y="56208"/>
                    <a:pt x="188075" y="51573"/>
                    <a:pt x="178225" y="50414"/>
                  </a:cubicBezTo>
                  <a:cubicBezTo>
                    <a:pt x="172430" y="49834"/>
                    <a:pt x="138821" y="48096"/>
                    <a:pt x="138821" y="48096"/>
                  </a:cubicBezTo>
                  <a:lnTo>
                    <a:pt x="112165" y="108361"/>
                  </a:lnTo>
                  <a:close/>
                  <a:moveTo>
                    <a:pt x="116221" y="46937"/>
                  </a:moveTo>
                  <a:lnTo>
                    <a:pt x="44946" y="42301"/>
                  </a:lnTo>
                  <a:lnTo>
                    <a:pt x="95940" y="92136"/>
                  </a:lnTo>
                  <a:lnTo>
                    <a:pt x="116221" y="4693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任意形状 29">
              <a:extLst>
                <a:ext uri="{FF2B5EF4-FFF2-40B4-BE49-F238E27FC236}">
                  <a16:creationId xmlns:a16="http://schemas.microsoft.com/office/drawing/2014/main" id="{1CEBF544-BA1E-2D2B-84D2-147412A414A3}"/>
                </a:ext>
              </a:extLst>
            </p:cNvPr>
            <p:cNvSpPr/>
            <p:nvPr/>
          </p:nvSpPr>
          <p:spPr>
            <a:xfrm>
              <a:off x="7054886" y="2984082"/>
              <a:ext cx="196590" cy="231895"/>
            </a:xfrm>
            <a:custGeom>
              <a:avLst/>
              <a:gdLst>
                <a:gd name="csX0" fmla="*/ 186834 w 196590"/>
                <a:gd name="csY0" fmla="*/ 77102 h 231895"/>
                <a:gd name="csX1" fmla="*/ 196106 w 196590"/>
                <a:gd name="csY1" fmla="*/ 89271 h 231895"/>
                <a:gd name="csX2" fmla="*/ 172927 w 196590"/>
                <a:gd name="csY2" fmla="*/ 97383 h 231895"/>
                <a:gd name="csX3" fmla="*/ 160179 w 196590"/>
                <a:gd name="csY3" fmla="*/ 108393 h 231895"/>
                <a:gd name="csX4" fmla="*/ 50079 w 196590"/>
                <a:gd name="csY4" fmla="*/ 221390 h 231895"/>
                <a:gd name="csX5" fmla="*/ 17050 w 196590"/>
                <a:gd name="csY5" fmla="*/ 228923 h 231895"/>
                <a:gd name="csX6" fmla="*/ 1404 w 196590"/>
                <a:gd name="csY6" fmla="*/ 199370 h 231895"/>
                <a:gd name="csX7" fmla="*/ 10096 w 196590"/>
                <a:gd name="csY7" fmla="*/ 51605 h 231895"/>
                <a:gd name="csX8" fmla="*/ 10096 w 196590"/>
                <a:gd name="csY8" fmla="*/ 33642 h 231895"/>
                <a:gd name="csX9" fmla="*/ 824 w 196590"/>
                <a:gd name="csY9" fmla="*/ 4089 h 231895"/>
                <a:gd name="csX10" fmla="*/ 15311 w 196590"/>
                <a:gd name="csY10" fmla="*/ 1771 h 231895"/>
                <a:gd name="csX11" fmla="*/ 69202 w 196590"/>
                <a:gd name="csY11" fmla="*/ 25529 h 231895"/>
                <a:gd name="csX12" fmla="*/ 76735 w 196590"/>
                <a:gd name="csY12" fmla="*/ 37119 h 231895"/>
                <a:gd name="csX13" fmla="*/ 58192 w 196590"/>
                <a:gd name="csY13" fmla="*/ 46390 h 231895"/>
                <a:gd name="csX14" fmla="*/ 51818 w 196590"/>
                <a:gd name="csY14" fmla="*/ 62036 h 231895"/>
                <a:gd name="csX15" fmla="*/ 44285 w 196590"/>
                <a:gd name="csY15" fmla="*/ 187781 h 231895"/>
                <a:gd name="csX16" fmla="*/ 134102 w 196590"/>
                <a:gd name="csY16" fmla="*/ 95066 h 231895"/>
                <a:gd name="csX17" fmla="*/ 140477 w 196590"/>
                <a:gd name="csY17" fmla="*/ 82897 h 231895"/>
                <a:gd name="csX18" fmla="*/ 132364 w 196590"/>
                <a:gd name="csY18" fmla="*/ 60877 h 231895"/>
                <a:gd name="csX19" fmla="*/ 144533 w 196590"/>
                <a:gd name="csY19" fmla="*/ 58559 h 231895"/>
                <a:gd name="csX20" fmla="*/ 186834 w 196590"/>
                <a:gd name="csY20" fmla="*/ 77102 h 2318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96590" h="231895">
                  <a:moveTo>
                    <a:pt x="186834" y="77102"/>
                  </a:moveTo>
                  <a:cubicBezTo>
                    <a:pt x="194947" y="80579"/>
                    <a:pt x="197844" y="85215"/>
                    <a:pt x="196106" y="89271"/>
                  </a:cubicBezTo>
                  <a:cubicBezTo>
                    <a:pt x="192629" y="96224"/>
                    <a:pt x="183937" y="92168"/>
                    <a:pt x="172927" y="97383"/>
                  </a:cubicBezTo>
                  <a:cubicBezTo>
                    <a:pt x="167132" y="100281"/>
                    <a:pt x="160179" y="108393"/>
                    <a:pt x="160179" y="108393"/>
                  </a:cubicBezTo>
                  <a:cubicBezTo>
                    <a:pt x="160179" y="108393"/>
                    <a:pt x="58192" y="213277"/>
                    <a:pt x="50079" y="221390"/>
                  </a:cubicBezTo>
                  <a:cubicBezTo>
                    <a:pt x="41967" y="229502"/>
                    <a:pt x="33275" y="235877"/>
                    <a:pt x="17050" y="228923"/>
                  </a:cubicBezTo>
                  <a:cubicBezTo>
                    <a:pt x="1983" y="221969"/>
                    <a:pt x="824" y="208642"/>
                    <a:pt x="1404" y="199370"/>
                  </a:cubicBezTo>
                  <a:cubicBezTo>
                    <a:pt x="1983" y="189519"/>
                    <a:pt x="10096" y="51605"/>
                    <a:pt x="10096" y="51605"/>
                  </a:cubicBezTo>
                  <a:cubicBezTo>
                    <a:pt x="10096" y="51605"/>
                    <a:pt x="11255" y="40016"/>
                    <a:pt x="10096" y="33642"/>
                  </a:cubicBezTo>
                  <a:cubicBezTo>
                    <a:pt x="8937" y="20314"/>
                    <a:pt x="-3232" y="12201"/>
                    <a:pt x="824" y="4089"/>
                  </a:cubicBezTo>
                  <a:cubicBezTo>
                    <a:pt x="3142" y="-547"/>
                    <a:pt x="7778" y="-1126"/>
                    <a:pt x="15311" y="1771"/>
                  </a:cubicBezTo>
                  <a:lnTo>
                    <a:pt x="69202" y="25529"/>
                  </a:lnTo>
                  <a:cubicBezTo>
                    <a:pt x="76735" y="29006"/>
                    <a:pt x="78473" y="32483"/>
                    <a:pt x="76735" y="37119"/>
                  </a:cubicBezTo>
                  <a:cubicBezTo>
                    <a:pt x="74417" y="43493"/>
                    <a:pt x="63407" y="42913"/>
                    <a:pt x="58192" y="46390"/>
                  </a:cubicBezTo>
                  <a:cubicBezTo>
                    <a:pt x="53556" y="49867"/>
                    <a:pt x="51818" y="62036"/>
                    <a:pt x="51818" y="62036"/>
                  </a:cubicBezTo>
                  <a:lnTo>
                    <a:pt x="44285" y="187781"/>
                  </a:lnTo>
                  <a:lnTo>
                    <a:pt x="134102" y="95066"/>
                  </a:lnTo>
                  <a:cubicBezTo>
                    <a:pt x="134102" y="95066"/>
                    <a:pt x="140477" y="88112"/>
                    <a:pt x="140477" y="82897"/>
                  </a:cubicBezTo>
                  <a:cubicBezTo>
                    <a:pt x="140477" y="73625"/>
                    <a:pt x="128308" y="68410"/>
                    <a:pt x="132364" y="60877"/>
                  </a:cubicBezTo>
                  <a:cubicBezTo>
                    <a:pt x="134102" y="57400"/>
                    <a:pt x="138738" y="56241"/>
                    <a:pt x="144533" y="58559"/>
                  </a:cubicBezTo>
                  <a:lnTo>
                    <a:pt x="186834" y="77102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任意形状 30">
              <a:extLst>
                <a:ext uri="{FF2B5EF4-FFF2-40B4-BE49-F238E27FC236}">
                  <a16:creationId xmlns:a16="http://schemas.microsoft.com/office/drawing/2014/main" id="{2E47C398-26CC-D682-2221-E337543B8F1E}"/>
                </a:ext>
              </a:extLst>
            </p:cNvPr>
            <p:cNvSpPr/>
            <p:nvPr/>
          </p:nvSpPr>
          <p:spPr>
            <a:xfrm>
              <a:off x="6044387" y="4031944"/>
              <a:ext cx="240169" cy="170570"/>
            </a:xfrm>
            <a:custGeom>
              <a:avLst/>
              <a:gdLst>
                <a:gd name="csX0" fmla="*/ 237731 w 240169"/>
                <a:gd name="csY0" fmla="*/ 78080 h 170570"/>
                <a:gd name="csX1" fmla="*/ 235413 w 240169"/>
                <a:gd name="csY1" fmla="*/ 93725 h 170570"/>
                <a:gd name="csX2" fmla="*/ 208757 w 240169"/>
                <a:gd name="csY2" fmla="*/ 87351 h 170570"/>
                <a:gd name="csX3" fmla="*/ 80694 w 240169"/>
                <a:gd name="csY3" fmla="*/ 144719 h 170570"/>
                <a:gd name="csX4" fmla="*/ 65628 w 240169"/>
                <a:gd name="csY4" fmla="*/ 169636 h 170570"/>
                <a:gd name="csX5" fmla="*/ 52300 w 240169"/>
                <a:gd name="csY5" fmla="*/ 161523 h 170570"/>
                <a:gd name="csX6" fmla="*/ 1887 w 240169"/>
                <a:gd name="csY6" fmla="*/ 48527 h 170570"/>
                <a:gd name="csX7" fmla="*/ 21009 w 240169"/>
                <a:gd name="csY7" fmla="*/ 17815 h 170570"/>
                <a:gd name="csX8" fmla="*/ 36655 w 240169"/>
                <a:gd name="csY8" fmla="*/ 19553 h 170570"/>
                <a:gd name="csX9" fmla="*/ 32019 w 240169"/>
                <a:gd name="csY9" fmla="*/ 35779 h 170570"/>
                <a:gd name="csX10" fmla="*/ 30860 w 240169"/>
                <a:gd name="csY10" fmla="*/ 60116 h 170570"/>
                <a:gd name="csX11" fmla="*/ 47085 w 240169"/>
                <a:gd name="csY11" fmla="*/ 96043 h 170570"/>
                <a:gd name="csX12" fmla="*/ 66787 w 240169"/>
                <a:gd name="csY12" fmla="*/ 103576 h 170570"/>
                <a:gd name="csX13" fmla="*/ 113724 w 240169"/>
                <a:gd name="csY13" fmla="*/ 82716 h 170570"/>
                <a:gd name="csX14" fmla="*/ 94602 w 240169"/>
                <a:gd name="csY14" fmla="*/ 40414 h 170570"/>
                <a:gd name="csX15" fmla="*/ 69105 w 240169"/>
                <a:gd name="csY15" fmla="*/ 25928 h 170570"/>
                <a:gd name="csX16" fmla="*/ 88228 w 240169"/>
                <a:gd name="csY16" fmla="*/ 9123 h 170570"/>
                <a:gd name="csX17" fmla="*/ 121257 w 240169"/>
                <a:gd name="csY17" fmla="*/ 2749 h 170570"/>
                <a:gd name="csX18" fmla="*/ 116042 w 240169"/>
                <a:gd name="csY18" fmla="*/ 30563 h 170570"/>
                <a:gd name="csX19" fmla="*/ 135165 w 240169"/>
                <a:gd name="csY19" fmla="*/ 72865 h 170570"/>
                <a:gd name="csX20" fmla="*/ 191373 w 240169"/>
                <a:gd name="csY20" fmla="*/ 47947 h 170570"/>
                <a:gd name="csX21" fmla="*/ 203542 w 240169"/>
                <a:gd name="csY21" fmla="*/ 23030 h 170570"/>
                <a:gd name="csX22" fmla="*/ 216870 w 240169"/>
                <a:gd name="csY22" fmla="*/ 32881 h 170570"/>
                <a:gd name="csX23" fmla="*/ 237731 w 240169"/>
                <a:gd name="csY23" fmla="*/ 78080 h 1705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240169" h="170570">
                  <a:moveTo>
                    <a:pt x="237731" y="78080"/>
                  </a:moveTo>
                  <a:cubicBezTo>
                    <a:pt x="241787" y="87351"/>
                    <a:pt x="240628" y="91987"/>
                    <a:pt x="235413" y="93725"/>
                  </a:cubicBezTo>
                  <a:cubicBezTo>
                    <a:pt x="227300" y="96623"/>
                    <a:pt x="222085" y="81557"/>
                    <a:pt x="208757" y="87351"/>
                  </a:cubicBezTo>
                  <a:lnTo>
                    <a:pt x="80694" y="144719"/>
                  </a:lnTo>
                  <a:cubicBezTo>
                    <a:pt x="67367" y="150513"/>
                    <a:pt x="75479" y="165580"/>
                    <a:pt x="65628" y="169636"/>
                  </a:cubicBezTo>
                  <a:cubicBezTo>
                    <a:pt x="60992" y="171954"/>
                    <a:pt x="56357" y="170215"/>
                    <a:pt x="52300" y="161523"/>
                  </a:cubicBezTo>
                  <a:lnTo>
                    <a:pt x="1887" y="48527"/>
                  </a:lnTo>
                  <a:cubicBezTo>
                    <a:pt x="-5647" y="31143"/>
                    <a:pt x="11158" y="22451"/>
                    <a:pt x="21009" y="17815"/>
                  </a:cubicBezTo>
                  <a:cubicBezTo>
                    <a:pt x="28542" y="14338"/>
                    <a:pt x="34337" y="13759"/>
                    <a:pt x="36655" y="19553"/>
                  </a:cubicBezTo>
                  <a:cubicBezTo>
                    <a:pt x="37814" y="23030"/>
                    <a:pt x="36075" y="27087"/>
                    <a:pt x="32019" y="35779"/>
                  </a:cubicBezTo>
                  <a:cubicBezTo>
                    <a:pt x="27963" y="45630"/>
                    <a:pt x="26224" y="49106"/>
                    <a:pt x="30860" y="60116"/>
                  </a:cubicBezTo>
                  <a:lnTo>
                    <a:pt x="47085" y="96043"/>
                  </a:lnTo>
                  <a:cubicBezTo>
                    <a:pt x="50562" y="103576"/>
                    <a:pt x="59254" y="107053"/>
                    <a:pt x="66787" y="103576"/>
                  </a:cubicBezTo>
                  <a:lnTo>
                    <a:pt x="113724" y="82716"/>
                  </a:lnTo>
                  <a:lnTo>
                    <a:pt x="94602" y="40414"/>
                  </a:lnTo>
                  <a:cubicBezTo>
                    <a:pt x="88807" y="27666"/>
                    <a:pt x="72002" y="37517"/>
                    <a:pt x="69105" y="25928"/>
                  </a:cubicBezTo>
                  <a:cubicBezTo>
                    <a:pt x="67367" y="19553"/>
                    <a:pt x="79536" y="12600"/>
                    <a:pt x="88228" y="9123"/>
                  </a:cubicBezTo>
                  <a:cubicBezTo>
                    <a:pt x="103873" y="2169"/>
                    <a:pt x="118360" y="-3625"/>
                    <a:pt x="121257" y="2749"/>
                  </a:cubicBezTo>
                  <a:cubicBezTo>
                    <a:pt x="125893" y="10861"/>
                    <a:pt x="109668" y="16656"/>
                    <a:pt x="116042" y="30563"/>
                  </a:cubicBezTo>
                  <a:lnTo>
                    <a:pt x="135165" y="72865"/>
                  </a:lnTo>
                  <a:lnTo>
                    <a:pt x="191373" y="47947"/>
                  </a:lnTo>
                  <a:cubicBezTo>
                    <a:pt x="204122" y="42153"/>
                    <a:pt x="194850" y="26507"/>
                    <a:pt x="203542" y="23030"/>
                  </a:cubicBezTo>
                  <a:cubicBezTo>
                    <a:pt x="208178" y="20712"/>
                    <a:pt x="212814" y="23610"/>
                    <a:pt x="216870" y="32881"/>
                  </a:cubicBezTo>
                  <a:lnTo>
                    <a:pt x="237731" y="78080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任意形状 31">
              <a:extLst>
                <a:ext uri="{FF2B5EF4-FFF2-40B4-BE49-F238E27FC236}">
                  <a16:creationId xmlns:a16="http://schemas.microsoft.com/office/drawing/2014/main" id="{25442CF9-24D9-60E2-6E7C-C83054EA213C}"/>
                </a:ext>
              </a:extLst>
            </p:cNvPr>
            <p:cNvSpPr/>
            <p:nvPr/>
          </p:nvSpPr>
          <p:spPr>
            <a:xfrm>
              <a:off x="6336524" y="4306592"/>
              <a:ext cx="176096" cy="218201"/>
            </a:xfrm>
            <a:custGeom>
              <a:avLst/>
              <a:gdLst>
                <a:gd name="csX0" fmla="*/ 93938 w 176096"/>
                <a:gd name="csY0" fmla="*/ 165601 h 218201"/>
                <a:gd name="csX1" fmla="*/ 96836 w 176096"/>
                <a:gd name="csY1" fmla="*/ 195154 h 218201"/>
                <a:gd name="csX2" fmla="*/ 104948 w 176096"/>
                <a:gd name="csY2" fmla="*/ 214856 h 218201"/>
                <a:gd name="csX3" fmla="*/ 89303 w 176096"/>
                <a:gd name="csY3" fmla="*/ 214856 h 218201"/>
                <a:gd name="csX4" fmla="*/ 8756 w 176096"/>
                <a:gd name="csY4" fmla="*/ 165021 h 218201"/>
                <a:gd name="csX5" fmla="*/ 1803 w 176096"/>
                <a:gd name="csY5" fmla="*/ 149955 h 218201"/>
                <a:gd name="csX6" fmla="*/ 24982 w 176096"/>
                <a:gd name="csY6" fmla="*/ 149376 h 218201"/>
                <a:gd name="csX7" fmla="*/ 52217 w 176096"/>
                <a:gd name="csY7" fmla="*/ 140104 h 218201"/>
                <a:gd name="csX8" fmla="*/ 106687 w 176096"/>
                <a:gd name="csY8" fmla="*/ 51445 h 218201"/>
                <a:gd name="csX9" fmla="*/ 103210 w 176096"/>
                <a:gd name="csY9" fmla="*/ 25369 h 218201"/>
                <a:gd name="csX10" fmla="*/ 91621 w 176096"/>
                <a:gd name="csY10" fmla="*/ 16098 h 218201"/>
                <a:gd name="csX11" fmla="*/ 89303 w 176096"/>
                <a:gd name="csY11" fmla="*/ 2190 h 218201"/>
                <a:gd name="csX12" fmla="*/ 121753 w 176096"/>
                <a:gd name="csY12" fmla="*/ 6247 h 218201"/>
                <a:gd name="csX13" fmla="*/ 166952 w 176096"/>
                <a:gd name="csY13" fmla="*/ 14939 h 218201"/>
                <a:gd name="csX14" fmla="*/ 173326 w 176096"/>
                <a:gd name="csY14" fmla="*/ 37538 h 218201"/>
                <a:gd name="csX15" fmla="*/ 93938 w 176096"/>
                <a:gd name="csY15" fmla="*/ 165601 h 2182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76096" h="218201">
                  <a:moveTo>
                    <a:pt x="93938" y="165601"/>
                  </a:moveTo>
                  <a:cubicBezTo>
                    <a:pt x="86985" y="177190"/>
                    <a:pt x="87564" y="185303"/>
                    <a:pt x="96836" y="195154"/>
                  </a:cubicBezTo>
                  <a:cubicBezTo>
                    <a:pt x="105528" y="203846"/>
                    <a:pt x="108425" y="210220"/>
                    <a:pt x="104948" y="214856"/>
                  </a:cubicBezTo>
                  <a:cubicBezTo>
                    <a:pt x="100892" y="220650"/>
                    <a:pt x="93938" y="217753"/>
                    <a:pt x="89303" y="214856"/>
                  </a:cubicBezTo>
                  <a:lnTo>
                    <a:pt x="8756" y="165021"/>
                  </a:lnTo>
                  <a:cubicBezTo>
                    <a:pt x="-515" y="159227"/>
                    <a:pt x="-1674" y="154011"/>
                    <a:pt x="1803" y="149955"/>
                  </a:cubicBezTo>
                  <a:cubicBezTo>
                    <a:pt x="5859" y="144740"/>
                    <a:pt x="16290" y="147058"/>
                    <a:pt x="24982" y="149376"/>
                  </a:cubicBezTo>
                  <a:cubicBezTo>
                    <a:pt x="42945" y="154011"/>
                    <a:pt x="47581" y="148217"/>
                    <a:pt x="52217" y="140104"/>
                  </a:cubicBezTo>
                  <a:lnTo>
                    <a:pt x="106687" y="51445"/>
                  </a:lnTo>
                  <a:cubicBezTo>
                    <a:pt x="115958" y="35800"/>
                    <a:pt x="109005" y="30584"/>
                    <a:pt x="103210" y="25369"/>
                  </a:cubicBezTo>
                  <a:cubicBezTo>
                    <a:pt x="99154" y="21892"/>
                    <a:pt x="95677" y="19574"/>
                    <a:pt x="91621" y="16098"/>
                  </a:cubicBezTo>
                  <a:cubicBezTo>
                    <a:pt x="87564" y="12621"/>
                    <a:pt x="84087" y="7406"/>
                    <a:pt x="89303" y="2190"/>
                  </a:cubicBezTo>
                  <a:cubicBezTo>
                    <a:pt x="94518" y="-3025"/>
                    <a:pt x="106687" y="2190"/>
                    <a:pt x="121753" y="6247"/>
                  </a:cubicBezTo>
                  <a:cubicBezTo>
                    <a:pt x="147250" y="12621"/>
                    <a:pt x="156521" y="8565"/>
                    <a:pt x="166952" y="14939"/>
                  </a:cubicBezTo>
                  <a:cubicBezTo>
                    <a:pt x="177382" y="20733"/>
                    <a:pt x="177962" y="30005"/>
                    <a:pt x="173326" y="37538"/>
                  </a:cubicBezTo>
                  <a:lnTo>
                    <a:pt x="93938" y="165601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任意形状 32">
              <a:extLst>
                <a:ext uri="{FF2B5EF4-FFF2-40B4-BE49-F238E27FC236}">
                  <a16:creationId xmlns:a16="http://schemas.microsoft.com/office/drawing/2014/main" id="{E4AE0CDC-1C1A-2895-C5A6-39D228FE0677}"/>
                </a:ext>
              </a:extLst>
            </p:cNvPr>
            <p:cNvSpPr/>
            <p:nvPr/>
          </p:nvSpPr>
          <p:spPr>
            <a:xfrm>
              <a:off x="6579363" y="4391082"/>
              <a:ext cx="173417" cy="209130"/>
            </a:xfrm>
            <a:custGeom>
              <a:avLst/>
              <a:gdLst>
                <a:gd name="csX0" fmla="*/ 61447 w 173417"/>
                <a:gd name="csY0" fmla="*/ 137319 h 209130"/>
                <a:gd name="csX1" fmla="*/ 5238 w 173417"/>
                <a:gd name="csY1" fmla="*/ 57352 h 209130"/>
                <a:gd name="csX2" fmla="*/ 102589 w 173417"/>
                <a:gd name="csY2" fmla="*/ 2303 h 209130"/>
                <a:gd name="csX3" fmla="*/ 170967 w 173417"/>
                <a:gd name="csY3" fmla="*/ 107766 h 209130"/>
                <a:gd name="csX4" fmla="*/ 16828 w 173417"/>
                <a:gd name="csY4" fmla="*/ 207435 h 209130"/>
                <a:gd name="csX5" fmla="*/ 23 w 173417"/>
                <a:gd name="csY5" fmla="*/ 197004 h 209130"/>
                <a:gd name="csX6" fmla="*/ 31894 w 173417"/>
                <a:gd name="csY6" fmla="*/ 184836 h 209130"/>
                <a:gd name="csX7" fmla="*/ 102010 w 173417"/>
                <a:gd name="csY7" fmla="*/ 135581 h 209130"/>
                <a:gd name="csX8" fmla="*/ 61447 w 173417"/>
                <a:gd name="csY8" fmla="*/ 137319 h 209130"/>
                <a:gd name="csX9" fmla="*/ 122871 w 173417"/>
                <a:gd name="csY9" fmla="*/ 78213 h 209130"/>
                <a:gd name="csX10" fmla="*/ 99692 w 173417"/>
                <a:gd name="csY10" fmla="*/ 24323 h 209130"/>
                <a:gd name="csX11" fmla="*/ 56811 w 173417"/>
                <a:gd name="csY11" fmla="*/ 64306 h 209130"/>
                <a:gd name="csX12" fmla="*/ 81149 w 173417"/>
                <a:gd name="csY12" fmla="*/ 115879 h 209130"/>
                <a:gd name="csX13" fmla="*/ 122871 w 173417"/>
                <a:gd name="csY13" fmla="*/ 78213 h 2091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73417" h="209130">
                  <a:moveTo>
                    <a:pt x="61447" y="137319"/>
                  </a:moveTo>
                  <a:cubicBezTo>
                    <a:pt x="19146" y="128048"/>
                    <a:pt x="-3454" y="99653"/>
                    <a:pt x="5238" y="57352"/>
                  </a:cubicBezTo>
                  <a:cubicBezTo>
                    <a:pt x="15669" y="6359"/>
                    <a:pt x="62606" y="-5810"/>
                    <a:pt x="102589" y="2303"/>
                  </a:cubicBezTo>
                  <a:cubicBezTo>
                    <a:pt x="155321" y="13313"/>
                    <a:pt x="181977" y="56773"/>
                    <a:pt x="170967" y="107766"/>
                  </a:cubicBezTo>
                  <a:cubicBezTo>
                    <a:pt x="155901" y="179620"/>
                    <a:pt x="85785" y="217865"/>
                    <a:pt x="16828" y="207435"/>
                  </a:cubicBezTo>
                  <a:cubicBezTo>
                    <a:pt x="9874" y="206276"/>
                    <a:pt x="-556" y="203379"/>
                    <a:pt x="23" y="197004"/>
                  </a:cubicBezTo>
                  <a:cubicBezTo>
                    <a:pt x="603" y="189471"/>
                    <a:pt x="16248" y="188892"/>
                    <a:pt x="31894" y="184836"/>
                  </a:cubicBezTo>
                  <a:cubicBezTo>
                    <a:pt x="75934" y="172667"/>
                    <a:pt x="93318" y="154703"/>
                    <a:pt x="102010" y="135581"/>
                  </a:cubicBezTo>
                  <a:cubicBezTo>
                    <a:pt x="89841" y="140796"/>
                    <a:pt x="74195" y="140216"/>
                    <a:pt x="61447" y="137319"/>
                  </a:cubicBezTo>
                  <a:close/>
                  <a:moveTo>
                    <a:pt x="122871" y="78213"/>
                  </a:moveTo>
                  <a:cubicBezTo>
                    <a:pt x="127507" y="56773"/>
                    <a:pt x="125768" y="30117"/>
                    <a:pt x="99692" y="24323"/>
                  </a:cubicBezTo>
                  <a:cubicBezTo>
                    <a:pt x="74775" y="19107"/>
                    <a:pt x="61447" y="38809"/>
                    <a:pt x="56811" y="64306"/>
                  </a:cubicBezTo>
                  <a:cubicBezTo>
                    <a:pt x="53334" y="83428"/>
                    <a:pt x="56811" y="110084"/>
                    <a:pt x="81149" y="115879"/>
                  </a:cubicBezTo>
                  <a:cubicBezTo>
                    <a:pt x="105487" y="121094"/>
                    <a:pt x="117656" y="104289"/>
                    <a:pt x="122871" y="78213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任意形状 33">
              <a:extLst>
                <a:ext uri="{FF2B5EF4-FFF2-40B4-BE49-F238E27FC236}">
                  <a16:creationId xmlns:a16="http://schemas.microsoft.com/office/drawing/2014/main" id="{EAD0E096-E49D-1801-8FD0-3E6E71568D17}"/>
                </a:ext>
              </a:extLst>
            </p:cNvPr>
            <p:cNvSpPr/>
            <p:nvPr/>
          </p:nvSpPr>
          <p:spPr>
            <a:xfrm>
              <a:off x="7100886" y="4283166"/>
              <a:ext cx="209809" cy="238651"/>
            </a:xfrm>
            <a:custGeom>
              <a:avLst/>
              <a:gdLst>
                <a:gd name="csX0" fmla="*/ 61446 w 209809"/>
                <a:gd name="csY0" fmla="*/ 132817 h 238651"/>
                <a:gd name="csX1" fmla="*/ 93897 w 209809"/>
                <a:gd name="csY1" fmla="*/ 98049 h 238651"/>
                <a:gd name="csX2" fmla="*/ 194145 w 209809"/>
                <a:gd name="csY2" fmla="*/ 102685 h 238651"/>
                <a:gd name="csX3" fmla="*/ 153582 w 209809"/>
                <a:gd name="csY3" fmla="*/ 226112 h 238651"/>
                <a:gd name="csX4" fmla="*/ 77092 w 209809"/>
                <a:gd name="csY4" fmla="*/ 227271 h 238651"/>
                <a:gd name="csX5" fmla="*/ 82307 w 209809"/>
                <a:gd name="csY5" fmla="*/ 197718 h 238651"/>
                <a:gd name="csX6" fmla="*/ 110701 w 209809"/>
                <a:gd name="csY6" fmla="*/ 202354 h 238651"/>
                <a:gd name="csX7" fmla="*/ 146049 w 209809"/>
                <a:gd name="csY7" fmla="*/ 205251 h 238651"/>
                <a:gd name="csX8" fmla="*/ 151264 w 209809"/>
                <a:gd name="csY8" fmla="*/ 140930 h 238651"/>
                <a:gd name="csX9" fmla="*/ 95056 w 209809"/>
                <a:gd name="csY9" fmla="*/ 131658 h 238651"/>
                <a:gd name="csX10" fmla="*/ 62026 w 209809"/>
                <a:gd name="csY10" fmla="*/ 171642 h 238651"/>
                <a:gd name="csX11" fmla="*/ 46959 w 209809"/>
                <a:gd name="csY11" fmla="*/ 165268 h 238651"/>
                <a:gd name="csX12" fmla="*/ 1181 w 209809"/>
                <a:gd name="csY12" fmla="*/ 82983 h 238651"/>
                <a:gd name="csX13" fmla="*/ 4079 w 209809"/>
                <a:gd name="csY13" fmla="*/ 70814 h 238651"/>
                <a:gd name="csX14" fmla="*/ 108383 w 209809"/>
                <a:gd name="csY14" fmla="*/ 1278 h 238651"/>
                <a:gd name="csX15" fmla="*/ 119973 w 209809"/>
                <a:gd name="csY15" fmla="*/ 5334 h 238651"/>
                <a:gd name="csX16" fmla="*/ 129244 w 209809"/>
                <a:gd name="csY16" fmla="*/ 30251 h 238651"/>
                <a:gd name="csX17" fmla="*/ 125188 w 209809"/>
                <a:gd name="csY17" fmla="*/ 42420 h 238651"/>
                <a:gd name="csX18" fmla="*/ 41744 w 209809"/>
                <a:gd name="csY18" fmla="*/ 98049 h 238651"/>
                <a:gd name="csX19" fmla="*/ 61446 w 209809"/>
                <a:gd name="csY19" fmla="*/ 132817 h 2386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209809" h="238651">
                  <a:moveTo>
                    <a:pt x="61446" y="132817"/>
                  </a:moveTo>
                  <a:cubicBezTo>
                    <a:pt x="71297" y="116592"/>
                    <a:pt x="81148" y="106741"/>
                    <a:pt x="93897" y="98049"/>
                  </a:cubicBezTo>
                  <a:cubicBezTo>
                    <a:pt x="127506" y="73132"/>
                    <a:pt x="169228" y="68496"/>
                    <a:pt x="194145" y="102685"/>
                  </a:cubicBezTo>
                  <a:cubicBezTo>
                    <a:pt x="228334" y="149043"/>
                    <a:pt x="202837" y="197718"/>
                    <a:pt x="153582" y="226112"/>
                  </a:cubicBezTo>
                  <a:cubicBezTo>
                    <a:pt x="123450" y="244076"/>
                    <a:pt x="90999" y="241178"/>
                    <a:pt x="77092" y="227271"/>
                  </a:cubicBezTo>
                  <a:cubicBezTo>
                    <a:pt x="68400" y="218579"/>
                    <a:pt x="71297" y="204092"/>
                    <a:pt x="82307" y="197718"/>
                  </a:cubicBezTo>
                  <a:cubicBezTo>
                    <a:pt x="92158" y="192503"/>
                    <a:pt x="101430" y="195400"/>
                    <a:pt x="110701" y="202354"/>
                  </a:cubicBezTo>
                  <a:cubicBezTo>
                    <a:pt x="125767" y="213364"/>
                    <a:pt x="136198" y="211046"/>
                    <a:pt x="146049" y="205251"/>
                  </a:cubicBezTo>
                  <a:cubicBezTo>
                    <a:pt x="166910" y="193662"/>
                    <a:pt x="171546" y="169903"/>
                    <a:pt x="151264" y="140930"/>
                  </a:cubicBezTo>
                  <a:cubicBezTo>
                    <a:pt x="136198" y="119490"/>
                    <a:pt x="115337" y="116013"/>
                    <a:pt x="95056" y="131658"/>
                  </a:cubicBezTo>
                  <a:cubicBezTo>
                    <a:pt x="78251" y="144407"/>
                    <a:pt x="71297" y="165847"/>
                    <a:pt x="62026" y="171642"/>
                  </a:cubicBezTo>
                  <a:cubicBezTo>
                    <a:pt x="55072" y="175698"/>
                    <a:pt x="50436" y="171062"/>
                    <a:pt x="46959" y="165268"/>
                  </a:cubicBezTo>
                  <a:lnTo>
                    <a:pt x="1181" y="82983"/>
                  </a:lnTo>
                  <a:cubicBezTo>
                    <a:pt x="-1137" y="78927"/>
                    <a:pt x="22" y="73712"/>
                    <a:pt x="4079" y="70814"/>
                  </a:cubicBezTo>
                  <a:lnTo>
                    <a:pt x="108383" y="1278"/>
                  </a:lnTo>
                  <a:cubicBezTo>
                    <a:pt x="112440" y="-1619"/>
                    <a:pt x="118234" y="698"/>
                    <a:pt x="119973" y="5334"/>
                  </a:cubicBezTo>
                  <a:lnTo>
                    <a:pt x="129244" y="30251"/>
                  </a:lnTo>
                  <a:cubicBezTo>
                    <a:pt x="130983" y="34887"/>
                    <a:pt x="129244" y="39523"/>
                    <a:pt x="125188" y="42420"/>
                  </a:cubicBezTo>
                  <a:lnTo>
                    <a:pt x="41744" y="98049"/>
                  </a:lnTo>
                  <a:lnTo>
                    <a:pt x="61446" y="132817"/>
                  </a:ln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任意形状 34">
              <a:extLst>
                <a:ext uri="{FF2B5EF4-FFF2-40B4-BE49-F238E27FC236}">
                  <a16:creationId xmlns:a16="http://schemas.microsoft.com/office/drawing/2014/main" id="{4C47245E-7D9A-5847-7797-1DC4839F3B44}"/>
                </a:ext>
              </a:extLst>
            </p:cNvPr>
            <p:cNvSpPr/>
            <p:nvPr/>
          </p:nvSpPr>
          <p:spPr>
            <a:xfrm>
              <a:off x="6860125" y="4395183"/>
              <a:ext cx="190312" cy="218413"/>
            </a:xfrm>
            <a:custGeom>
              <a:avLst/>
              <a:gdLst>
                <a:gd name="csX0" fmla="*/ 73896 w 190312"/>
                <a:gd name="csY0" fmla="*/ 2258 h 218413"/>
                <a:gd name="csX1" fmla="*/ 186893 w 190312"/>
                <a:gd name="csY1" fmla="*/ 89758 h 218413"/>
                <a:gd name="csX2" fmla="*/ 117936 w 190312"/>
                <a:gd name="csY2" fmla="*/ 216082 h 218413"/>
                <a:gd name="csX3" fmla="*/ 2622 w 190312"/>
                <a:gd name="csY3" fmla="*/ 126264 h 218413"/>
                <a:gd name="csX4" fmla="*/ 73896 w 190312"/>
                <a:gd name="csY4" fmla="*/ 2258 h 218413"/>
                <a:gd name="csX5" fmla="*/ 113300 w 190312"/>
                <a:gd name="csY5" fmla="*/ 194641 h 218413"/>
                <a:gd name="csX6" fmla="*/ 132423 w 190312"/>
                <a:gd name="csY6" fmla="*/ 101926 h 218413"/>
                <a:gd name="csX7" fmla="*/ 79112 w 190312"/>
                <a:gd name="csY7" fmla="*/ 23118 h 218413"/>
                <a:gd name="csX8" fmla="*/ 59410 w 190312"/>
                <a:gd name="csY8" fmla="*/ 116413 h 218413"/>
                <a:gd name="csX9" fmla="*/ 113300 w 190312"/>
                <a:gd name="csY9" fmla="*/ 194641 h 2184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90312" h="218413">
                  <a:moveTo>
                    <a:pt x="73896" y="2258"/>
                  </a:moveTo>
                  <a:cubicBezTo>
                    <a:pt x="130684" y="-9332"/>
                    <a:pt x="174145" y="24277"/>
                    <a:pt x="186893" y="89758"/>
                  </a:cubicBezTo>
                  <a:cubicBezTo>
                    <a:pt x="199062" y="150022"/>
                    <a:pt x="179360" y="202754"/>
                    <a:pt x="117936" y="216082"/>
                  </a:cubicBezTo>
                  <a:cubicBezTo>
                    <a:pt x="65204" y="227671"/>
                    <a:pt x="15949" y="195800"/>
                    <a:pt x="2622" y="126264"/>
                  </a:cubicBezTo>
                  <a:cubicBezTo>
                    <a:pt x="-10127" y="54989"/>
                    <a:pt x="25221" y="12109"/>
                    <a:pt x="73896" y="2258"/>
                  </a:cubicBezTo>
                  <a:close/>
                  <a:moveTo>
                    <a:pt x="113300" y="194641"/>
                  </a:moveTo>
                  <a:cubicBezTo>
                    <a:pt x="137059" y="190006"/>
                    <a:pt x="143433" y="158135"/>
                    <a:pt x="132423" y="101926"/>
                  </a:cubicBezTo>
                  <a:cubicBezTo>
                    <a:pt x="121413" y="45718"/>
                    <a:pt x="102870" y="18483"/>
                    <a:pt x="79112" y="23118"/>
                  </a:cubicBezTo>
                  <a:cubicBezTo>
                    <a:pt x="55353" y="27754"/>
                    <a:pt x="47820" y="60205"/>
                    <a:pt x="59410" y="116413"/>
                  </a:cubicBezTo>
                  <a:cubicBezTo>
                    <a:pt x="69840" y="170304"/>
                    <a:pt x="91281" y="198698"/>
                    <a:pt x="113300" y="194641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C6B09F0-FFCF-8171-F5AC-785B2942ED4B}"/>
              </a:ext>
            </a:extLst>
          </p:cNvPr>
          <p:cNvGrpSpPr/>
          <p:nvPr/>
        </p:nvGrpSpPr>
        <p:grpSpPr>
          <a:xfrm>
            <a:off x="387111" y="5889083"/>
            <a:ext cx="600380" cy="671297"/>
            <a:chOff x="7964387" y="3260302"/>
            <a:chExt cx="921089" cy="1029889"/>
          </a:xfrm>
          <a:solidFill>
            <a:schemeClr val="bg1"/>
          </a:solidFill>
        </p:grpSpPr>
        <p:sp>
          <p:nvSpPr>
            <p:cNvPr id="48" name="任意形状 12">
              <a:extLst>
                <a:ext uri="{FF2B5EF4-FFF2-40B4-BE49-F238E27FC236}">
                  <a16:creationId xmlns:a16="http://schemas.microsoft.com/office/drawing/2014/main" id="{78448DE1-3D13-9121-80A7-862963234837}"/>
                </a:ext>
              </a:extLst>
            </p:cNvPr>
            <p:cNvSpPr/>
            <p:nvPr/>
          </p:nvSpPr>
          <p:spPr>
            <a:xfrm>
              <a:off x="7964387" y="3260302"/>
              <a:ext cx="887027" cy="1029889"/>
            </a:xfrm>
            <a:custGeom>
              <a:avLst/>
              <a:gdLst>
                <a:gd name="csX0" fmla="*/ 830093 w 887027"/>
                <a:gd name="csY0" fmla="*/ 136873 h 1029889"/>
                <a:gd name="csX1" fmla="*/ 731004 w 887027"/>
                <a:gd name="csY1" fmla="*/ 135135 h 1029889"/>
                <a:gd name="csX2" fmla="*/ 506170 w 887027"/>
                <a:gd name="csY2" fmla="*/ 159473 h 1029889"/>
                <a:gd name="csX3" fmla="*/ 489365 w 887027"/>
                <a:gd name="csY3" fmla="*/ 128181 h 1029889"/>
                <a:gd name="csX4" fmla="*/ 515441 w 887027"/>
                <a:gd name="csY4" fmla="*/ 54009 h 1029889"/>
                <a:gd name="csX5" fmla="*/ 496898 w 887027"/>
                <a:gd name="csY5" fmla="*/ 6493 h 1029889"/>
                <a:gd name="csX6" fmla="*/ 423885 w 887027"/>
                <a:gd name="csY6" fmla="*/ 37205 h 1029889"/>
                <a:gd name="csX7" fmla="*/ 395491 w 887027"/>
                <a:gd name="csY7" fmla="*/ 106161 h 1029889"/>
                <a:gd name="csX8" fmla="*/ 313786 w 887027"/>
                <a:gd name="csY8" fmla="*/ 205251 h 1029889"/>
                <a:gd name="csX9" fmla="*/ 299879 w 887027"/>
                <a:gd name="csY9" fmla="*/ 230747 h 1029889"/>
                <a:gd name="csX10" fmla="*/ 338703 w 887027"/>
                <a:gd name="csY10" fmla="*/ 260880 h 1029889"/>
                <a:gd name="csX11" fmla="*/ 420988 w 887027"/>
                <a:gd name="csY11" fmla="*/ 216261 h 1029889"/>
                <a:gd name="csX12" fmla="*/ 434895 w 887027"/>
                <a:gd name="csY12" fmla="*/ 226112 h 1029889"/>
                <a:gd name="csX13" fmla="*/ 354349 w 887027"/>
                <a:gd name="csY13" fmla="*/ 327519 h 1029889"/>
                <a:gd name="csX14" fmla="*/ 337544 w 887027"/>
                <a:gd name="csY14" fmla="*/ 354754 h 1029889"/>
                <a:gd name="csX15" fmla="*/ 301617 w 887027"/>
                <a:gd name="csY15" fmla="*/ 277105 h 1029889"/>
                <a:gd name="csX16" fmla="*/ 86634 w 887027"/>
                <a:gd name="csY16" fmla="*/ 268992 h 1029889"/>
                <a:gd name="csX17" fmla="*/ 49548 w 887027"/>
                <a:gd name="csY17" fmla="*/ 289853 h 1029889"/>
                <a:gd name="csX18" fmla="*/ 19415 w 887027"/>
                <a:gd name="csY18" fmla="*/ 338529 h 1029889"/>
                <a:gd name="csX19" fmla="*/ 4349 w 887027"/>
                <a:gd name="csY19" fmla="*/ 533810 h 1029889"/>
                <a:gd name="csX20" fmla="*/ 99382 w 887027"/>
                <a:gd name="csY20" fmla="*/ 649704 h 1029889"/>
                <a:gd name="csX21" fmla="*/ 193256 w 887027"/>
                <a:gd name="csY21" fmla="*/ 655498 h 1029889"/>
                <a:gd name="csX22" fmla="*/ 314945 w 887027"/>
                <a:gd name="csY22" fmla="*/ 612038 h 1029889"/>
                <a:gd name="csX23" fmla="*/ 349713 w 887027"/>
                <a:gd name="csY23" fmla="*/ 502518 h 1029889"/>
                <a:gd name="csX24" fmla="*/ 386799 w 887027"/>
                <a:gd name="csY24" fmla="*/ 420234 h 1029889"/>
                <a:gd name="csX25" fmla="*/ 418670 w 887027"/>
                <a:gd name="csY25" fmla="*/ 360548 h 1029889"/>
                <a:gd name="csX26" fmla="*/ 431418 w 887027"/>
                <a:gd name="csY26" fmla="*/ 369820 h 1029889"/>
                <a:gd name="csX27" fmla="*/ 376369 w 887027"/>
                <a:gd name="csY27" fmla="*/ 685051 h 1029889"/>
                <a:gd name="csX28" fmla="*/ 217594 w 887027"/>
                <a:gd name="csY28" fmla="*/ 687369 h 1029889"/>
                <a:gd name="csX29" fmla="*/ 95905 w 887027"/>
                <a:gd name="csY29" fmla="*/ 699538 h 1029889"/>
                <a:gd name="csX30" fmla="*/ 45492 w 887027"/>
                <a:gd name="csY30" fmla="*/ 715763 h 1029889"/>
                <a:gd name="csX31" fmla="*/ 51866 w 887027"/>
                <a:gd name="csY31" fmla="*/ 785879 h 1029889"/>
                <a:gd name="csX32" fmla="*/ 124299 w 887027"/>
                <a:gd name="csY32" fmla="*/ 784720 h 1029889"/>
                <a:gd name="csX33" fmla="*/ 373471 w 887027"/>
                <a:gd name="csY33" fmla="*/ 764439 h 1029889"/>
                <a:gd name="csX34" fmla="*/ 386799 w 887027"/>
                <a:gd name="csY34" fmla="*/ 932485 h 1029889"/>
                <a:gd name="csX35" fmla="*/ 414034 w 887027"/>
                <a:gd name="csY35" fmla="*/ 1018246 h 1029889"/>
                <a:gd name="csX36" fmla="*/ 458074 w 887027"/>
                <a:gd name="csY36" fmla="*/ 1027518 h 1029889"/>
                <a:gd name="csX37" fmla="*/ 478355 w 887027"/>
                <a:gd name="csY37" fmla="*/ 985796 h 1029889"/>
                <a:gd name="csX38" fmla="*/ 469084 w 887027"/>
                <a:gd name="csY38" fmla="*/ 907568 h 1029889"/>
                <a:gd name="csX39" fmla="*/ 462130 w 887027"/>
                <a:gd name="csY39" fmla="*/ 782982 h 1029889"/>
                <a:gd name="csX40" fmla="*/ 462130 w 887027"/>
                <a:gd name="csY40" fmla="*/ 588280 h 1029889"/>
                <a:gd name="csX41" fmla="*/ 466766 w 887027"/>
                <a:gd name="csY41" fmla="*/ 543081 h 1029889"/>
                <a:gd name="csX42" fmla="*/ 481832 w 887027"/>
                <a:gd name="csY42" fmla="*/ 453843 h 1029889"/>
                <a:gd name="csX43" fmla="*/ 510806 w 887027"/>
                <a:gd name="csY43" fmla="*/ 358810 h 1029889"/>
                <a:gd name="csX44" fmla="*/ 488206 w 887027"/>
                <a:gd name="csY44" fmla="*/ 279423 h 1029889"/>
                <a:gd name="csX45" fmla="*/ 505590 w 887027"/>
                <a:gd name="csY45" fmla="*/ 249290 h 1029889"/>
                <a:gd name="csX46" fmla="*/ 558902 w 887027"/>
                <a:gd name="csY46" fmla="*/ 228429 h 1029889"/>
                <a:gd name="csX47" fmla="*/ 640028 w 887027"/>
                <a:gd name="csY47" fmla="*/ 217420 h 1029889"/>
                <a:gd name="csX48" fmla="*/ 766352 w 887027"/>
                <a:gd name="csY48" fmla="*/ 212784 h 1029889"/>
                <a:gd name="csX49" fmla="*/ 855590 w 887027"/>
                <a:gd name="csY49" fmla="*/ 217999 h 1029889"/>
                <a:gd name="csX50" fmla="*/ 886882 w 887027"/>
                <a:gd name="csY50" fmla="*/ 194820 h 1029889"/>
                <a:gd name="csX51" fmla="*/ 830093 w 887027"/>
                <a:gd name="csY51" fmla="*/ 136873 h 1029889"/>
                <a:gd name="csX52" fmla="*/ 106915 w 887027"/>
                <a:gd name="csY52" fmla="*/ 354174 h 1029889"/>
                <a:gd name="csX53" fmla="*/ 179349 w 887027"/>
                <a:gd name="csY53" fmla="*/ 332734 h 1029889"/>
                <a:gd name="csX54" fmla="*/ 232660 w 887027"/>
                <a:gd name="csY54" fmla="*/ 337370 h 1029889"/>
                <a:gd name="csX55" fmla="*/ 266270 w 887027"/>
                <a:gd name="csY55" fmla="*/ 364025 h 1029889"/>
                <a:gd name="csX56" fmla="*/ 272064 w 887027"/>
                <a:gd name="csY56" fmla="*/ 416757 h 1029889"/>
                <a:gd name="csX57" fmla="*/ 79101 w 887027"/>
                <a:gd name="csY57" fmla="*/ 424290 h 1029889"/>
                <a:gd name="csX58" fmla="*/ 106915 w 887027"/>
                <a:gd name="csY58" fmla="*/ 354174 h 1029889"/>
                <a:gd name="csX59" fmla="*/ 243670 w 887027"/>
                <a:gd name="csY59" fmla="*/ 568578 h 1029889"/>
                <a:gd name="csX60" fmla="*/ 206584 w 887027"/>
                <a:gd name="csY60" fmla="*/ 579588 h 1029889"/>
                <a:gd name="csX61" fmla="*/ 116766 w 887027"/>
                <a:gd name="csY61" fmla="*/ 569737 h 1029889"/>
                <a:gd name="csX62" fmla="*/ 84895 w 887027"/>
                <a:gd name="csY62" fmla="*/ 505995 h 1029889"/>
                <a:gd name="csX63" fmla="*/ 271485 w 887027"/>
                <a:gd name="csY63" fmla="*/ 497883 h 1029889"/>
                <a:gd name="csX64" fmla="*/ 243670 w 887027"/>
                <a:gd name="csY64" fmla="*/ 568578 h 10298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</a:cxnLst>
              <a:rect l="l" t="t" r="r" b="b"/>
              <a:pathLst>
                <a:path w="887027" h="1029889">
                  <a:moveTo>
                    <a:pt x="830093" y="136873"/>
                  </a:moveTo>
                  <a:cubicBezTo>
                    <a:pt x="801699" y="134555"/>
                    <a:pt x="758819" y="132817"/>
                    <a:pt x="731004" y="135135"/>
                  </a:cubicBezTo>
                  <a:cubicBezTo>
                    <a:pt x="638869" y="138032"/>
                    <a:pt x="597726" y="153678"/>
                    <a:pt x="506170" y="159473"/>
                  </a:cubicBezTo>
                  <a:cubicBezTo>
                    <a:pt x="492263" y="159473"/>
                    <a:pt x="485889" y="142088"/>
                    <a:pt x="489365" y="128181"/>
                  </a:cubicBezTo>
                  <a:cubicBezTo>
                    <a:pt x="498057" y="98049"/>
                    <a:pt x="511385" y="85880"/>
                    <a:pt x="515441" y="54009"/>
                  </a:cubicBezTo>
                  <a:cubicBezTo>
                    <a:pt x="518918" y="36046"/>
                    <a:pt x="510226" y="18082"/>
                    <a:pt x="496898" y="6493"/>
                  </a:cubicBezTo>
                  <a:cubicBezTo>
                    <a:pt x="470822" y="-9732"/>
                    <a:pt x="429101" y="5913"/>
                    <a:pt x="423885" y="37205"/>
                  </a:cubicBezTo>
                  <a:cubicBezTo>
                    <a:pt x="416932" y="66178"/>
                    <a:pt x="411716" y="80665"/>
                    <a:pt x="395491" y="106161"/>
                  </a:cubicBezTo>
                  <a:cubicBezTo>
                    <a:pt x="372312" y="142668"/>
                    <a:pt x="340442" y="171641"/>
                    <a:pt x="313786" y="205251"/>
                  </a:cubicBezTo>
                  <a:cubicBezTo>
                    <a:pt x="307991" y="212784"/>
                    <a:pt x="300458" y="220317"/>
                    <a:pt x="299879" y="230747"/>
                  </a:cubicBezTo>
                  <a:cubicBezTo>
                    <a:pt x="301617" y="249290"/>
                    <a:pt x="320160" y="264357"/>
                    <a:pt x="338703" y="260880"/>
                  </a:cubicBezTo>
                  <a:cubicBezTo>
                    <a:pt x="370574" y="256823"/>
                    <a:pt x="397809" y="237701"/>
                    <a:pt x="420988" y="216261"/>
                  </a:cubicBezTo>
                  <a:cubicBezTo>
                    <a:pt x="425624" y="219737"/>
                    <a:pt x="431418" y="221476"/>
                    <a:pt x="434895" y="226112"/>
                  </a:cubicBezTo>
                  <a:cubicBezTo>
                    <a:pt x="410557" y="261459"/>
                    <a:pt x="376369" y="289853"/>
                    <a:pt x="354349" y="327519"/>
                  </a:cubicBezTo>
                  <a:cubicBezTo>
                    <a:pt x="349134" y="336790"/>
                    <a:pt x="345657" y="347800"/>
                    <a:pt x="337544" y="354754"/>
                  </a:cubicBezTo>
                  <a:cubicBezTo>
                    <a:pt x="333488" y="325780"/>
                    <a:pt x="330011" y="293330"/>
                    <a:pt x="301617" y="277105"/>
                  </a:cubicBezTo>
                  <a:cubicBezTo>
                    <a:pt x="250044" y="246972"/>
                    <a:pt x="153273" y="242337"/>
                    <a:pt x="86634" y="268992"/>
                  </a:cubicBezTo>
                  <a:cubicBezTo>
                    <a:pt x="72147" y="274787"/>
                    <a:pt x="62296" y="280582"/>
                    <a:pt x="49548" y="289853"/>
                  </a:cubicBezTo>
                  <a:cubicBezTo>
                    <a:pt x="32743" y="302601"/>
                    <a:pt x="25210" y="321724"/>
                    <a:pt x="19415" y="338529"/>
                  </a:cubicBezTo>
                  <a:cubicBezTo>
                    <a:pt x="872" y="403429"/>
                    <a:pt x="-4922" y="467750"/>
                    <a:pt x="4349" y="533810"/>
                  </a:cubicBezTo>
                  <a:cubicBezTo>
                    <a:pt x="11303" y="585962"/>
                    <a:pt x="50127" y="632320"/>
                    <a:pt x="99382" y="649704"/>
                  </a:cubicBezTo>
                  <a:cubicBezTo>
                    <a:pt x="129515" y="660134"/>
                    <a:pt x="161965" y="656078"/>
                    <a:pt x="193256" y="655498"/>
                  </a:cubicBezTo>
                  <a:cubicBezTo>
                    <a:pt x="237875" y="654339"/>
                    <a:pt x="281915" y="644488"/>
                    <a:pt x="314945" y="612038"/>
                  </a:cubicBezTo>
                  <a:cubicBezTo>
                    <a:pt x="342180" y="582485"/>
                    <a:pt x="345657" y="540763"/>
                    <a:pt x="349713" y="502518"/>
                  </a:cubicBezTo>
                  <a:cubicBezTo>
                    <a:pt x="351452" y="471807"/>
                    <a:pt x="375789" y="447469"/>
                    <a:pt x="386799" y="420234"/>
                  </a:cubicBezTo>
                  <a:cubicBezTo>
                    <a:pt x="396650" y="397055"/>
                    <a:pt x="408240" y="368661"/>
                    <a:pt x="418670" y="360548"/>
                  </a:cubicBezTo>
                  <a:cubicBezTo>
                    <a:pt x="429101" y="351856"/>
                    <a:pt x="435475" y="365184"/>
                    <a:pt x="431418" y="369820"/>
                  </a:cubicBezTo>
                  <a:cubicBezTo>
                    <a:pt x="387958" y="460797"/>
                    <a:pt x="376948" y="585383"/>
                    <a:pt x="376369" y="685051"/>
                  </a:cubicBezTo>
                  <a:cubicBezTo>
                    <a:pt x="323058" y="681574"/>
                    <a:pt x="270326" y="684472"/>
                    <a:pt x="217594" y="687369"/>
                  </a:cubicBezTo>
                  <a:cubicBezTo>
                    <a:pt x="190359" y="689108"/>
                    <a:pt x="146319" y="689687"/>
                    <a:pt x="95905" y="699538"/>
                  </a:cubicBezTo>
                  <a:cubicBezTo>
                    <a:pt x="86054" y="701276"/>
                    <a:pt x="54763" y="711127"/>
                    <a:pt x="45492" y="715763"/>
                  </a:cubicBezTo>
                  <a:cubicBezTo>
                    <a:pt x="19415" y="730829"/>
                    <a:pt x="31584" y="767915"/>
                    <a:pt x="51866" y="785879"/>
                  </a:cubicBezTo>
                  <a:cubicBezTo>
                    <a:pt x="64035" y="796309"/>
                    <a:pt x="115028" y="786458"/>
                    <a:pt x="124299" y="784720"/>
                  </a:cubicBezTo>
                  <a:cubicBezTo>
                    <a:pt x="227445" y="762700"/>
                    <a:pt x="280756" y="762121"/>
                    <a:pt x="373471" y="764439"/>
                  </a:cubicBezTo>
                  <a:cubicBezTo>
                    <a:pt x="375210" y="814852"/>
                    <a:pt x="375789" y="869323"/>
                    <a:pt x="386799" y="932485"/>
                  </a:cubicBezTo>
                  <a:cubicBezTo>
                    <a:pt x="391435" y="962617"/>
                    <a:pt x="392594" y="993908"/>
                    <a:pt x="414034" y="1018246"/>
                  </a:cubicBezTo>
                  <a:cubicBezTo>
                    <a:pt x="424465" y="1031574"/>
                    <a:pt x="443587" y="1031574"/>
                    <a:pt x="458074" y="1027518"/>
                  </a:cubicBezTo>
                  <a:cubicBezTo>
                    <a:pt x="474879" y="1021723"/>
                    <a:pt x="477776" y="1001442"/>
                    <a:pt x="478355" y="985796"/>
                  </a:cubicBezTo>
                  <a:cubicBezTo>
                    <a:pt x="476617" y="957981"/>
                    <a:pt x="470822" y="935382"/>
                    <a:pt x="469084" y="907568"/>
                  </a:cubicBezTo>
                  <a:cubicBezTo>
                    <a:pt x="465028" y="866425"/>
                    <a:pt x="462710" y="824703"/>
                    <a:pt x="462130" y="782982"/>
                  </a:cubicBezTo>
                  <a:cubicBezTo>
                    <a:pt x="460971" y="718081"/>
                    <a:pt x="455177" y="653181"/>
                    <a:pt x="462130" y="588280"/>
                  </a:cubicBezTo>
                  <a:cubicBezTo>
                    <a:pt x="462710" y="573214"/>
                    <a:pt x="465607" y="558147"/>
                    <a:pt x="466766" y="543081"/>
                  </a:cubicBezTo>
                  <a:cubicBezTo>
                    <a:pt x="471402" y="512949"/>
                    <a:pt x="473720" y="482816"/>
                    <a:pt x="481832" y="453843"/>
                  </a:cubicBezTo>
                  <a:cubicBezTo>
                    <a:pt x="490524" y="421972"/>
                    <a:pt x="504432" y="391840"/>
                    <a:pt x="510806" y="358810"/>
                  </a:cubicBezTo>
                  <a:cubicBezTo>
                    <a:pt x="512544" y="329837"/>
                    <a:pt x="491104" y="306658"/>
                    <a:pt x="488206" y="279423"/>
                  </a:cubicBezTo>
                  <a:cubicBezTo>
                    <a:pt x="485889" y="266674"/>
                    <a:pt x="495160" y="255664"/>
                    <a:pt x="505590" y="249290"/>
                  </a:cubicBezTo>
                  <a:cubicBezTo>
                    <a:pt x="521816" y="238860"/>
                    <a:pt x="540938" y="234804"/>
                    <a:pt x="558902" y="228429"/>
                  </a:cubicBezTo>
                  <a:cubicBezTo>
                    <a:pt x="584978" y="219737"/>
                    <a:pt x="612792" y="220317"/>
                    <a:pt x="640028" y="217420"/>
                  </a:cubicBezTo>
                  <a:cubicBezTo>
                    <a:pt x="689862" y="215681"/>
                    <a:pt x="716517" y="208148"/>
                    <a:pt x="766352" y="212784"/>
                  </a:cubicBezTo>
                  <a:cubicBezTo>
                    <a:pt x="797064" y="213363"/>
                    <a:pt x="824878" y="217999"/>
                    <a:pt x="855590" y="217999"/>
                  </a:cubicBezTo>
                  <a:cubicBezTo>
                    <a:pt x="871815" y="218578"/>
                    <a:pt x="885723" y="209886"/>
                    <a:pt x="886882" y="194820"/>
                  </a:cubicBezTo>
                  <a:cubicBezTo>
                    <a:pt x="889199" y="168744"/>
                    <a:pt x="863703" y="139771"/>
                    <a:pt x="830093" y="136873"/>
                  </a:cubicBezTo>
                  <a:close/>
                  <a:moveTo>
                    <a:pt x="106915" y="354174"/>
                  </a:moveTo>
                  <a:cubicBezTo>
                    <a:pt x="128356" y="337370"/>
                    <a:pt x="153273" y="333893"/>
                    <a:pt x="179349" y="332734"/>
                  </a:cubicBezTo>
                  <a:cubicBezTo>
                    <a:pt x="197313" y="334472"/>
                    <a:pt x="214697" y="334472"/>
                    <a:pt x="232660" y="337370"/>
                  </a:cubicBezTo>
                  <a:cubicBezTo>
                    <a:pt x="248306" y="339688"/>
                    <a:pt x="260475" y="350118"/>
                    <a:pt x="266270" y="364025"/>
                  </a:cubicBezTo>
                  <a:cubicBezTo>
                    <a:pt x="273803" y="383148"/>
                    <a:pt x="273803" y="396476"/>
                    <a:pt x="272064" y="416757"/>
                  </a:cubicBezTo>
                  <a:cubicBezTo>
                    <a:pt x="206584" y="419654"/>
                    <a:pt x="144581" y="425449"/>
                    <a:pt x="79101" y="424290"/>
                  </a:cubicBezTo>
                  <a:cubicBezTo>
                    <a:pt x="79101" y="395896"/>
                    <a:pt x="83737" y="373876"/>
                    <a:pt x="106915" y="354174"/>
                  </a:cubicBezTo>
                  <a:close/>
                  <a:moveTo>
                    <a:pt x="243670" y="568578"/>
                  </a:moveTo>
                  <a:cubicBezTo>
                    <a:pt x="233240" y="576690"/>
                    <a:pt x="219332" y="579008"/>
                    <a:pt x="206584" y="579588"/>
                  </a:cubicBezTo>
                  <a:cubicBezTo>
                    <a:pt x="175293" y="583644"/>
                    <a:pt x="146319" y="581906"/>
                    <a:pt x="116766" y="569737"/>
                  </a:cubicBezTo>
                  <a:cubicBezTo>
                    <a:pt x="93008" y="554091"/>
                    <a:pt x="88372" y="532651"/>
                    <a:pt x="84895" y="505995"/>
                  </a:cubicBezTo>
                  <a:cubicBezTo>
                    <a:pt x="149217" y="497303"/>
                    <a:pt x="207743" y="483396"/>
                    <a:pt x="271485" y="497883"/>
                  </a:cubicBezTo>
                  <a:cubicBezTo>
                    <a:pt x="272644" y="524538"/>
                    <a:pt x="267428" y="550614"/>
                    <a:pt x="243670" y="568578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任意形状 13">
              <a:extLst>
                <a:ext uri="{FF2B5EF4-FFF2-40B4-BE49-F238E27FC236}">
                  <a16:creationId xmlns:a16="http://schemas.microsoft.com/office/drawing/2014/main" id="{60B635AA-96EF-3A33-7069-6BDB3E673F1B}"/>
                </a:ext>
              </a:extLst>
            </p:cNvPr>
            <p:cNvSpPr/>
            <p:nvPr/>
          </p:nvSpPr>
          <p:spPr>
            <a:xfrm>
              <a:off x="8493554" y="3504546"/>
              <a:ext cx="380740" cy="142765"/>
            </a:xfrm>
            <a:custGeom>
              <a:avLst/>
              <a:gdLst>
                <a:gd name="csX0" fmla="*/ 359452 w 380740"/>
                <a:gd name="csY0" fmla="*/ 23590 h 142765"/>
                <a:gd name="csX1" fmla="*/ 240081 w 380740"/>
                <a:gd name="csY1" fmla="*/ 990 h 142765"/>
                <a:gd name="csX2" fmla="*/ 140992 w 380740"/>
                <a:gd name="csY2" fmla="*/ 1570 h 142765"/>
                <a:gd name="csX3" fmla="*/ 39005 w 380740"/>
                <a:gd name="csY3" fmla="*/ 16057 h 142765"/>
                <a:gd name="csX4" fmla="*/ 181 w 380740"/>
                <a:gd name="csY4" fmla="*/ 60096 h 142765"/>
                <a:gd name="csX5" fmla="*/ 5396 w 380740"/>
                <a:gd name="csY5" fmla="*/ 108772 h 142765"/>
                <a:gd name="csX6" fmla="*/ 37847 w 380740"/>
                <a:gd name="csY6" fmla="*/ 138325 h 142765"/>
                <a:gd name="csX7" fmla="*/ 255727 w 380740"/>
                <a:gd name="csY7" fmla="*/ 142381 h 142765"/>
                <a:gd name="csX8" fmla="*/ 364088 w 380740"/>
                <a:gd name="csY8" fmla="*/ 115725 h 142765"/>
                <a:gd name="csX9" fmla="*/ 379154 w 380740"/>
                <a:gd name="csY9" fmla="*/ 85014 h 142765"/>
                <a:gd name="csX10" fmla="*/ 359452 w 380740"/>
                <a:gd name="csY10" fmla="*/ 23590 h 142765"/>
                <a:gd name="csX11" fmla="*/ 276588 w 380740"/>
                <a:gd name="csY11" fmla="*/ 87331 h 142765"/>
                <a:gd name="csX12" fmla="*/ 75512 w 380740"/>
                <a:gd name="csY12" fmla="*/ 91967 h 142765"/>
                <a:gd name="csX13" fmla="*/ 62764 w 380740"/>
                <a:gd name="csY13" fmla="*/ 85593 h 142765"/>
                <a:gd name="csX14" fmla="*/ 65661 w 380740"/>
                <a:gd name="csY14" fmla="*/ 68788 h 142765"/>
                <a:gd name="csX15" fmla="*/ 107383 w 380740"/>
                <a:gd name="csY15" fmla="*/ 62414 h 142765"/>
                <a:gd name="csX16" fmla="*/ 281803 w 380740"/>
                <a:gd name="csY16" fmla="*/ 59517 h 142765"/>
                <a:gd name="csX17" fmla="*/ 301505 w 380740"/>
                <a:gd name="csY17" fmla="*/ 60676 h 142765"/>
                <a:gd name="csX18" fmla="*/ 312515 w 380740"/>
                <a:gd name="csY18" fmla="*/ 79798 h 142765"/>
                <a:gd name="csX19" fmla="*/ 276588 w 380740"/>
                <a:gd name="csY19" fmla="*/ 87331 h 1427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380740" h="142765">
                  <a:moveTo>
                    <a:pt x="359452" y="23590"/>
                  </a:moveTo>
                  <a:cubicBezTo>
                    <a:pt x="324684" y="411"/>
                    <a:pt x="280644" y="-1907"/>
                    <a:pt x="240081" y="990"/>
                  </a:cubicBezTo>
                  <a:cubicBezTo>
                    <a:pt x="207052" y="1570"/>
                    <a:pt x="174022" y="-168"/>
                    <a:pt x="140992" y="1570"/>
                  </a:cubicBezTo>
                  <a:cubicBezTo>
                    <a:pt x="103327" y="7365"/>
                    <a:pt x="74933" y="-168"/>
                    <a:pt x="39005" y="16057"/>
                  </a:cubicBezTo>
                  <a:cubicBezTo>
                    <a:pt x="21621" y="25328"/>
                    <a:pt x="3658" y="39815"/>
                    <a:pt x="181" y="60096"/>
                  </a:cubicBezTo>
                  <a:cubicBezTo>
                    <a:pt x="-398" y="76322"/>
                    <a:pt x="181" y="93706"/>
                    <a:pt x="5396" y="108772"/>
                  </a:cubicBezTo>
                  <a:cubicBezTo>
                    <a:pt x="10032" y="123259"/>
                    <a:pt x="22201" y="136007"/>
                    <a:pt x="37847" y="138325"/>
                  </a:cubicBezTo>
                  <a:cubicBezTo>
                    <a:pt x="114337" y="147596"/>
                    <a:pt x="179237" y="138904"/>
                    <a:pt x="255727" y="142381"/>
                  </a:cubicBezTo>
                  <a:cubicBezTo>
                    <a:pt x="292813" y="142381"/>
                    <a:pt x="333955" y="140063"/>
                    <a:pt x="364088" y="115725"/>
                  </a:cubicBezTo>
                  <a:cubicBezTo>
                    <a:pt x="373939" y="108772"/>
                    <a:pt x="376836" y="96023"/>
                    <a:pt x="379154" y="85014"/>
                  </a:cubicBezTo>
                  <a:cubicBezTo>
                    <a:pt x="383790" y="63573"/>
                    <a:pt x="378575" y="36918"/>
                    <a:pt x="359452" y="23590"/>
                  </a:cubicBezTo>
                  <a:close/>
                  <a:moveTo>
                    <a:pt x="276588" y="87331"/>
                  </a:moveTo>
                  <a:cubicBezTo>
                    <a:pt x="205313" y="89649"/>
                    <a:pt x="146787" y="93706"/>
                    <a:pt x="75512" y="91967"/>
                  </a:cubicBezTo>
                  <a:cubicBezTo>
                    <a:pt x="70297" y="91967"/>
                    <a:pt x="65661" y="89649"/>
                    <a:pt x="62764" y="85593"/>
                  </a:cubicBezTo>
                  <a:cubicBezTo>
                    <a:pt x="59866" y="81537"/>
                    <a:pt x="57549" y="74004"/>
                    <a:pt x="65661" y="68788"/>
                  </a:cubicBezTo>
                  <a:cubicBezTo>
                    <a:pt x="77250" y="60676"/>
                    <a:pt x="94055" y="62994"/>
                    <a:pt x="107383" y="62414"/>
                  </a:cubicBezTo>
                  <a:cubicBezTo>
                    <a:pt x="169966" y="59517"/>
                    <a:pt x="219220" y="58358"/>
                    <a:pt x="281803" y="59517"/>
                  </a:cubicBezTo>
                  <a:cubicBezTo>
                    <a:pt x="288177" y="59517"/>
                    <a:pt x="295131" y="59517"/>
                    <a:pt x="301505" y="60676"/>
                  </a:cubicBezTo>
                  <a:cubicBezTo>
                    <a:pt x="311936" y="62414"/>
                    <a:pt x="317151" y="71686"/>
                    <a:pt x="312515" y="79798"/>
                  </a:cubicBezTo>
                  <a:cubicBezTo>
                    <a:pt x="308459" y="87331"/>
                    <a:pt x="288757" y="86752"/>
                    <a:pt x="276588" y="87331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任意形状 14">
              <a:extLst>
                <a:ext uri="{FF2B5EF4-FFF2-40B4-BE49-F238E27FC236}">
                  <a16:creationId xmlns:a16="http://schemas.microsoft.com/office/drawing/2014/main" id="{CDE7BC7F-6A97-CA03-A24D-64AE00E73766}"/>
                </a:ext>
              </a:extLst>
            </p:cNvPr>
            <p:cNvSpPr/>
            <p:nvPr/>
          </p:nvSpPr>
          <p:spPr>
            <a:xfrm>
              <a:off x="8477186" y="3667407"/>
              <a:ext cx="407836" cy="151042"/>
            </a:xfrm>
            <a:custGeom>
              <a:avLst/>
              <a:gdLst>
                <a:gd name="csX0" fmla="*/ 402476 w 407836"/>
                <a:gd name="csY0" fmla="*/ 44420 h 151042"/>
                <a:gd name="csX1" fmla="*/ 364811 w 407836"/>
                <a:gd name="csY1" fmla="*/ 8493 h 151042"/>
                <a:gd name="csX2" fmla="*/ 239645 w 407836"/>
                <a:gd name="csY2" fmla="*/ 381 h 151042"/>
                <a:gd name="csX3" fmla="*/ 124910 w 407836"/>
                <a:gd name="csY3" fmla="*/ 4437 h 151042"/>
                <a:gd name="csX4" fmla="*/ 67543 w 407836"/>
                <a:gd name="csY4" fmla="*/ 9652 h 151042"/>
                <a:gd name="csX5" fmla="*/ 20026 w 407836"/>
                <a:gd name="csY5" fmla="*/ 33410 h 151042"/>
                <a:gd name="csX6" fmla="*/ 3222 w 407836"/>
                <a:gd name="csY6" fmla="*/ 61225 h 151042"/>
                <a:gd name="csX7" fmla="*/ 26980 w 407836"/>
                <a:gd name="csY7" fmla="*/ 138874 h 151042"/>
                <a:gd name="csX8" fmla="*/ 77973 w 407836"/>
                <a:gd name="csY8" fmla="*/ 151043 h 151042"/>
                <a:gd name="csX9" fmla="*/ 349165 w 407836"/>
                <a:gd name="csY9" fmla="*/ 141771 h 151042"/>
                <a:gd name="csX10" fmla="*/ 400159 w 407836"/>
                <a:gd name="csY10" fmla="*/ 106424 h 151042"/>
                <a:gd name="csX11" fmla="*/ 402476 w 407836"/>
                <a:gd name="csY11" fmla="*/ 44420 h 151042"/>
                <a:gd name="csX12" fmla="*/ 310341 w 407836"/>
                <a:gd name="csY12" fmla="*/ 87301 h 151042"/>
                <a:gd name="csX13" fmla="*/ 291218 w 407836"/>
                <a:gd name="csY13" fmla="*/ 89039 h 151042"/>
                <a:gd name="csX14" fmla="*/ 135341 w 407836"/>
                <a:gd name="csY14" fmla="*/ 95414 h 151042"/>
                <a:gd name="csX15" fmla="*/ 76235 w 407836"/>
                <a:gd name="csY15" fmla="*/ 93675 h 151042"/>
                <a:gd name="csX16" fmla="*/ 62907 w 407836"/>
                <a:gd name="csY16" fmla="*/ 84983 h 151042"/>
                <a:gd name="csX17" fmla="*/ 70440 w 407836"/>
                <a:gd name="csY17" fmla="*/ 73973 h 151042"/>
                <a:gd name="csX18" fmla="*/ 117957 w 407836"/>
                <a:gd name="csY18" fmla="*/ 68179 h 151042"/>
                <a:gd name="csX19" fmla="*/ 244281 w 407836"/>
                <a:gd name="csY19" fmla="*/ 64702 h 151042"/>
                <a:gd name="csX20" fmla="*/ 313238 w 407836"/>
                <a:gd name="csY20" fmla="*/ 64702 h 151042"/>
                <a:gd name="csX21" fmla="*/ 326566 w 407836"/>
                <a:gd name="csY21" fmla="*/ 79768 h 151042"/>
                <a:gd name="csX22" fmla="*/ 310341 w 407836"/>
                <a:gd name="csY22" fmla="*/ 87301 h 1510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407836" h="151042">
                  <a:moveTo>
                    <a:pt x="402476" y="44420"/>
                  </a:moveTo>
                  <a:cubicBezTo>
                    <a:pt x="396682" y="27616"/>
                    <a:pt x="386251" y="14288"/>
                    <a:pt x="364811" y="8493"/>
                  </a:cubicBezTo>
                  <a:cubicBezTo>
                    <a:pt x="334099" y="381"/>
                    <a:pt x="290639" y="-778"/>
                    <a:pt x="239645" y="381"/>
                  </a:cubicBezTo>
                  <a:cubicBezTo>
                    <a:pt x="198503" y="1540"/>
                    <a:pt x="149248" y="2698"/>
                    <a:pt x="124910" y="4437"/>
                  </a:cubicBezTo>
                  <a:cubicBezTo>
                    <a:pt x="100573" y="6175"/>
                    <a:pt x="85506" y="6755"/>
                    <a:pt x="67543" y="9652"/>
                  </a:cubicBezTo>
                  <a:cubicBezTo>
                    <a:pt x="44944" y="13129"/>
                    <a:pt x="31036" y="22400"/>
                    <a:pt x="20026" y="33410"/>
                  </a:cubicBezTo>
                  <a:cubicBezTo>
                    <a:pt x="12493" y="40943"/>
                    <a:pt x="6699" y="50794"/>
                    <a:pt x="3222" y="61225"/>
                  </a:cubicBezTo>
                  <a:cubicBezTo>
                    <a:pt x="-4891" y="91937"/>
                    <a:pt x="2063" y="120910"/>
                    <a:pt x="26980" y="138874"/>
                  </a:cubicBezTo>
                  <a:cubicBezTo>
                    <a:pt x="40887" y="148725"/>
                    <a:pt x="60589" y="151043"/>
                    <a:pt x="77973" y="151043"/>
                  </a:cubicBezTo>
                  <a:cubicBezTo>
                    <a:pt x="168371" y="145827"/>
                    <a:pt x="258768" y="151622"/>
                    <a:pt x="349165" y="141771"/>
                  </a:cubicBezTo>
                  <a:cubicBezTo>
                    <a:pt x="370606" y="139453"/>
                    <a:pt x="389728" y="124967"/>
                    <a:pt x="400159" y="106424"/>
                  </a:cubicBezTo>
                  <a:cubicBezTo>
                    <a:pt x="411168" y="88460"/>
                    <a:pt x="408851" y="65281"/>
                    <a:pt x="402476" y="44420"/>
                  </a:cubicBezTo>
                  <a:close/>
                  <a:moveTo>
                    <a:pt x="310341" y="87301"/>
                  </a:moveTo>
                  <a:cubicBezTo>
                    <a:pt x="305126" y="87881"/>
                    <a:pt x="295854" y="88460"/>
                    <a:pt x="291218" y="89039"/>
                  </a:cubicBezTo>
                  <a:cubicBezTo>
                    <a:pt x="236169" y="92516"/>
                    <a:pt x="214149" y="95993"/>
                    <a:pt x="135341" y="95414"/>
                  </a:cubicBezTo>
                  <a:cubicBezTo>
                    <a:pt x="114480" y="95414"/>
                    <a:pt x="91881" y="95993"/>
                    <a:pt x="76235" y="93675"/>
                  </a:cubicBezTo>
                  <a:cubicBezTo>
                    <a:pt x="68702" y="91937"/>
                    <a:pt x="62907" y="89619"/>
                    <a:pt x="62907" y="84983"/>
                  </a:cubicBezTo>
                  <a:cubicBezTo>
                    <a:pt x="62907" y="80347"/>
                    <a:pt x="65804" y="75712"/>
                    <a:pt x="70440" y="73973"/>
                  </a:cubicBezTo>
                  <a:cubicBezTo>
                    <a:pt x="79132" y="70496"/>
                    <a:pt x="97096" y="68758"/>
                    <a:pt x="117957" y="68179"/>
                  </a:cubicBezTo>
                  <a:cubicBezTo>
                    <a:pt x="160258" y="68179"/>
                    <a:pt x="201980" y="65281"/>
                    <a:pt x="244281" y="64702"/>
                  </a:cubicBezTo>
                  <a:cubicBezTo>
                    <a:pt x="268039" y="63543"/>
                    <a:pt x="289480" y="61225"/>
                    <a:pt x="313238" y="64702"/>
                  </a:cubicBezTo>
                  <a:cubicBezTo>
                    <a:pt x="328304" y="67020"/>
                    <a:pt x="328884" y="76871"/>
                    <a:pt x="326566" y="79768"/>
                  </a:cubicBezTo>
                  <a:cubicBezTo>
                    <a:pt x="324248" y="82665"/>
                    <a:pt x="316715" y="86142"/>
                    <a:pt x="310341" y="87301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任意形状 15">
              <a:extLst>
                <a:ext uri="{FF2B5EF4-FFF2-40B4-BE49-F238E27FC236}">
                  <a16:creationId xmlns:a16="http://schemas.microsoft.com/office/drawing/2014/main" id="{C2E26035-8DBA-C5F1-1FE0-8BF7CF5D33B9}"/>
                </a:ext>
              </a:extLst>
            </p:cNvPr>
            <p:cNvSpPr/>
            <p:nvPr/>
          </p:nvSpPr>
          <p:spPr>
            <a:xfrm>
              <a:off x="8450353" y="3836310"/>
              <a:ext cx="435123" cy="389491"/>
            </a:xfrm>
            <a:custGeom>
              <a:avLst/>
              <a:gdLst>
                <a:gd name="csX0" fmla="*/ 410187 w 435123"/>
                <a:gd name="csY0" fmla="*/ 14590 h 389491"/>
                <a:gd name="csX1" fmla="*/ 375419 w 435123"/>
                <a:gd name="csY1" fmla="*/ 26180 h 389491"/>
                <a:gd name="csX2" fmla="*/ 334856 w 435123"/>
                <a:gd name="csY2" fmla="*/ 63845 h 389491"/>
                <a:gd name="csX3" fmla="*/ 247936 w 435123"/>
                <a:gd name="csY3" fmla="*/ 73696 h 389491"/>
                <a:gd name="csX4" fmla="*/ 269376 w 435123"/>
                <a:gd name="csY4" fmla="*/ 43564 h 389491"/>
                <a:gd name="csX5" fmla="*/ 281545 w 435123"/>
                <a:gd name="csY5" fmla="*/ 8216 h 389491"/>
                <a:gd name="csX6" fmla="*/ 259525 w 435123"/>
                <a:gd name="csY6" fmla="*/ 104 h 389491"/>
                <a:gd name="csX7" fmla="*/ 74095 w 435123"/>
                <a:gd name="csY7" fmla="*/ 10534 h 389491"/>
                <a:gd name="csX8" fmla="*/ 76413 w 435123"/>
                <a:gd name="csY8" fmla="*/ 55733 h 389491"/>
                <a:gd name="csX9" fmla="*/ 161015 w 435123"/>
                <a:gd name="csY9" fmla="*/ 55733 h 389491"/>
                <a:gd name="csX10" fmla="*/ 158697 w 435123"/>
                <a:gd name="csY10" fmla="*/ 82388 h 389491"/>
                <a:gd name="csX11" fmla="*/ 88581 w 435123"/>
                <a:gd name="csY11" fmla="*/ 93398 h 389491"/>
                <a:gd name="csX12" fmla="*/ 12671 w 435123"/>
                <a:gd name="csY12" fmla="*/ 114838 h 389491"/>
                <a:gd name="csX13" fmla="*/ 2240 w 435123"/>
                <a:gd name="csY13" fmla="*/ 154822 h 389491"/>
                <a:gd name="csX14" fmla="*/ 49757 w 435123"/>
                <a:gd name="csY14" fmla="*/ 173944 h 389491"/>
                <a:gd name="csX15" fmla="*/ 100750 w 435123"/>
                <a:gd name="csY15" fmla="*/ 154242 h 389491"/>
                <a:gd name="csX16" fmla="*/ 158118 w 435123"/>
                <a:gd name="csY16" fmla="*/ 140335 h 389491"/>
                <a:gd name="csX17" fmla="*/ 160436 w 435123"/>
                <a:gd name="csY17" fmla="*/ 175683 h 389491"/>
                <a:gd name="csX18" fmla="*/ 83946 w 435123"/>
                <a:gd name="csY18" fmla="*/ 194226 h 389491"/>
                <a:gd name="csX19" fmla="*/ 31214 w 435123"/>
                <a:gd name="csY19" fmla="*/ 217984 h 389491"/>
                <a:gd name="csX20" fmla="*/ 5717 w 435123"/>
                <a:gd name="csY20" fmla="*/ 247537 h 389491"/>
                <a:gd name="csX21" fmla="*/ 35850 w 435123"/>
                <a:gd name="csY21" fmla="*/ 296212 h 389491"/>
                <a:gd name="csX22" fmla="*/ 95535 w 435123"/>
                <a:gd name="csY22" fmla="*/ 268977 h 389491"/>
                <a:gd name="csX23" fmla="*/ 173184 w 435123"/>
                <a:gd name="csY23" fmla="*/ 240004 h 389491"/>
                <a:gd name="csX24" fmla="*/ 186512 w 435123"/>
                <a:gd name="csY24" fmla="*/ 289838 h 389491"/>
                <a:gd name="csX25" fmla="*/ 229972 w 435123"/>
                <a:gd name="csY25" fmla="*/ 367487 h 389491"/>
                <a:gd name="csX26" fmla="*/ 282704 w 435123"/>
                <a:gd name="csY26" fmla="*/ 386030 h 389491"/>
                <a:gd name="csX27" fmla="*/ 290816 w 435123"/>
                <a:gd name="csY27" fmla="*/ 331560 h 389491"/>
                <a:gd name="csX28" fmla="*/ 260105 w 435123"/>
                <a:gd name="csY28" fmla="*/ 254491 h 389491"/>
                <a:gd name="csX29" fmla="*/ 253151 w 435123"/>
                <a:gd name="csY29" fmla="*/ 228994 h 389491"/>
                <a:gd name="csX30" fmla="*/ 312257 w 435123"/>
                <a:gd name="csY30" fmla="*/ 220881 h 389491"/>
                <a:gd name="csX31" fmla="*/ 373101 w 435123"/>
                <a:gd name="csY31" fmla="*/ 223199 h 389491"/>
                <a:gd name="csX32" fmla="*/ 389906 w 435123"/>
                <a:gd name="csY32" fmla="*/ 207554 h 389491"/>
                <a:gd name="csX33" fmla="*/ 433945 w 435123"/>
                <a:gd name="csY33" fmla="*/ 66163 h 389491"/>
                <a:gd name="csX34" fmla="*/ 410187 w 435123"/>
                <a:gd name="csY34" fmla="*/ 14590 h 389491"/>
                <a:gd name="csX35" fmla="*/ 326164 w 435123"/>
                <a:gd name="csY35" fmla="*/ 159458 h 389491"/>
                <a:gd name="csX36" fmla="*/ 245618 w 435123"/>
                <a:gd name="csY36" fmla="*/ 168729 h 389491"/>
                <a:gd name="csX37" fmla="*/ 245618 w 435123"/>
                <a:gd name="csY37" fmla="*/ 127007 h 389491"/>
                <a:gd name="csX38" fmla="*/ 335436 w 435123"/>
                <a:gd name="csY38" fmla="*/ 120054 h 389491"/>
                <a:gd name="csX39" fmla="*/ 326164 w 435123"/>
                <a:gd name="csY39" fmla="*/ 159458 h 3894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435123" h="389491">
                  <a:moveTo>
                    <a:pt x="410187" y="14590"/>
                  </a:moveTo>
                  <a:cubicBezTo>
                    <a:pt x="397439" y="9955"/>
                    <a:pt x="385270" y="19226"/>
                    <a:pt x="375419" y="26180"/>
                  </a:cubicBezTo>
                  <a:cubicBezTo>
                    <a:pt x="361512" y="38349"/>
                    <a:pt x="351081" y="62107"/>
                    <a:pt x="334856" y="63845"/>
                  </a:cubicBezTo>
                  <a:cubicBezTo>
                    <a:pt x="311098" y="66163"/>
                    <a:pt x="274012" y="71378"/>
                    <a:pt x="247936" y="73696"/>
                  </a:cubicBezTo>
                  <a:cubicBezTo>
                    <a:pt x="254889" y="62686"/>
                    <a:pt x="261263" y="53415"/>
                    <a:pt x="269376" y="43564"/>
                  </a:cubicBezTo>
                  <a:cubicBezTo>
                    <a:pt x="283283" y="29077"/>
                    <a:pt x="287919" y="17488"/>
                    <a:pt x="281545" y="8216"/>
                  </a:cubicBezTo>
                  <a:cubicBezTo>
                    <a:pt x="277489" y="1262"/>
                    <a:pt x="269956" y="-476"/>
                    <a:pt x="259525" y="104"/>
                  </a:cubicBezTo>
                  <a:cubicBezTo>
                    <a:pt x="200999" y="4160"/>
                    <a:pt x="134939" y="4739"/>
                    <a:pt x="74095" y="10534"/>
                  </a:cubicBezTo>
                  <a:cubicBezTo>
                    <a:pt x="54393" y="12272"/>
                    <a:pt x="58449" y="48200"/>
                    <a:pt x="76413" y="55733"/>
                  </a:cubicBezTo>
                  <a:cubicBezTo>
                    <a:pt x="98432" y="65584"/>
                    <a:pt x="138995" y="55153"/>
                    <a:pt x="161015" y="55733"/>
                  </a:cubicBezTo>
                  <a:cubicBezTo>
                    <a:pt x="159856" y="66163"/>
                    <a:pt x="158697" y="76014"/>
                    <a:pt x="158697" y="82388"/>
                  </a:cubicBezTo>
                  <a:cubicBezTo>
                    <a:pt x="130303" y="88183"/>
                    <a:pt x="118714" y="88183"/>
                    <a:pt x="88581" y="93398"/>
                  </a:cubicBezTo>
                  <a:cubicBezTo>
                    <a:pt x="54393" y="99772"/>
                    <a:pt x="25999" y="102090"/>
                    <a:pt x="12671" y="114838"/>
                  </a:cubicBezTo>
                  <a:cubicBezTo>
                    <a:pt x="1082" y="125269"/>
                    <a:pt x="-2975" y="140335"/>
                    <a:pt x="2240" y="154822"/>
                  </a:cubicBezTo>
                  <a:cubicBezTo>
                    <a:pt x="5138" y="162934"/>
                    <a:pt x="22522" y="180898"/>
                    <a:pt x="49757" y="173944"/>
                  </a:cubicBezTo>
                  <a:cubicBezTo>
                    <a:pt x="69459" y="168729"/>
                    <a:pt x="88002" y="159458"/>
                    <a:pt x="100750" y="154242"/>
                  </a:cubicBezTo>
                  <a:cubicBezTo>
                    <a:pt x="121032" y="146709"/>
                    <a:pt x="140154" y="141494"/>
                    <a:pt x="158118" y="140335"/>
                  </a:cubicBezTo>
                  <a:cubicBezTo>
                    <a:pt x="160436" y="156560"/>
                    <a:pt x="160436" y="159458"/>
                    <a:pt x="160436" y="175683"/>
                  </a:cubicBezTo>
                  <a:cubicBezTo>
                    <a:pt x="130883" y="180318"/>
                    <a:pt x="110022" y="186693"/>
                    <a:pt x="83946" y="194226"/>
                  </a:cubicBezTo>
                  <a:cubicBezTo>
                    <a:pt x="67141" y="200020"/>
                    <a:pt x="42224" y="209292"/>
                    <a:pt x="31214" y="217984"/>
                  </a:cubicBezTo>
                  <a:cubicBezTo>
                    <a:pt x="20784" y="226097"/>
                    <a:pt x="6876" y="235368"/>
                    <a:pt x="5717" y="247537"/>
                  </a:cubicBezTo>
                  <a:cubicBezTo>
                    <a:pt x="-77" y="273034"/>
                    <a:pt x="22522" y="297951"/>
                    <a:pt x="35850" y="296212"/>
                  </a:cubicBezTo>
                  <a:cubicBezTo>
                    <a:pt x="54972" y="293895"/>
                    <a:pt x="79310" y="278249"/>
                    <a:pt x="95535" y="268977"/>
                  </a:cubicBezTo>
                  <a:cubicBezTo>
                    <a:pt x="121611" y="253911"/>
                    <a:pt x="144211" y="241742"/>
                    <a:pt x="173184" y="240004"/>
                  </a:cubicBezTo>
                  <a:cubicBezTo>
                    <a:pt x="177820" y="249855"/>
                    <a:pt x="181876" y="275931"/>
                    <a:pt x="186512" y="289838"/>
                  </a:cubicBezTo>
                  <a:cubicBezTo>
                    <a:pt x="196363" y="315914"/>
                    <a:pt x="210850" y="341411"/>
                    <a:pt x="229972" y="367487"/>
                  </a:cubicBezTo>
                  <a:cubicBezTo>
                    <a:pt x="242720" y="384871"/>
                    <a:pt x="266479" y="395302"/>
                    <a:pt x="282704" y="386030"/>
                  </a:cubicBezTo>
                  <a:cubicBezTo>
                    <a:pt x="299508" y="376759"/>
                    <a:pt x="294873" y="346626"/>
                    <a:pt x="290816" y="331560"/>
                  </a:cubicBezTo>
                  <a:cubicBezTo>
                    <a:pt x="279227" y="293315"/>
                    <a:pt x="269376" y="292736"/>
                    <a:pt x="260105" y="254491"/>
                  </a:cubicBezTo>
                  <a:cubicBezTo>
                    <a:pt x="259525" y="250434"/>
                    <a:pt x="253151" y="233050"/>
                    <a:pt x="253151" y="228994"/>
                  </a:cubicBezTo>
                  <a:cubicBezTo>
                    <a:pt x="264740" y="224938"/>
                    <a:pt x="294873" y="219722"/>
                    <a:pt x="312257" y="220881"/>
                  </a:cubicBezTo>
                  <a:cubicBezTo>
                    <a:pt x="343548" y="222620"/>
                    <a:pt x="353979" y="229573"/>
                    <a:pt x="373101" y="223199"/>
                  </a:cubicBezTo>
                  <a:cubicBezTo>
                    <a:pt x="384690" y="219722"/>
                    <a:pt x="388167" y="211610"/>
                    <a:pt x="389906" y="207554"/>
                  </a:cubicBezTo>
                  <a:cubicBezTo>
                    <a:pt x="406710" y="159458"/>
                    <a:pt x="420618" y="115418"/>
                    <a:pt x="433945" y="66163"/>
                  </a:cubicBezTo>
                  <a:cubicBezTo>
                    <a:pt x="438581" y="45882"/>
                    <a:pt x="429310" y="21544"/>
                    <a:pt x="410187" y="14590"/>
                  </a:cubicBezTo>
                  <a:close/>
                  <a:moveTo>
                    <a:pt x="326164" y="159458"/>
                  </a:moveTo>
                  <a:cubicBezTo>
                    <a:pt x="304724" y="161775"/>
                    <a:pt x="269956" y="166411"/>
                    <a:pt x="245618" y="168729"/>
                  </a:cubicBezTo>
                  <a:cubicBezTo>
                    <a:pt x="245038" y="153083"/>
                    <a:pt x="245038" y="143232"/>
                    <a:pt x="245618" y="127007"/>
                  </a:cubicBezTo>
                  <a:cubicBezTo>
                    <a:pt x="272273" y="125269"/>
                    <a:pt x="308780" y="116577"/>
                    <a:pt x="335436" y="120054"/>
                  </a:cubicBezTo>
                  <a:cubicBezTo>
                    <a:pt x="334277" y="135699"/>
                    <a:pt x="335436" y="146709"/>
                    <a:pt x="326164" y="159458"/>
                  </a:cubicBezTo>
                  <a:close/>
                </a:path>
              </a:pathLst>
            </a:custGeom>
            <a:grpFill/>
            <a:ln w="57765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21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24">
            <a:extLst>
              <a:ext uri="{FF2B5EF4-FFF2-40B4-BE49-F238E27FC236}">
                <a16:creationId xmlns:a16="http://schemas.microsoft.com/office/drawing/2014/main" id="{D3F43B78-FCE7-45B3-9864-810B1F28B19D}"/>
              </a:ext>
            </a:extLst>
          </p:cNvPr>
          <p:cNvSpPr>
            <a:spLocks noGrp="1"/>
          </p:cNvSpPr>
          <p:nvPr/>
        </p:nvSpPr>
        <p:spPr>
          <a:xfrm>
            <a:off x="3969769" y="1185499"/>
            <a:ext cx="7912144" cy="5375488"/>
          </a:xfrm>
          <a:prstGeom prst="roundRect">
            <a:avLst>
              <a:gd name="adj" fmla="val 2276"/>
            </a:avLst>
          </a:prstGeom>
          <a:solidFill>
            <a:srgbClr val="FFFFFF">
              <a:alpha val="0"/>
            </a:srgbClr>
          </a:solidFill>
          <a:ln w="19050">
            <a:solidFill>
              <a:srgbClr val="0E419C"/>
            </a:solidFill>
            <a:prstDash val="solid"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9E478D-65C1-41DC-B12A-7471EDC43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91" y="334171"/>
            <a:ext cx="13051967" cy="464720"/>
          </a:xfrm>
        </p:spPr>
        <p:txBody>
          <a:bodyPr/>
          <a:lstStyle/>
          <a:p>
            <a:r>
              <a:rPr dirty="0"/>
              <a:t>Feature 1: </a:t>
            </a:r>
            <a:r>
              <a:rPr lang="en-US" dirty="0"/>
              <a:t>AI Traffic Demands Both Low Latency and High </a:t>
            </a:r>
            <a:br>
              <a:rPr lang="en-US" dirty="0"/>
            </a:br>
            <a:r>
              <a:rPr lang="en-US" dirty="0"/>
              <a:t>Bandwidth</a:t>
            </a:r>
            <a:endParaRPr dirty="0"/>
          </a:p>
        </p:txBody>
      </p:sp>
      <p:sp>
        <p:nvSpPr>
          <p:cNvPr id="101" name="Shape 16">
            <a:extLst>
              <a:ext uri="{FF2B5EF4-FFF2-40B4-BE49-F238E27FC236}">
                <a16:creationId xmlns:a16="http://schemas.microsoft.com/office/drawing/2014/main" id="{1DF1CA4C-3F1C-4084-ADFF-D346F4CFD137}"/>
              </a:ext>
            </a:extLst>
          </p:cNvPr>
          <p:cNvSpPr>
            <a:spLocks noGrp="1"/>
          </p:cNvSpPr>
          <p:nvPr/>
        </p:nvSpPr>
        <p:spPr>
          <a:xfrm>
            <a:off x="306622" y="5171633"/>
            <a:ext cx="3501588" cy="1240112"/>
          </a:xfrm>
          <a:prstGeom prst="roundRect">
            <a:avLst>
              <a:gd name="adj" fmla="val 9655"/>
            </a:avLst>
          </a:prstGeom>
          <a:solidFill>
            <a:srgbClr val="FFFFFF"/>
          </a:solidFill>
          <a:ln w="19050">
            <a:solidFill>
              <a:srgbClr val="0E419C"/>
            </a:solidFill>
            <a:prstDash val="solid"/>
          </a:ln>
        </p:spPr>
      </p:sp>
      <p:sp>
        <p:nvSpPr>
          <p:cNvPr id="102" name="Text 17">
            <a:extLst>
              <a:ext uri="{FF2B5EF4-FFF2-40B4-BE49-F238E27FC236}">
                <a16:creationId xmlns:a16="http://schemas.microsoft.com/office/drawing/2014/main" id="{0BBC4B91-AEEE-4EB4-8764-18554E1805B4}"/>
              </a:ext>
            </a:extLst>
          </p:cNvPr>
          <p:cNvSpPr>
            <a:spLocks noGrp="1"/>
          </p:cNvSpPr>
          <p:nvPr/>
        </p:nvSpPr>
        <p:spPr>
          <a:xfrm>
            <a:off x="471214" y="5290505"/>
            <a:ext cx="384048" cy="384048"/>
          </a:xfrm>
          <a:prstGeom prst="ellipse">
            <a:avLst/>
          </a:prstGeom>
          <a:solidFill>
            <a:srgbClr val="002060"/>
          </a:solidFill>
          <a:ln w="6350">
            <a:solidFill>
              <a:srgbClr val="002060"/>
            </a:solidFill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103" name="Text 18">
            <a:extLst>
              <a:ext uri="{FF2B5EF4-FFF2-40B4-BE49-F238E27FC236}">
                <a16:creationId xmlns:a16="http://schemas.microsoft.com/office/drawing/2014/main" id="{8124AF52-D7E0-475A-8A49-5C9186207906}"/>
              </a:ext>
            </a:extLst>
          </p:cNvPr>
          <p:cNvSpPr>
            <a:spLocks noGrp="1"/>
          </p:cNvSpPr>
          <p:nvPr/>
        </p:nvSpPr>
        <p:spPr>
          <a:xfrm>
            <a:off x="911225" y="5313237"/>
            <a:ext cx="2883535" cy="31115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77357" lnSpcReduction="20000"/>
          </a:bodyPr>
          <a:lstStyle/>
          <a:p>
            <a:pPr marL="0" indent="0" algn="l">
              <a:buNone/>
            </a:pPr>
            <a:r>
              <a:rPr sz="2000" b="1">
                <a:solidFill>
                  <a:srgbClr val="0B2A6F"/>
                </a:solidFill>
                <a:latin typeface="微软雅黑"/>
                <a:ea typeface="微软雅黑"/>
                <a:cs typeface="微软雅黑"/>
              </a:rPr>
              <a:t>Key Networking Technologies</a:t>
            </a:r>
          </a:p>
        </p:txBody>
      </p:sp>
      <p:sp>
        <p:nvSpPr>
          <p:cNvPr id="104" name="Shape 19">
            <a:extLst>
              <a:ext uri="{FF2B5EF4-FFF2-40B4-BE49-F238E27FC236}">
                <a16:creationId xmlns:a16="http://schemas.microsoft.com/office/drawing/2014/main" id="{69BE472E-0CC8-42A8-81E6-8450106D0366}"/>
              </a:ext>
            </a:extLst>
          </p:cNvPr>
          <p:cNvSpPr>
            <a:spLocks noGrp="1"/>
          </p:cNvSpPr>
          <p:nvPr/>
        </p:nvSpPr>
        <p:spPr>
          <a:xfrm>
            <a:off x="991492" y="5637977"/>
            <a:ext cx="1520573" cy="0"/>
          </a:xfrm>
          <a:prstGeom prst="line">
            <a:avLst/>
          </a:prstGeom>
          <a:noFill/>
          <a:ln w="12700">
            <a:solidFill>
              <a:srgbClr val="002060"/>
            </a:solidFill>
            <a:prstDash val="solid"/>
          </a:ln>
        </p:spPr>
      </p:sp>
      <p:sp>
        <p:nvSpPr>
          <p:cNvPr id="105" name="Text 20">
            <a:extLst>
              <a:ext uri="{FF2B5EF4-FFF2-40B4-BE49-F238E27FC236}">
                <a16:creationId xmlns:a16="http://schemas.microsoft.com/office/drawing/2014/main" id="{D80F1FDB-1FD5-4870-BAFE-9EF6BF87D61A}"/>
              </a:ext>
            </a:extLst>
          </p:cNvPr>
          <p:cNvSpPr>
            <a:spLocks noGrp="1"/>
          </p:cNvSpPr>
          <p:nvPr/>
        </p:nvSpPr>
        <p:spPr>
          <a:xfrm>
            <a:off x="605641" y="5811712"/>
            <a:ext cx="164592" cy="16459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62500" lnSpcReduction="20000"/>
          </a:bodyPr>
          <a:lstStyle/>
          <a:p>
            <a:pPr marL="0" indent="0" algn="l">
              <a:buNone/>
            </a:pPr>
            <a:r>
              <a:rPr sz="2000" b="1">
                <a:solidFill>
                  <a:schemeClr val="tx2"/>
                </a:solidFill>
                <a:latin typeface="微软雅黑"/>
                <a:ea typeface="微软雅黑"/>
                <a:cs typeface="微软雅黑"/>
              </a:rPr>
              <a:t>•</a:t>
            </a:r>
          </a:p>
        </p:txBody>
      </p:sp>
      <p:sp>
        <p:nvSpPr>
          <p:cNvPr id="106" name="Text 21">
            <a:extLst>
              <a:ext uri="{FF2B5EF4-FFF2-40B4-BE49-F238E27FC236}">
                <a16:creationId xmlns:a16="http://schemas.microsoft.com/office/drawing/2014/main" id="{9C4541FF-1CDA-4E66-9E4E-8DEBE5918959}"/>
              </a:ext>
            </a:extLst>
          </p:cNvPr>
          <p:cNvSpPr>
            <a:spLocks noGrp="1"/>
          </p:cNvSpPr>
          <p:nvPr/>
        </p:nvSpPr>
        <p:spPr>
          <a:xfrm>
            <a:off x="783401" y="5773063"/>
            <a:ext cx="2512168" cy="213468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l">
              <a:buNone/>
            </a:pPr>
            <a:r>
              <a:rPr sz="10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Increase effective bandwidth</a:t>
            </a:r>
          </a:p>
        </p:txBody>
      </p:sp>
      <p:sp>
        <p:nvSpPr>
          <p:cNvPr id="107" name="Text 22">
            <a:extLst>
              <a:ext uri="{FF2B5EF4-FFF2-40B4-BE49-F238E27FC236}">
                <a16:creationId xmlns:a16="http://schemas.microsoft.com/office/drawing/2014/main" id="{60AE3FDF-3D29-46FF-A408-5B6A1B845AAE}"/>
              </a:ext>
            </a:extLst>
          </p:cNvPr>
          <p:cNvSpPr>
            <a:spLocks noGrp="1"/>
          </p:cNvSpPr>
          <p:nvPr/>
        </p:nvSpPr>
        <p:spPr>
          <a:xfrm>
            <a:off x="608374" y="6159185"/>
            <a:ext cx="164592" cy="16459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62500" lnSpcReduction="20000"/>
          </a:bodyPr>
          <a:lstStyle/>
          <a:p>
            <a:pPr marL="0" indent="0" algn="l">
              <a:buNone/>
            </a:pPr>
            <a:r>
              <a:rPr sz="2000" b="1">
                <a:solidFill>
                  <a:schemeClr val="tx2"/>
                </a:solidFill>
                <a:latin typeface="微软雅黑"/>
                <a:ea typeface="微软雅黑"/>
                <a:cs typeface="微软雅黑"/>
              </a:rPr>
              <a:t>•</a:t>
            </a:r>
          </a:p>
        </p:txBody>
      </p:sp>
      <p:sp>
        <p:nvSpPr>
          <p:cNvPr id="108" name="Text 23">
            <a:extLst>
              <a:ext uri="{FF2B5EF4-FFF2-40B4-BE49-F238E27FC236}">
                <a16:creationId xmlns:a16="http://schemas.microsoft.com/office/drawing/2014/main" id="{84958590-B2BC-4DB2-8B37-A7179AC43157}"/>
              </a:ext>
            </a:extLst>
          </p:cNvPr>
          <p:cNvSpPr>
            <a:spLocks noGrp="1"/>
          </p:cNvSpPr>
          <p:nvPr/>
        </p:nvSpPr>
        <p:spPr>
          <a:xfrm>
            <a:off x="783401" y="6144297"/>
            <a:ext cx="2406138" cy="164592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l">
              <a:buNone/>
            </a:pPr>
            <a:r>
              <a:rPr sz="10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Reduce queuing delays</a:t>
            </a:r>
          </a:p>
        </p:txBody>
      </p:sp>
      <p:sp>
        <p:nvSpPr>
          <p:cNvPr id="110" name="Shape 25">
            <a:extLst>
              <a:ext uri="{FF2B5EF4-FFF2-40B4-BE49-F238E27FC236}">
                <a16:creationId xmlns:a16="http://schemas.microsoft.com/office/drawing/2014/main" id="{52FC644B-A442-4BEE-9D66-7812C0353315}"/>
              </a:ext>
            </a:extLst>
          </p:cNvPr>
          <p:cNvSpPr>
            <a:spLocks noGrp="1"/>
          </p:cNvSpPr>
          <p:nvPr/>
        </p:nvSpPr>
        <p:spPr>
          <a:xfrm>
            <a:off x="6118609" y="1057483"/>
            <a:ext cx="3429000" cy="411480"/>
          </a:xfrm>
          <a:prstGeom prst="roundRect">
            <a:avLst>
              <a:gd name="adj" fmla="val 17778"/>
            </a:avLst>
          </a:prstGeom>
          <a:solidFill>
            <a:srgbClr val="002060"/>
          </a:solidFill>
          <a:ln w="6350">
            <a:solidFill>
              <a:srgbClr val="002060"/>
            </a:solidFill>
            <a:prstDash val="solid"/>
          </a:ln>
        </p:spPr>
      </p:sp>
      <p:sp>
        <p:nvSpPr>
          <p:cNvPr id="111" name="Text 26">
            <a:extLst>
              <a:ext uri="{FF2B5EF4-FFF2-40B4-BE49-F238E27FC236}">
                <a16:creationId xmlns:a16="http://schemas.microsoft.com/office/drawing/2014/main" id="{6C64EED3-4BF7-46A1-B0B5-5C958A5034A5}"/>
              </a:ext>
            </a:extLst>
          </p:cNvPr>
          <p:cNvSpPr>
            <a:spLocks noGrp="1"/>
          </p:cNvSpPr>
          <p:nvPr/>
        </p:nvSpPr>
        <p:spPr>
          <a:xfrm>
            <a:off x="6118609" y="1094059"/>
            <a:ext cx="3429000" cy="329184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2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EP All-to-All-V Example</a:t>
            </a:r>
          </a:p>
        </p:txBody>
      </p:sp>
      <p:sp>
        <p:nvSpPr>
          <p:cNvPr id="112" name="Shape 27">
            <a:extLst>
              <a:ext uri="{FF2B5EF4-FFF2-40B4-BE49-F238E27FC236}">
                <a16:creationId xmlns:a16="http://schemas.microsoft.com/office/drawing/2014/main" id="{6F5A5561-2055-450F-95D8-3F8B2517491A}"/>
              </a:ext>
            </a:extLst>
          </p:cNvPr>
          <p:cNvSpPr>
            <a:spLocks noGrp="1"/>
          </p:cNvSpPr>
          <p:nvPr/>
        </p:nvSpPr>
        <p:spPr>
          <a:xfrm>
            <a:off x="4317241" y="1723007"/>
            <a:ext cx="1298448" cy="1627632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0B55C4"/>
            </a:solidFill>
            <a:prstDash val="solid"/>
          </a:ln>
        </p:spPr>
      </p:sp>
      <p:sp>
        <p:nvSpPr>
          <p:cNvPr id="113" name="Text 28">
            <a:extLst>
              <a:ext uri="{FF2B5EF4-FFF2-40B4-BE49-F238E27FC236}">
                <a16:creationId xmlns:a16="http://schemas.microsoft.com/office/drawing/2014/main" id="{3E5E8571-52DF-4AB0-99B7-7C4F35A5C96B}"/>
              </a:ext>
            </a:extLst>
          </p:cNvPr>
          <p:cNvSpPr>
            <a:spLocks noGrp="1"/>
          </p:cNvSpPr>
          <p:nvPr/>
        </p:nvSpPr>
        <p:spPr>
          <a:xfrm>
            <a:off x="4349750" y="1836420"/>
            <a:ext cx="1234440" cy="45720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86876" lnSpcReduction="10000"/>
          </a:bodyPr>
          <a:lstStyle/>
          <a:p>
            <a:pPr marL="0" indent="0" algn="ctr">
              <a:buNone/>
            </a:pPr>
            <a:r>
              <a:rPr sz="122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128 tokens</a:t>
            </a:r>
          </a:p>
          <a:p>
            <a:pPr marL="0" indent="0" algn="ctr">
              <a:buNone/>
            </a:pPr>
            <a:r>
              <a:rPr sz="122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7168-dimensional vector</a:t>
            </a:r>
          </a:p>
        </p:txBody>
      </p:sp>
      <p:sp>
        <p:nvSpPr>
          <p:cNvPr id="145" name="Shape 60">
            <a:extLst>
              <a:ext uri="{FF2B5EF4-FFF2-40B4-BE49-F238E27FC236}">
                <a16:creationId xmlns:a16="http://schemas.microsoft.com/office/drawing/2014/main" id="{F6034C5C-04AC-4526-8518-B78B2E68CBD2}"/>
              </a:ext>
            </a:extLst>
          </p:cNvPr>
          <p:cNvSpPr>
            <a:spLocks noGrp="1"/>
          </p:cNvSpPr>
          <p:nvPr/>
        </p:nvSpPr>
        <p:spPr>
          <a:xfrm>
            <a:off x="5891931" y="2511379"/>
            <a:ext cx="292608" cy="0"/>
          </a:xfrm>
          <a:prstGeom prst="line">
            <a:avLst/>
          </a:prstGeom>
          <a:noFill/>
          <a:ln w="3175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46" name="Shape 61">
            <a:extLst>
              <a:ext uri="{FF2B5EF4-FFF2-40B4-BE49-F238E27FC236}">
                <a16:creationId xmlns:a16="http://schemas.microsoft.com/office/drawing/2014/main" id="{02396618-8553-4DD2-9C41-66F079F4A165}"/>
              </a:ext>
            </a:extLst>
          </p:cNvPr>
          <p:cNvSpPr>
            <a:spLocks noGrp="1"/>
          </p:cNvSpPr>
          <p:nvPr/>
        </p:nvSpPr>
        <p:spPr>
          <a:xfrm>
            <a:off x="6392929" y="1843867"/>
            <a:ext cx="1298448" cy="1325880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0B55C4"/>
            </a:solidFill>
            <a:prstDash val="solid"/>
          </a:ln>
        </p:spPr>
      </p:sp>
      <p:sp>
        <p:nvSpPr>
          <p:cNvPr id="147" name="Text 62">
            <a:extLst>
              <a:ext uri="{FF2B5EF4-FFF2-40B4-BE49-F238E27FC236}">
                <a16:creationId xmlns:a16="http://schemas.microsoft.com/office/drawing/2014/main" id="{4E3016E9-191C-4E7E-AB6F-7A0C8168EE5C}"/>
              </a:ext>
            </a:extLst>
          </p:cNvPr>
          <p:cNvSpPr>
            <a:spLocks noGrp="1"/>
          </p:cNvSpPr>
          <p:nvPr/>
        </p:nvSpPr>
        <p:spPr>
          <a:xfrm>
            <a:off x="6348095" y="1962785"/>
            <a:ext cx="1443990" cy="255905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ctr">
              <a:buNone/>
            </a:pPr>
            <a:r>
              <a:rPr sz="1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top-8 expert routing</a:t>
            </a:r>
          </a:p>
        </p:txBody>
      </p:sp>
      <p:sp>
        <p:nvSpPr>
          <p:cNvPr id="149" name="Shape 63">
            <a:extLst>
              <a:ext uri="{FF2B5EF4-FFF2-40B4-BE49-F238E27FC236}">
                <a16:creationId xmlns:a16="http://schemas.microsoft.com/office/drawing/2014/main" id="{BDD697F4-555B-41B0-9C00-1AEFB718B7EA}"/>
              </a:ext>
            </a:extLst>
          </p:cNvPr>
          <p:cNvSpPr>
            <a:spLocks noGrp="1"/>
          </p:cNvSpPr>
          <p:nvPr/>
        </p:nvSpPr>
        <p:spPr>
          <a:xfrm>
            <a:off x="7791961" y="2511379"/>
            <a:ext cx="274320" cy="0"/>
          </a:xfrm>
          <a:prstGeom prst="line">
            <a:avLst/>
          </a:prstGeom>
          <a:noFill/>
          <a:ln w="3175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50" name="Shape 64">
            <a:extLst>
              <a:ext uri="{FF2B5EF4-FFF2-40B4-BE49-F238E27FC236}">
                <a16:creationId xmlns:a16="http://schemas.microsoft.com/office/drawing/2014/main" id="{45BF410D-981A-47F8-827A-F71DC3ACCB4C}"/>
              </a:ext>
            </a:extLst>
          </p:cNvPr>
          <p:cNvSpPr>
            <a:spLocks noGrp="1"/>
          </p:cNvSpPr>
          <p:nvPr/>
        </p:nvSpPr>
        <p:spPr>
          <a:xfrm>
            <a:off x="8221729" y="1624411"/>
            <a:ext cx="2670048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0B55C4"/>
            </a:solidFill>
            <a:prstDash val="solid"/>
          </a:ln>
        </p:spPr>
      </p:sp>
      <p:sp>
        <p:nvSpPr>
          <p:cNvPr id="151" name="Text 65">
            <a:extLst>
              <a:ext uri="{FF2B5EF4-FFF2-40B4-BE49-F238E27FC236}">
                <a16:creationId xmlns:a16="http://schemas.microsoft.com/office/drawing/2014/main" id="{3C00490F-123E-464E-AF8D-0B17E4843696}"/>
              </a:ext>
            </a:extLst>
          </p:cNvPr>
          <p:cNvSpPr>
            <a:spLocks noGrp="1"/>
          </p:cNvSpPr>
          <p:nvPr/>
        </p:nvSpPr>
        <p:spPr>
          <a:xfrm>
            <a:off x="8404609" y="1752427"/>
            <a:ext cx="2286000" cy="22860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99082"/>
          </a:bodyPr>
          <a:lstStyle/>
          <a:p>
            <a:pPr marL="0" indent="0" algn="ctr">
              <a:buNone/>
            </a:pPr>
            <a:r>
              <a:rPr sz="124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Expert Parallel (EP) All-to-All-V</a:t>
            </a:r>
          </a:p>
        </p:txBody>
      </p:sp>
      <p:sp>
        <p:nvSpPr>
          <p:cNvPr id="152" name="Shape 66">
            <a:extLst>
              <a:ext uri="{FF2B5EF4-FFF2-40B4-BE49-F238E27FC236}">
                <a16:creationId xmlns:a16="http://schemas.microsoft.com/office/drawing/2014/main" id="{80AB9B86-3C06-4A68-AA25-3A81C96BF53B}"/>
              </a:ext>
            </a:extLst>
          </p:cNvPr>
          <p:cNvSpPr>
            <a:spLocks noGrp="1"/>
          </p:cNvSpPr>
          <p:nvPr/>
        </p:nvSpPr>
        <p:spPr>
          <a:xfrm>
            <a:off x="8432041" y="2026747"/>
            <a:ext cx="777240" cy="384048"/>
          </a:xfrm>
          <a:prstGeom prst="roundRect">
            <a:avLst>
              <a:gd name="adj" fmla="val 14286"/>
            </a:avLst>
          </a:prstGeom>
          <a:solidFill>
            <a:srgbClr val="F2F8FF"/>
          </a:solidFill>
          <a:ln w="10160">
            <a:solidFill>
              <a:srgbClr val="1C6DD0"/>
            </a:solidFill>
            <a:prstDash val="solid"/>
          </a:ln>
        </p:spPr>
      </p:sp>
      <p:sp>
        <p:nvSpPr>
          <p:cNvPr id="153" name="Text 67">
            <a:extLst>
              <a:ext uri="{FF2B5EF4-FFF2-40B4-BE49-F238E27FC236}">
                <a16:creationId xmlns:a16="http://schemas.microsoft.com/office/drawing/2014/main" id="{242D9C73-B6A4-4D68-9C8D-98C0ECE8667F}"/>
              </a:ext>
            </a:extLst>
          </p:cNvPr>
          <p:cNvSpPr>
            <a:spLocks noGrp="1"/>
          </p:cNvSpPr>
          <p:nvPr/>
        </p:nvSpPr>
        <p:spPr>
          <a:xfrm>
            <a:off x="8432041" y="2045035"/>
            <a:ext cx="777240" cy="34747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Expert 0</a:t>
            </a:r>
          </a:p>
        </p:txBody>
      </p:sp>
      <p:sp>
        <p:nvSpPr>
          <p:cNvPr id="154" name="Shape 68">
            <a:extLst>
              <a:ext uri="{FF2B5EF4-FFF2-40B4-BE49-F238E27FC236}">
                <a16:creationId xmlns:a16="http://schemas.microsoft.com/office/drawing/2014/main" id="{DA03F62D-FB98-40CD-92F8-5B20A43E104D}"/>
              </a:ext>
            </a:extLst>
          </p:cNvPr>
          <p:cNvSpPr>
            <a:spLocks noGrp="1"/>
          </p:cNvSpPr>
          <p:nvPr/>
        </p:nvSpPr>
        <p:spPr>
          <a:xfrm>
            <a:off x="9666481" y="2026747"/>
            <a:ext cx="777240" cy="384048"/>
          </a:xfrm>
          <a:prstGeom prst="roundRect">
            <a:avLst>
              <a:gd name="adj" fmla="val 14286"/>
            </a:avLst>
          </a:prstGeom>
          <a:solidFill>
            <a:srgbClr val="F2F8FF"/>
          </a:solidFill>
          <a:ln w="10160">
            <a:solidFill>
              <a:srgbClr val="1C6DD0"/>
            </a:solidFill>
            <a:prstDash val="solid"/>
          </a:ln>
        </p:spPr>
      </p:sp>
      <p:sp>
        <p:nvSpPr>
          <p:cNvPr id="155" name="Text 69">
            <a:extLst>
              <a:ext uri="{FF2B5EF4-FFF2-40B4-BE49-F238E27FC236}">
                <a16:creationId xmlns:a16="http://schemas.microsoft.com/office/drawing/2014/main" id="{15AA7428-5E2C-4E62-963E-0FAE0D71D915}"/>
              </a:ext>
            </a:extLst>
          </p:cNvPr>
          <p:cNvSpPr>
            <a:spLocks noGrp="1"/>
          </p:cNvSpPr>
          <p:nvPr/>
        </p:nvSpPr>
        <p:spPr>
          <a:xfrm>
            <a:off x="9666481" y="2045035"/>
            <a:ext cx="777240" cy="34747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Expert 1</a:t>
            </a:r>
          </a:p>
        </p:txBody>
      </p:sp>
      <p:sp>
        <p:nvSpPr>
          <p:cNvPr id="156" name="Shape 70">
            <a:extLst>
              <a:ext uri="{FF2B5EF4-FFF2-40B4-BE49-F238E27FC236}">
                <a16:creationId xmlns:a16="http://schemas.microsoft.com/office/drawing/2014/main" id="{6B02138B-E763-4686-A454-DE800022D819}"/>
              </a:ext>
            </a:extLst>
          </p:cNvPr>
          <p:cNvSpPr>
            <a:spLocks noGrp="1"/>
          </p:cNvSpPr>
          <p:nvPr/>
        </p:nvSpPr>
        <p:spPr>
          <a:xfrm>
            <a:off x="8432041" y="2867995"/>
            <a:ext cx="777240" cy="384048"/>
          </a:xfrm>
          <a:prstGeom prst="roundRect">
            <a:avLst>
              <a:gd name="adj" fmla="val 14286"/>
            </a:avLst>
          </a:prstGeom>
          <a:solidFill>
            <a:srgbClr val="F2F8FF"/>
          </a:solidFill>
          <a:ln w="10160">
            <a:solidFill>
              <a:srgbClr val="1C6DD0"/>
            </a:solidFill>
            <a:prstDash val="solid"/>
          </a:ln>
        </p:spPr>
      </p:sp>
      <p:sp>
        <p:nvSpPr>
          <p:cNvPr id="157" name="Text 71">
            <a:extLst>
              <a:ext uri="{FF2B5EF4-FFF2-40B4-BE49-F238E27FC236}">
                <a16:creationId xmlns:a16="http://schemas.microsoft.com/office/drawing/2014/main" id="{B97D85D7-8E02-45A6-BA8F-D3EA5B5C5F5D}"/>
              </a:ext>
            </a:extLst>
          </p:cNvPr>
          <p:cNvSpPr>
            <a:spLocks noGrp="1"/>
          </p:cNvSpPr>
          <p:nvPr/>
        </p:nvSpPr>
        <p:spPr>
          <a:xfrm>
            <a:off x="8432041" y="2886283"/>
            <a:ext cx="777240" cy="34747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Expert 2</a:t>
            </a:r>
          </a:p>
        </p:txBody>
      </p:sp>
      <p:sp>
        <p:nvSpPr>
          <p:cNvPr id="158" name="Shape 72">
            <a:extLst>
              <a:ext uri="{FF2B5EF4-FFF2-40B4-BE49-F238E27FC236}">
                <a16:creationId xmlns:a16="http://schemas.microsoft.com/office/drawing/2014/main" id="{E0BE4822-DBD3-474D-8841-60F5956BFD6C}"/>
              </a:ext>
            </a:extLst>
          </p:cNvPr>
          <p:cNvSpPr>
            <a:spLocks noGrp="1"/>
          </p:cNvSpPr>
          <p:nvPr/>
        </p:nvSpPr>
        <p:spPr>
          <a:xfrm>
            <a:off x="9666481" y="2867995"/>
            <a:ext cx="777240" cy="384048"/>
          </a:xfrm>
          <a:prstGeom prst="roundRect">
            <a:avLst>
              <a:gd name="adj" fmla="val 14286"/>
            </a:avLst>
          </a:prstGeom>
          <a:solidFill>
            <a:srgbClr val="F2F8FF"/>
          </a:solidFill>
          <a:ln w="10160">
            <a:solidFill>
              <a:srgbClr val="1C6DD0"/>
            </a:solidFill>
            <a:prstDash val="solid"/>
          </a:ln>
        </p:spPr>
      </p:sp>
      <p:sp>
        <p:nvSpPr>
          <p:cNvPr id="159" name="Text 73">
            <a:extLst>
              <a:ext uri="{FF2B5EF4-FFF2-40B4-BE49-F238E27FC236}">
                <a16:creationId xmlns:a16="http://schemas.microsoft.com/office/drawing/2014/main" id="{6FBEE1B9-18E4-451D-8A8B-9CCD5B703DA9}"/>
              </a:ext>
            </a:extLst>
          </p:cNvPr>
          <p:cNvSpPr>
            <a:spLocks noGrp="1"/>
          </p:cNvSpPr>
          <p:nvPr/>
        </p:nvSpPr>
        <p:spPr>
          <a:xfrm>
            <a:off x="9666481" y="2886283"/>
            <a:ext cx="777240" cy="34747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Expert 3</a:t>
            </a:r>
          </a:p>
        </p:txBody>
      </p:sp>
      <p:sp>
        <p:nvSpPr>
          <p:cNvPr id="160" name="Shape 74">
            <a:extLst>
              <a:ext uri="{FF2B5EF4-FFF2-40B4-BE49-F238E27FC236}">
                <a16:creationId xmlns:a16="http://schemas.microsoft.com/office/drawing/2014/main" id="{562F7777-9395-462C-8920-975FB17AB92A}"/>
              </a:ext>
            </a:extLst>
          </p:cNvPr>
          <p:cNvSpPr>
            <a:spLocks noGrp="1"/>
          </p:cNvSpPr>
          <p:nvPr/>
        </p:nvSpPr>
        <p:spPr>
          <a:xfrm>
            <a:off x="9282433" y="2218771"/>
            <a:ext cx="310896" cy="0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1" name="Shape 75">
            <a:extLst>
              <a:ext uri="{FF2B5EF4-FFF2-40B4-BE49-F238E27FC236}">
                <a16:creationId xmlns:a16="http://schemas.microsoft.com/office/drawing/2014/main" id="{CB609664-EF1F-499C-ACA4-D49C68AFB2A6}"/>
              </a:ext>
            </a:extLst>
          </p:cNvPr>
          <p:cNvSpPr>
            <a:spLocks noGrp="1"/>
          </p:cNvSpPr>
          <p:nvPr/>
        </p:nvSpPr>
        <p:spPr>
          <a:xfrm>
            <a:off x="8820661" y="2493091"/>
            <a:ext cx="0" cy="301752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2" name="Shape 76">
            <a:extLst>
              <a:ext uri="{FF2B5EF4-FFF2-40B4-BE49-F238E27FC236}">
                <a16:creationId xmlns:a16="http://schemas.microsoft.com/office/drawing/2014/main" id="{A1B7323B-C3B1-471F-B3CA-C5472D11F84F}"/>
              </a:ext>
            </a:extLst>
          </p:cNvPr>
          <p:cNvSpPr>
            <a:spLocks noGrp="1"/>
          </p:cNvSpPr>
          <p:nvPr/>
        </p:nvSpPr>
        <p:spPr>
          <a:xfrm>
            <a:off x="10055101" y="2493091"/>
            <a:ext cx="0" cy="301752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3" name="Shape 77">
            <a:extLst>
              <a:ext uri="{FF2B5EF4-FFF2-40B4-BE49-F238E27FC236}">
                <a16:creationId xmlns:a16="http://schemas.microsoft.com/office/drawing/2014/main" id="{BD2454F6-7D72-455C-A32E-0BC464C3A433}"/>
              </a:ext>
            </a:extLst>
          </p:cNvPr>
          <p:cNvSpPr>
            <a:spLocks noGrp="1"/>
          </p:cNvSpPr>
          <p:nvPr/>
        </p:nvSpPr>
        <p:spPr>
          <a:xfrm>
            <a:off x="9282433" y="3060019"/>
            <a:ext cx="310896" cy="0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4" name="Shape 78">
            <a:extLst>
              <a:ext uri="{FF2B5EF4-FFF2-40B4-BE49-F238E27FC236}">
                <a16:creationId xmlns:a16="http://schemas.microsoft.com/office/drawing/2014/main" id="{95608CE9-2CBF-4EFD-8FF5-81760A19F676}"/>
              </a:ext>
            </a:extLst>
          </p:cNvPr>
          <p:cNvSpPr>
            <a:spLocks noGrp="1"/>
          </p:cNvSpPr>
          <p:nvPr/>
        </p:nvSpPr>
        <p:spPr>
          <a:xfrm>
            <a:off x="9236713" y="2365075"/>
            <a:ext cx="411480" cy="576072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5" name="Shape 79">
            <a:extLst>
              <a:ext uri="{FF2B5EF4-FFF2-40B4-BE49-F238E27FC236}">
                <a16:creationId xmlns:a16="http://schemas.microsoft.com/office/drawing/2014/main" id="{71466A7C-A1BC-4B3C-AB4E-8A68ABE6B56F}"/>
              </a:ext>
            </a:extLst>
          </p:cNvPr>
          <p:cNvSpPr>
            <a:spLocks noGrp="1"/>
          </p:cNvSpPr>
          <p:nvPr/>
        </p:nvSpPr>
        <p:spPr>
          <a:xfrm flipV="1">
            <a:off x="9236712" y="2355930"/>
            <a:ext cx="402335" cy="539497"/>
          </a:xfrm>
          <a:prstGeom prst="line">
            <a:avLst/>
          </a:prstGeom>
          <a:noFill/>
          <a:ln w="22860">
            <a:solidFill>
              <a:srgbClr val="0B55C4"/>
            </a:solidFill>
            <a:prstDash val="solid"/>
            <a:headEnd type="triangle"/>
            <a:tailEnd type="triangle"/>
          </a:ln>
        </p:spPr>
      </p:sp>
      <p:sp>
        <p:nvSpPr>
          <p:cNvPr id="166" name="Shape 80">
            <a:extLst>
              <a:ext uri="{FF2B5EF4-FFF2-40B4-BE49-F238E27FC236}">
                <a16:creationId xmlns:a16="http://schemas.microsoft.com/office/drawing/2014/main" id="{63C829A8-B1D7-41E6-BCB6-7CBFC68E336B}"/>
              </a:ext>
            </a:extLst>
          </p:cNvPr>
          <p:cNvSpPr>
            <a:spLocks noGrp="1"/>
          </p:cNvSpPr>
          <p:nvPr/>
        </p:nvSpPr>
        <p:spPr>
          <a:xfrm>
            <a:off x="10873489" y="2511379"/>
            <a:ext cx="246888" cy="0"/>
          </a:xfrm>
          <a:prstGeom prst="line">
            <a:avLst/>
          </a:prstGeom>
          <a:noFill/>
          <a:ln w="3175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67" name="Shape 81">
            <a:extLst>
              <a:ext uri="{FF2B5EF4-FFF2-40B4-BE49-F238E27FC236}">
                <a16:creationId xmlns:a16="http://schemas.microsoft.com/office/drawing/2014/main" id="{150AA5FA-7A55-47EF-AAED-884DA7DE3B4C}"/>
              </a:ext>
            </a:extLst>
          </p:cNvPr>
          <p:cNvSpPr>
            <a:spLocks noGrp="1"/>
          </p:cNvSpPr>
          <p:nvPr/>
        </p:nvSpPr>
        <p:spPr>
          <a:xfrm>
            <a:off x="11147809" y="2173051"/>
            <a:ext cx="658368" cy="6858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5C4"/>
            </a:solidFill>
            <a:prstDash val="solid"/>
          </a:ln>
        </p:spPr>
      </p:sp>
      <p:sp>
        <p:nvSpPr>
          <p:cNvPr id="168" name="Text 82">
            <a:extLst>
              <a:ext uri="{FF2B5EF4-FFF2-40B4-BE49-F238E27FC236}">
                <a16:creationId xmlns:a16="http://schemas.microsoft.com/office/drawing/2014/main" id="{4501C882-C10F-41E4-BA4A-DA58119A1AF1}"/>
              </a:ext>
            </a:extLst>
          </p:cNvPr>
          <p:cNvSpPr>
            <a:spLocks noGrp="1"/>
          </p:cNvSpPr>
          <p:nvPr/>
        </p:nvSpPr>
        <p:spPr>
          <a:xfrm>
            <a:off x="11147809" y="2237059"/>
            <a:ext cx="658368" cy="53035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4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BF16</a:t>
            </a:r>
          </a:p>
          <a:p>
            <a:pPr marL="0" indent="0" algn="ctr">
              <a:buNone/>
            </a:pPr>
            <a:r>
              <a:rPr sz="14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merge</a:t>
            </a:r>
          </a:p>
        </p:txBody>
      </p:sp>
      <p:sp>
        <p:nvSpPr>
          <p:cNvPr id="169" name="Text 83">
            <a:extLst>
              <a:ext uri="{FF2B5EF4-FFF2-40B4-BE49-F238E27FC236}">
                <a16:creationId xmlns:a16="http://schemas.microsoft.com/office/drawing/2014/main" id="{53F7FF55-21E6-485B-A853-9884A453D17E}"/>
              </a:ext>
            </a:extLst>
          </p:cNvPr>
          <p:cNvSpPr>
            <a:spLocks noGrp="1"/>
          </p:cNvSpPr>
          <p:nvPr/>
        </p:nvSpPr>
        <p:spPr>
          <a:xfrm>
            <a:off x="6038235" y="3416494"/>
            <a:ext cx="3886201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77623" lnSpcReduction="10000"/>
          </a:bodyPr>
          <a:lstStyle/>
          <a:p>
            <a:pPr algn="ctr"/>
            <a:r>
              <a:rPr lang="en-US" b="1" dirty="0">
                <a:solidFill>
                  <a:srgbClr val="0B55C4"/>
                </a:solidFill>
                <a:latin typeface="微软雅黑"/>
                <a:ea typeface="微软雅黑"/>
                <a:cs typeface="微软雅黑"/>
              </a:rPr>
              <a:t>Communication volume per layer </a:t>
            </a:r>
            <a:r>
              <a:rPr sz="1800" b="1" dirty="0">
                <a:solidFill>
                  <a:srgbClr val="0B55C4"/>
                </a:solidFill>
                <a:latin typeface="微软雅黑"/>
                <a:ea typeface="微软雅黑"/>
                <a:cs typeface="微软雅黑"/>
              </a:rPr>
              <a:t>= 22 MB</a:t>
            </a:r>
          </a:p>
        </p:txBody>
      </p:sp>
      <p:sp>
        <p:nvSpPr>
          <p:cNvPr id="170" name="Shape 84">
            <a:extLst>
              <a:ext uri="{FF2B5EF4-FFF2-40B4-BE49-F238E27FC236}">
                <a16:creationId xmlns:a16="http://schemas.microsoft.com/office/drawing/2014/main" id="{C96441F1-C320-4DD8-9F44-51AB85607F40}"/>
              </a:ext>
            </a:extLst>
          </p:cNvPr>
          <p:cNvSpPr>
            <a:spLocks noGrp="1"/>
          </p:cNvSpPr>
          <p:nvPr/>
        </p:nvSpPr>
        <p:spPr>
          <a:xfrm>
            <a:off x="4088641" y="3700098"/>
            <a:ext cx="7589520" cy="0"/>
          </a:xfrm>
          <a:prstGeom prst="line">
            <a:avLst/>
          </a:prstGeom>
          <a:noFill/>
          <a:ln w="10160">
            <a:solidFill>
              <a:srgbClr val="0E419C"/>
            </a:solidFill>
            <a:prstDash val="solid"/>
          </a:ln>
        </p:spPr>
      </p:sp>
      <p:pic>
        <p:nvPicPr>
          <p:cNvPr id="256" name="Image 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089" y="3901266"/>
            <a:ext cx="457200" cy="457200"/>
          </a:xfrm>
          <a:prstGeom prst="rect">
            <a:avLst/>
          </a:prstGeom>
        </p:spPr>
      </p:pic>
      <p:sp>
        <p:nvSpPr>
          <p:cNvPr id="172" name="Text 85">
            <a:extLst>
              <a:ext uri="{FF2B5EF4-FFF2-40B4-BE49-F238E27FC236}">
                <a16:creationId xmlns:a16="http://schemas.microsoft.com/office/drawing/2014/main" id="{1CA7BE5C-E0E9-41BE-A9BC-355B6490B796}"/>
              </a:ext>
            </a:extLst>
          </p:cNvPr>
          <p:cNvSpPr>
            <a:spLocks noGrp="1"/>
          </p:cNvSpPr>
          <p:nvPr/>
        </p:nvSpPr>
        <p:spPr>
          <a:xfrm>
            <a:off x="4774441" y="3956130"/>
            <a:ext cx="91440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84654" lnSpcReduction="20000"/>
          </a:bodyPr>
          <a:lstStyle/>
          <a:p>
            <a:pPr marL="0" indent="0" algn="l">
              <a:buNone/>
            </a:pPr>
            <a:r>
              <a:rPr sz="145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Time budget</a:t>
            </a:r>
          </a:p>
        </p:txBody>
      </p:sp>
      <p:sp>
        <p:nvSpPr>
          <p:cNvPr id="173" name="Shape 86">
            <a:extLst>
              <a:ext uri="{FF2B5EF4-FFF2-40B4-BE49-F238E27FC236}">
                <a16:creationId xmlns:a16="http://schemas.microsoft.com/office/drawing/2014/main" id="{88497F4E-0A82-4761-9F48-8EF7EF52FA96}"/>
              </a:ext>
            </a:extLst>
          </p:cNvPr>
          <p:cNvSpPr>
            <a:spLocks noGrp="1"/>
          </p:cNvSpPr>
          <p:nvPr/>
        </p:nvSpPr>
        <p:spPr>
          <a:xfrm>
            <a:off x="5944873" y="3901266"/>
            <a:ext cx="146304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1430">
            <a:solidFill>
              <a:srgbClr val="1C6DD0"/>
            </a:solidFill>
            <a:prstDash val="solid"/>
          </a:ln>
        </p:spPr>
      </p:sp>
      <p:sp>
        <p:nvSpPr>
          <p:cNvPr id="174" name="Text 87">
            <a:extLst>
              <a:ext uri="{FF2B5EF4-FFF2-40B4-BE49-F238E27FC236}">
                <a16:creationId xmlns:a16="http://schemas.microsoft.com/office/drawing/2014/main" id="{A20DFA14-8D51-44F7-BC0C-69A3819EBC0B}"/>
              </a:ext>
            </a:extLst>
          </p:cNvPr>
          <p:cNvSpPr>
            <a:spLocks noGrp="1"/>
          </p:cNvSpPr>
          <p:nvPr/>
        </p:nvSpPr>
        <p:spPr>
          <a:xfrm>
            <a:off x="5944873" y="3956130"/>
            <a:ext cx="1463040" cy="27432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4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TPOT = 20 ms</a:t>
            </a:r>
          </a:p>
        </p:txBody>
      </p:sp>
      <p:sp>
        <p:nvSpPr>
          <p:cNvPr id="175" name="Shape 88">
            <a:extLst>
              <a:ext uri="{FF2B5EF4-FFF2-40B4-BE49-F238E27FC236}">
                <a16:creationId xmlns:a16="http://schemas.microsoft.com/office/drawing/2014/main" id="{16D334FB-CD62-4982-A93E-5D17EFC9C5FF}"/>
              </a:ext>
            </a:extLst>
          </p:cNvPr>
          <p:cNvSpPr>
            <a:spLocks noGrp="1"/>
          </p:cNvSpPr>
          <p:nvPr/>
        </p:nvSpPr>
        <p:spPr>
          <a:xfrm>
            <a:off x="7499353" y="4120722"/>
            <a:ext cx="310896" cy="0"/>
          </a:xfrm>
          <a:prstGeom prst="line">
            <a:avLst/>
          </a:prstGeom>
          <a:noFill/>
          <a:ln w="2794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76" name="Shape 89">
            <a:extLst>
              <a:ext uri="{FF2B5EF4-FFF2-40B4-BE49-F238E27FC236}">
                <a16:creationId xmlns:a16="http://schemas.microsoft.com/office/drawing/2014/main" id="{8B24FD84-C7F6-4A32-9CE3-34CC132EE67D}"/>
              </a:ext>
            </a:extLst>
          </p:cNvPr>
          <p:cNvSpPr>
            <a:spLocks noGrp="1"/>
          </p:cNvSpPr>
          <p:nvPr/>
        </p:nvSpPr>
        <p:spPr>
          <a:xfrm>
            <a:off x="7929121" y="3901266"/>
            <a:ext cx="169164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1430">
            <a:solidFill>
              <a:srgbClr val="1C6DD0"/>
            </a:solidFill>
            <a:prstDash val="solid"/>
          </a:ln>
        </p:spPr>
      </p:sp>
      <p:sp>
        <p:nvSpPr>
          <p:cNvPr id="177" name="Text 90">
            <a:extLst>
              <a:ext uri="{FF2B5EF4-FFF2-40B4-BE49-F238E27FC236}">
                <a16:creationId xmlns:a16="http://schemas.microsoft.com/office/drawing/2014/main" id="{040BE901-D2D4-466F-959C-BF08525A148B}"/>
              </a:ext>
            </a:extLst>
          </p:cNvPr>
          <p:cNvSpPr>
            <a:spLocks noGrp="1"/>
          </p:cNvSpPr>
          <p:nvPr/>
        </p:nvSpPr>
        <p:spPr>
          <a:xfrm>
            <a:off x="7929121" y="3965134"/>
            <a:ext cx="1691640" cy="348121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93190"/>
          </a:bodyPr>
          <a:lstStyle/>
          <a:p>
            <a:pPr marL="0" indent="0" algn="ctr">
              <a:buNone/>
            </a:pPr>
            <a:r>
              <a:rPr sz="122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61 layers </a:t>
            </a:r>
          </a:p>
          <a:p>
            <a:pPr marL="0" indent="0" algn="ctr">
              <a:buNone/>
            </a:pPr>
            <a:r>
              <a:rPr sz="122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Per layer ≈ 327 us</a:t>
            </a:r>
          </a:p>
        </p:txBody>
      </p:sp>
      <p:sp>
        <p:nvSpPr>
          <p:cNvPr id="178" name="Shape 91">
            <a:extLst>
              <a:ext uri="{FF2B5EF4-FFF2-40B4-BE49-F238E27FC236}">
                <a16:creationId xmlns:a16="http://schemas.microsoft.com/office/drawing/2014/main" id="{B75BBF17-08EF-402E-8DAD-19568DAA5EF5}"/>
              </a:ext>
            </a:extLst>
          </p:cNvPr>
          <p:cNvSpPr>
            <a:spLocks noGrp="1"/>
          </p:cNvSpPr>
          <p:nvPr/>
        </p:nvSpPr>
        <p:spPr>
          <a:xfrm>
            <a:off x="9730489" y="4120722"/>
            <a:ext cx="274320" cy="0"/>
          </a:xfrm>
          <a:prstGeom prst="line">
            <a:avLst/>
          </a:prstGeom>
          <a:noFill/>
          <a:ln w="2794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79" name="Shape 92">
            <a:extLst>
              <a:ext uri="{FF2B5EF4-FFF2-40B4-BE49-F238E27FC236}">
                <a16:creationId xmlns:a16="http://schemas.microsoft.com/office/drawing/2014/main" id="{7E09A798-61A1-4770-A1AC-5CE01EE41CE4}"/>
              </a:ext>
            </a:extLst>
          </p:cNvPr>
          <p:cNvSpPr>
            <a:spLocks noGrp="1"/>
          </p:cNvSpPr>
          <p:nvPr/>
        </p:nvSpPr>
        <p:spPr>
          <a:xfrm>
            <a:off x="10123681" y="3901266"/>
            <a:ext cx="164592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1430">
            <a:solidFill>
              <a:srgbClr val="1C6DD0"/>
            </a:solidFill>
            <a:prstDash val="solid"/>
          </a:ln>
        </p:spPr>
      </p:sp>
      <p:sp>
        <p:nvSpPr>
          <p:cNvPr id="180" name="Text 93">
            <a:extLst>
              <a:ext uri="{FF2B5EF4-FFF2-40B4-BE49-F238E27FC236}">
                <a16:creationId xmlns:a16="http://schemas.microsoft.com/office/drawing/2014/main" id="{26FAAF0F-7CD0-4EB0-99F6-3C26273A412B}"/>
              </a:ext>
            </a:extLst>
          </p:cNvPr>
          <p:cNvSpPr>
            <a:spLocks noGrp="1"/>
          </p:cNvSpPr>
          <p:nvPr/>
        </p:nvSpPr>
        <p:spPr>
          <a:xfrm>
            <a:off x="9980525" y="3987543"/>
            <a:ext cx="1932231" cy="274320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ctr">
              <a:buNone/>
            </a:pPr>
            <a:r>
              <a:rPr sz="11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Comm budget ≈ 163 us</a:t>
            </a:r>
          </a:p>
        </p:txBody>
      </p:sp>
      <p:sp>
        <p:nvSpPr>
          <p:cNvPr id="181" name="Shape 94">
            <a:extLst>
              <a:ext uri="{FF2B5EF4-FFF2-40B4-BE49-F238E27FC236}">
                <a16:creationId xmlns:a16="http://schemas.microsoft.com/office/drawing/2014/main" id="{DF38692D-4606-42E6-AE90-AED431DD0FF2}"/>
              </a:ext>
            </a:extLst>
          </p:cNvPr>
          <p:cNvSpPr>
            <a:spLocks noGrp="1"/>
          </p:cNvSpPr>
          <p:nvPr/>
        </p:nvSpPr>
        <p:spPr>
          <a:xfrm>
            <a:off x="4088641" y="4504770"/>
            <a:ext cx="7589520" cy="0"/>
          </a:xfrm>
          <a:prstGeom prst="line">
            <a:avLst/>
          </a:prstGeom>
          <a:noFill/>
          <a:ln w="7620">
            <a:solidFill>
              <a:srgbClr val="0E419C"/>
            </a:solidFill>
            <a:prstDash val="solid"/>
          </a:ln>
        </p:spPr>
      </p:sp>
      <p:pic>
        <p:nvPicPr>
          <p:cNvPr id="267" name="Image 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4089" y="4660218"/>
            <a:ext cx="457200" cy="457200"/>
          </a:xfrm>
          <a:prstGeom prst="rect">
            <a:avLst/>
          </a:prstGeom>
        </p:spPr>
      </p:pic>
      <p:sp>
        <p:nvSpPr>
          <p:cNvPr id="183" name="Text 95">
            <a:extLst>
              <a:ext uri="{FF2B5EF4-FFF2-40B4-BE49-F238E27FC236}">
                <a16:creationId xmlns:a16="http://schemas.microsoft.com/office/drawing/2014/main" id="{7F91C64D-E16E-44A9-BAD3-6E959108B9C4}"/>
              </a:ext>
            </a:extLst>
          </p:cNvPr>
          <p:cNvSpPr>
            <a:spLocks noGrp="1"/>
          </p:cNvSpPr>
          <p:nvPr/>
        </p:nvSpPr>
        <p:spPr>
          <a:xfrm>
            <a:off x="4774441" y="4715082"/>
            <a:ext cx="91440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79799" lnSpcReduction="20000"/>
          </a:bodyPr>
          <a:lstStyle/>
          <a:p>
            <a:pPr marL="0" indent="0" algn="l">
              <a:buNone/>
            </a:pPr>
            <a:r>
              <a:rPr sz="145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Network Time</a:t>
            </a:r>
          </a:p>
        </p:txBody>
      </p:sp>
      <p:sp>
        <p:nvSpPr>
          <p:cNvPr id="184" name="Shape 96">
            <a:extLst>
              <a:ext uri="{FF2B5EF4-FFF2-40B4-BE49-F238E27FC236}">
                <a16:creationId xmlns:a16="http://schemas.microsoft.com/office/drawing/2014/main" id="{BBABF8CF-CF76-4EFD-9674-E75FEFC37C1D}"/>
              </a:ext>
            </a:extLst>
          </p:cNvPr>
          <p:cNvSpPr>
            <a:spLocks noGrp="1"/>
          </p:cNvSpPr>
          <p:nvPr/>
        </p:nvSpPr>
        <p:spPr>
          <a:xfrm>
            <a:off x="5944873" y="4660218"/>
            <a:ext cx="283464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1430">
            <a:solidFill>
              <a:srgbClr val="1C6DD0"/>
            </a:solidFill>
            <a:prstDash val="solid"/>
          </a:ln>
        </p:spPr>
      </p:sp>
      <p:sp>
        <p:nvSpPr>
          <p:cNvPr id="185" name="Text 97">
            <a:extLst>
              <a:ext uri="{FF2B5EF4-FFF2-40B4-BE49-F238E27FC236}">
                <a16:creationId xmlns:a16="http://schemas.microsoft.com/office/drawing/2014/main" id="{615235C5-8A02-4F47-81C8-04EE427FDBD5}"/>
              </a:ext>
            </a:extLst>
          </p:cNvPr>
          <p:cNvSpPr>
            <a:spLocks noGrp="1"/>
          </p:cNvSpPr>
          <p:nvPr/>
        </p:nvSpPr>
        <p:spPr>
          <a:xfrm>
            <a:off x="5963161" y="4742161"/>
            <a:ext cx="2834640" cy="27432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</a:pPr>
            <a:r>
              <a:rPr sz="122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8 * 200 Gbps = 1.6 Tbps network</a:t>
            </a:r>
          </a:p>
        </p:txBody>
      </p:sp>
      <p:sp>
        <p:nvSpPr>
          <p:cNvPr id="186" name="Shape 98">
            <a:extLst>
              <a:ext uri="{FF2B5EF4-FFF2-40B4-BE49-F238E27FC236}">
                <a16:creationId xmlns:a16="http://schemas.microsoft.com/office/drawing/2014/main" id="{964C531C-BC02-41DC-9359-FC5B154A13ED}"/>
              </a:ext>
            </a:extLst>
          </p:cNvPr>
          <p:cNvSpPr>
            <a:spLocks noGrp="1"/>
          </p:cNvSpPr>
          <p:nvPr/>
        </p:nvSpPr>
        <p:spPr>
          <a:xfrm>
            <a:off x="8889241" y="4879674"/>
            <a:ext cx="320040" cy="0"/>
          </a:xfrm>
          <a:prstGeom prst="line">
            <a:avLst/>
          </a:prstGeom>
          <a:noFill/>
          <a:ln w="27940">
            <a:solidFill>
              <a:srgbClr val="0B55C4"/>
            </a:solidFill>
            <a:prstDash val="solid"/>
            <a:headEnd type="none"/>
            <a:tailEnd type="triangle"/>
          </a:ln>
        </p:spPr>
      </p:sp>
      <p:sp>
        <p:nvSpPr>
          <p:cNvPr id="187" name="Shape 99">
            <a:extLst>
              <a:ext uri="{FF2B5EF4-FFF2-40B4-BE49-F238E27FC236}">
                <a16:creationId xmlns:a16="http://schemas.microsoft.com/office/drawing/2014/main" id="{C175AA2A-B88A-4685-A3A6-65F143CE9B22}"/>
              </a:ext>
            </a:extLst>
          </p:cNvPr>
          <p:cNvSpPr>
            <a:spLocks noGrp="1"/>
          </p:cNvSpPr>
          <p:nvPr/>
        </p:nvSpPr>
        <p:spPr>
          <a:xfrm>
            <a:off x="9354716" y="4651259"/>
            <a:ext cx="2331720" cy="438912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1430">
            <a:solidFill>
              <a:srgbClr val="1C6DD0"/>
            </a:solidFill>
            <a:prstDash val="solid"/>
          </a:ln>
        </p:spPr>
      </p:sp>
      <p:sp>
        <p:nvSpPr>
          <p:cNvPr id="188" name="Text 100">
            <a:extLst>
              <a:ext uri="{FF2B5EF4-FFF2-40B4-BE49-F238E27FC236}">
                <a16:creationId xmlns:a16="http://schemas.microsoft.com/office/drawing/2014/main" id="{90A9BFB7-74A4-4AAD-B263-0D841BC48597}"/>
              </a:ext>
            </a:extLst>
          </p:cNvPr>
          <p:cNvSpPr>
            <a:spLocks noGrp="1"/>
          </p:cNvSpPr>
          <p:nvPr/>
        </p:nvSpPr>
        <p:spPr>
          <a:xfrm>
            <a:off x="9329695" y="4746495"/>
            <a:ext cx="2331720" cy="274320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ctr">
              <a:buNone/>
            </a:pPr>
            <a:r>
              <a:rPr sz="12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Ideal comm time = 110 us</a:t>
            </a:r>
          </a:p>
        </p:txBody>
      </p:sp>
      <p:sp>
        <p:nvSpPr>
          <p:cNvPr id="189" name="Shape 101">
            <a:extLst>
              <a:ext uri="{FF2B5EF4-FFF2-40B4-BE49-F238E27FC236}">
                <a16:creationId xmlns:a16="http://schemas.microsoft.com/office/drawing/2014/main" id="{AA2E88DE-55F9-4E8C-8215-0AF3D9317095}"/>
              </a:ext>
            </a:extLst>
          </p:cNvPr>
          <p:cNvSpPr>
            <a:spLocks noGrp="1"/>
          </p:cNvSpPr>
          <p:nvPr/>
        </p:nvSpPr>
        <p:spPr>
          <a:xfrm>
            <a:off x="4088641" y="5254578"/>
            <a:ext cx="7589520" cy="0"/>
          </a:xfrm>
          <a:prstGeom prst="line">
            <a:avLst/>
          </a:prstGeom>
          <a:noFill/>
          <a:ln w="7620">
            <a:solidFill>
              <a:srgbClr val="0E419C"/>
            </a:solidFill>
            <a:prstDash val="solid"/>
          </a:ln>
        </p:spPr>
      </p:sp>
      <p:pic>
        <p:nvPicPr>
          <p:cNvPr id="275" name="Image 5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44089" y="5419170"/>
            <a:ext cx="457200" cy="457200"/>
          </a:xfrm>
          <a:prstGeom prst="rect">
            <a:avLst/>
          </a:prstGeom>
        </p:spPr>
      </p:pic>
      <p:sp>
        <p:nvSpPr>
          <p:cNvPr id="191" name="Text 102">
            <a:extLst>
              <a:ext uri="{FF2B5EF4-FFF2-40B4-BE49-F238E27FC236}">
                <a16:creationId xmlns:a16="http://schemas.microsoft.com/office/drawing/2014/main" id="{C4714E5B-2B45-4ED2-A804-1AE3AE1D5D50}"/>
              </a:ext>
            </a:extLst>
          </p:cNvPr>
          <p:cNvSpPr>
            <a:spLocks noGrp="1"/>
          </p:cNvSpPr>
          <p:nvPr/>
        </p:nvSpPr>
        <p:spPr>
          <a:xfrm>
            <a:off x="4774441" y="5474034"/>
            <a:ext cx="91440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83480" lnSpcReduction="20000"/>
          </a:bodyPr>
          <a:lstStyle/>
          <a:p>
            <a:pPr marL="0" indent="0" algn="l">
              <a:buNone/>
            </a:pPr>
            <a:r>
              <a:rPr sz="145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Jitter Budget</a:t>
            </a:r>
          </a:p>
        </p:txBody>
      </p:sp>
      <p:sp>
        <p:nvSpPr>
          <p:cNvPr id="192" name="Shape 103">
            <a:extLst>
              <a:ext uri="{FF2B5EF4-FFF2-40B4-BE49-F238E27FC236}">
                <a16:creationId xmlns:a16="http://schemas.microsoft.com/office/drawing/2014/main" id="{F41F69D7-95BB-44C9-85C9-F07BE99559BD}"/>
              </a:ext>
            </a:extLst>
          </p:cNvPr>
          <p:cNvSpPr>
            <a:spLocks noGrp="1"/>
          </p:cNvSpPr>
          <p:nvPr/>
        </p:nvSpPr>
        <p:spPr>
          <a:xfrm>
            <a:off x="5975964" y="5419170"/>
            <a:ext cx="5715000" cy="457200"/>
          </a:xfrm>
          <a:prstGeom prst="roundRect">
            <a:avLst>
              <a:gd name="adj" fmla="val 12000"/>
            </a:avLst>
          </a:prstGeom>
          <a:solidFill>
            <a:srgbClr val="FFF3F1"/>
          </a:solidFill>
          <a:ln w="15240">
            <a:solidFill>
              <a:srgbClr val="D93025"/>
            </a:solidFill>
            <a:prstDash val="solid"/>
          </a:ln>
        </p:spPr>
      </p:sp>
      <p:sp>
        <p:nvSpPr>
          <p:cNvPr id="193" name="Text 104">
            <a:extLst>
              <a:ext uri="{FF2B5EF4-FFF2-40B4-BE49-F238E27FC236}">
                <a16:creationId xmlns:a16="http://schemas.microsoft.com/office/drawing/2014/main" id="{6AF457C4-98E0-4C47-B979-9CA5C53FA4F4}"/>
              </a:ext>
            </a:extLst>
          </p:cNvPr>
          <p:cNvSpPr>
            <a:spLocks noGrp="1"/>
          </p:cNvSpPr>
          <p:nvPr/>
        </p:nvSpPr>
        <p:spPr>
          <a:xfrm>
            <a:off x="6043452" y="5498027"/>
            <a:ext cx="5559301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95741"/>
          </a:bodyPr>
          <a:lstStyle/>
          <a:p>
            <a:pPr marL="0" indent="0" algn="ctr">
              <a:buNone/>
            </a:pPr>
            <a:r>
              <a:rPr sz="1800" b="1">
                <a:solidFill>
                  <a:srgbClr val="D93025"/>
                </a:solidFill>
                <a:latin typeface="微软雅黑"/>
                <a:ea typeface="微软雅黑"/>
                <a:cs typeface="微软雅黑"/>
              </a:rPr>
              <a:t>Only 53 us jitter budget</a:t>
            </a:r>
          </a:p>
        </p:txBody>
      </p:sp>
      <p:sp>
        <p:nvSpPr>
          <p:cNvPr id="194" name="Shape 105">
            <a:extLst>
              <a:ext uri="{FF2B5EF4-FFF2-40B4-BE49-F238E27FC236}">
                <a16:creationId xmlns:a16="http://schemas.microsoft.com/office/drawing/2014/main" id="{1740C1DA-9254-4453-AAAD-3BAFA9DAA766}"/>
              </a:ext>
            </a:extLst>
          </p:cNvPr>
          <p:cNvSpPr>
            <a:spLocks noGrp="1"/>
          </p:cNvSpPr>
          <p:nvPr/>
        </p:nvSpPr>
        <p:spPr>
          <a:xfrm>
            <a:off x="4116073" y="5976304"/>
            <a:ext cx="7653528" cy="503569"/>
          </a:xfrm>
          <a:prstGeom prst="roundRect">
            <a:avLst>
              <a:gd name="adj" fmla="val 12121"/>
            </a:avLst>
          </a:prstGeom>
          <a:solidFill>
            <a:srgbClr val="D81E0C"/>
          </a:solidFill>
          <a:ln w="6350">
            <a:solidFill>
              <a:srgbClr val="D81E0C"/>
            </a:solidFill>
            <a:prstDash val="solid"/>
          </a:ln>
        </p:spPr>
      </p:sp>
      <p:pic>
        <p:nvPicPr>
          <p:cNvPr id="280" name="Image 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94039" y="5999488"/>
            <a:ext cx="457200" cy="457200"/>
          </a:xfrm>
          <a:prstGeom prst="rect">
            <a:avLst/>
          </a:prstGeom>
        </p:spPr>
      </p:pic>
      <p:sp>
        <p:nvSpPr>
          <p:cNvPr id="196" name="Text 106">
            <a:extLst>
              <a:ext uri="{FF2B5EF4-FFF2-40B4-BE49-F238E27FC236}">
                <a16:creationId xmlns:a16="http://schemas.microsoft.com/office/drawing/2014/main" id="{D03192C9-7C21-44F6-A6E6-C34F3BA8AB17}"/>
              </a:ext>
            </a:extLst>
          </p:cNvPr>
          <p:cNvSpPr>
            <a:spLocks noGrp="1"/>
          </p:cNvSpPr>
          <p:nvPr/>
        </p:nvSpPr>
        <p:spPr>
          <a:xfrm>
            <a:off x="4934461" y="6022348"/>
            <a:ext cx="6720840" cy="41148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85000" lnSpcReduction="10000"/>
          </a:bodyPr>
          <a:lstStyle/>
          <a:p>
            <a:pPr algn="ctr">
              <a:buNone/>
            </a:pPr>
            <a:r>
              <a:rPr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Even small bandwidth drops or queue build-ups exceed jitter budgets</a:t>
            </a:r>
          </a:p>
        </p:txBody>
      </p:sp>
      <p:pic>
        <p:nvPicPr>
          <p:cNvPr id="282" name="Imag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1099" y="2176430"/>
            <a:ext cx="777240" cy="777240"/>
          </a:xfrm>
          <a:prstGeom prst="rect">
            <a:avLst/>
          </a:prstGeom>
        </p:spPr>
      </p:pic>
      <p:pic>
        <p:nvPicPr>
          <p:cNvPr id="283" name="Image 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8890" y="2374219"/>
            <a:ext cx="868680" cy="777240"/>
          </a:xfrm>
          <a:prstGeom prst="rect">
            <a:avLst/>
          </a:prstGeom>
        </p:spPr>
      </p:pic>
      <p:sp>
        <p:nvSpPr>
          <p:cNvPr id="8" name="Shape 3">
            <a:extLst>
              <a:ext uri="{FF2B5EF4-FFF2-40B4-BE49-F238E27FC236}">
                <a16:creationId xmlns:a16="http://schemas.microsoft.com/office/drawing/2014/main" id="{D48460AB-F4C2-44C2-9337-0A9861B9B619}"/>
              </a:ext>
            </a:extLst>
          </p:cNvPr>
          <p:cNvSpPr>
            <a:spLocks noGrp="1"/>
          </p:cNvSpPr>
          <p:nvPr/>
        </p:nvSpPr>
        <p:spPr>
          <a:xfrm>
            <a:off x="333754" y="1292123"/>
            <a:ext cx="3461006" cy="1815629"/>
          </a:xfrm>
          <a:prstGeom prst="roundRect">
            <a:avLst>
              <a:gd name="adj" fmla="val 5490"/>
            </a:avLst>
          </a:prstGeom>
          <a:solidFill>
            <a:srgbClr val="FFFFFF"/>
          </a:solidFill>
          <a:ln w="19050">
            <a:solidFill>
              <a:srgbClr val="0E419C"/>
            </a:solidFill>
            <a:prstDash val="solid"/>
          </a:ln>
        </p:spPr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83CDAF67-44A1-4C8F-94C9-8C948540AAC5}"/>
              </a:ext>
            </a:extLst>
          </p:cNvPr>
          <p:cNvSpPr>
            <a:spLocks noGrp="1"/>
          </p:cNvSpPr>
          <p:nvPr/>
        </p:nvSpPr>
        <p:spPr>
          <a:xfrm>
            <a:off x="498346" y="1324671"/>
            <a:ext cx="384048" cy="384048"/>
          </a:xfrm>
          <a:prstGeom prst="ellipse">
            <a:avLst/>
          </a:prstGeom>
          <a:solidFill>
            <a:srgbClr val="002060"/>
          </a:solidFill>
          <a:ln w="6350">
            <a:solidFill>
              <a:srgbClr val="002060"/>
            </a:solidFill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79" name="Text 5">
            <a:extLst>
              <a:ext uri="{FF2B5EF4-FFF2-40B4-BE49-F238E27FC236}">
                <a16:creationId xmlns:a16="http://schemas.microsoft.com/office/drawing/2014/main" id="{6C59D2C6-E447-4DC2-A942-9B685E185DF2}"/>
              </a:ext>
            </a:extLst>
          </p:cNvPr>
          <p:cNvSpPr>
            <a:spLocks noGrp="1"/>
          </p:cNvSpPr>
          <p:nvPr/>
        </p:nvSpPr>
        <p:spPr>
          <a:xfrm>
            <a:off x="991870" y="1346835"/>
            <a:ext cx="3462655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 algn="l">
              <a:buNone/>
            </a:pPr>
            <a:r>
              <a:rPr sz="1590" b="1" dirty="0">
                <a:solidFill>
                  <a:srgbClr val="0B2A6F"/>
                </a:solidFill>
                <a:latin typeface="微软雅黑"/>
                <a:ea typeface="微软雅黑"/>
                <a:cs typeface="微软雅黑"/>
              </a:rPr>
              <a:t>Key Indicators of AI Traffic</a:t>
            </a:r>
          </a:p>
        </p:txBody>
      </p:sp>
      <p:sp>
        <p:nvSpPr>
          <p:cNvPr id="81" name="Shape 6">
            <a:extLst>
              <a:ext uri="{FF2B5EF4-FFF2-40B4-BE49-F238E27FC236}">
                <a16:creationId xmlns:a16="http://schemas.microsoft.com/office/drawing/2014/main" id="{89F0FCFD-F24B-4D46-8D1C-B036051C225F}"/>
              </a:ext>
            </a:extLst>
          </p:cNvPr>
          <p:cNvSpPr>
            <a:spLocks noGrp="1"/>
          </p:cNvSpPr>
          <p:nvPr/>
        </p:nvSpPr>
        <p:spPr>
          <a:xfrm>
            <a:off x="955546" y="1704147"/>
            <a:ext cx="1925240" cy="0"/>
          </a:xfrm>
          <a:prstGeom prst="line">
            <a:avLst/>
          </a:prstGeom>
          <a:noFill/>
          <a:ln w="12700">
            <a:solidFill>
              <a:srgbClr val="002060"/>
            </a:solidFill>
            <a:prstDash val="solid"/>
          </a:ln>
        </p:spPr>
      </p:sp>
      <p:sp>
        <p:nvSpPr>
          <p:cNvPr id="90" name="Text 7">
            <a:extLst>
              <a:ext uri="{FF2B5EF4-FFF2-40B4-BE49-F238E27FC236}">
                <a16:creationId xmlns:a16="http://schemas.microsoft.com/office/drawing/2014/main" id="{88F70345-863F-4052-A710-61673B214AAA}"/>
              </a:ext>
            </a:extLst>
          </p:cNvPr>
          <p:cNvSpPr>
            <a:spLocks noGrp="1"/>
          </p:cNvSpPr>
          <p:nvPr/>
        </p:nvSpPr>
        <p:spPr>
          <a:xfrm>
            <a:off x="610387" y="1854310"/>
            <a:ext cx="3012172" cy="255905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l">
              <a:buNone/>
            </a:pPr>
            <a:r>
              <a:rPr sz="1100" b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Single-round comm task completion time</a:t>
            </a:r>
          </a:p>
        </p:txBody>
      </p:sp>
      <p:sp>
        <p:nvSpPr>
          <p:cNvPr id="92" name="Text 9">
            <a:extLst>
              <a:ext uri="{FF2B5EF4-FFF2-40B4-BE49-F238E27FC236}">
                <a16:creationId xmlns:a16="http://schemas.microsoft.com/office/drawing/2014/main" id="{AFE055DF-F8E3-4E89-A247-ACF51BCABA27}"/>
              </a:ext>
            </a:extLst>
          </p:cNvPr>
          <p:cNvSpPr>
            <a:spLocks noGrp="1"/>
          </p:cNvSpPr>
          <p:nvPr/>
        </p:nvSpPr>
        <p:spPr>
          <a:xfrm>
            <a:off x="759419" y="2654277"/>
            <a:ext cx="2762294" cy="38857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92106" lnSpcReduction="20000"/>
          </a:bodyPr>
          <a:lstStyle/>
          <a:p>
            <a:r>
              <a:rPr sz="1100" dirty="0"/>
              <a:t>Communication completion time is jointly determined by data volume, effective bandwidth, and queuing delay.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 69">
                <a:extLst>
                  <a:ext uri="{FF2B5EF4-FFF2-40B4-BE49-F238E27FC236}">
                    <a16:creationId xmlns:a16="http://schemas.microsoft.com/office/drawing/2014/main" id="{EB498D58-F4E0-4810-83EC-A7E13640B435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551492" y="1931680"/>
                <a:ext cx="3254941" cy="75946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>
                              <a:solidFill>
                                <a:srgbClr val="1B254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en-US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𝑐𝑜𝑚𝑚</m:t>
                          </m:r>
                        </m:sub>
                      </m:sSub>
                      <m:r>
                        <a:rPr lang="zh-CN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 </m:t>
                      </m:r>
                      <m:r>
                        <a:rPr lang="en-US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=  </m:t>
                      </m:r>
                      <m:r>
                        <a:rPr lang="zh-CN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𝑉</m:t>
                      </m:r>
                      <m:r>
                        <a:rPr lang="zh-CN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/ </m:t>
                      </m:r>
                      <m:sSub>
                        <m:sSubPr>
                          <m:ctrlPr>
                            <a:rPr lang="zh-CN" sz="1600" b="0" i="1">
                              <a:solidFill>
                                <a:srgbClr val="1B254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zh-CN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𝑒𝑓𝑓</m:t>
                          </m:r>
                        </m:sub>
                      </m:sSub>
                      <m:r>
                        <a:rPr lang="zh-CN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  <m:r>
                        <a:rPr lang="en-US" sz="1600" b="0" i="1">
                          <a:solidFill>
                            <a:srgbClr val="1B254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+  </m:t>
                      </m:r>
                      <m:sSub>
                        <m:sSubPr>
                          <m:ctrlPr>
                            <a:rPr lang="zh-CN" sz="1600" b="0" i="1">
                              <a:solidFill>
                                <a:srgbClr val="1B254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a:rPr lang="zh-CN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>
                              <a:solidFill>
                                <a:srgbClr val="1B254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𝑞𝑢𝑒𝑢𝑒</m:t>
                          </m:r>
                        </m:sub>
                      </m:sSub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99" name="Text 69">
                <a:extLst>
                  <a:ext uri="{FF2B5EF4-FFF2-40B4-BE49-F238E27FC236}">
                    <a16:creationId xmlns:a16="http://schemas.microsoft.com/office/drawing/2014/main" id="{EB498D58-F4E0-4810-83EC-A7E13640B4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92" y="1931680"/>
                <a:ext cx="3254941" cy="75946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Shape 10">
            <a:extLst>
              <a:ext uri="{FF2B5EF4-FFF2-40B4-BE49-F238E27FC236}">
                <a16:creationId xmlns:a16="http://schemas.microsoft.com/office/drawing/2014/main" id="{224A2342-0D0A-4C03-8A4F-F1520992C0F1}"/>
              </a:ext>
            </a:extLst>
          </p:cNvPr>
          <p:cNvSpPr>
            <a:spLocks noGrp="1"/>
          </p:cNvSpPr>
          <p:nvPr/>
        </p:nvSpPr>
        <p:spPr>
          <a:xfrm>
            <a:off x="327114" y="3333194"/>
            <a:ext cx="3468656" cy="1576146"/>
          </a:xfrm>
          <a:prstGeom prst="roundRect">
            <a:avLst>
              <a:gd name="adj" fmla="val 7179"/>
            </a:avLst>
          </a:prstGeom>
          <a:solidFill>
            <a:srgbClr val="FFFFFF"/>
          </a:solidFill>
          <a:ln w="19050">
            <a:solidFill>
              <a:srgbClr val="0E419C"/>
            </a:solidFill>
            <a:prstDash val="solid"/>
          </a:ln>
        </p:spPr>
      </p:sp>
      <p:sp>
        <p:nvSpPr>
          <p:cNvPr id="94" name="Text 11">
            <a:extLst>
              <a:ext uri="{FF2B5EF4-FFF2-40B4-BE49-F238E27FC236}">
                <a16:creationId xmlns:a16="http://schemas.microsoft.com/office/drawing/2014/main" id="{FEE7C971-81EC-4BEE-92D2-05651DF9CB2D}"/>
              </a:ext>
            </a:extLst>
          </p:cNvPr>
          <p:cNvSpPr>
            <a:spLocks noGrp="1"/>
          </p:cNvSpPr>
          <p:nvPr/>
        </p:nvSpPr>
        <p:spPr>
          <a:xfrm>
            <a:off x="516090" y="3442922"/>
            <a:ext cx="384048" cy="384048"/>
          </a:xfrm>
          <a:prstGeom prst="ellipse">
            <a:avLst/>
          </a:prstGeom>
          <a:solidFill>
            <a:srgbClr val="002060"/>
          </a:solidFill>
          <a:ln w="6350">
            <a:solidFill>
              <a:srgbClr val="002060"/>
            </a:solidFill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1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95" name="Text 12">
            <a:extLst>
              <a:ext uri="{FF2B5EF4-FFF2-40B4-BE49-F238E27FC236}">
                <a16:creationId xmlns:a16="http://schemas.microsoft.com/office/drawing/2014/main" id="{746B73C4-DD86-4F40-B479-7135BC67C4CB}"/>
              </a:ext>
            </a:extLst>
          </p:cNvPr>
          <p:cNvSpPr>
            <a:spLocks noGrp="1"/>
          </p:cNvSpPr>
          <p:nvPr/>
        </p:nvSpPr>
        <p:spPr>
          <a:xfrm>
            <a:off x="1042035" y="3429000"/>
            <a:ext cx="2752725" cy="311150"/>
          </a:xfrm>
          <a:prstGeom prst="rect">
            <a:avLst/>
          </a:prstGeom>
          <a:noFill/>
        </p:spPr>
        <p:txBody>
          <a:bodyPr wrap="square" lIns="254" tIns="254" rIns="254" bIns="254" anchor="ctr">
            <a:noAutofit/>
          </a:bodyPr>
          <a:lstStyle/>
          <a:p>
            <a:pPr marL="0" indent="0" algn="l">
              <a:buNone/>
            </a:pPr>
            <a:r>
              <a:rPr sz="1400" b="1">
                <a:solidFill>
                  <a:srgbClr val="0B2A6F"/>
                </a:solidFill>
                <a:latin typeface="微软雅黑"/>
                <a:ea typeface="微软雅黑"/>
                <a:cs typeface="微软雅黑"/>
              </a:rPr>
              <a:t>Impact on performance</a:t>
            </a:r>
          </a:p>
        </p:txBody>
      </p:sp>
      <p:sp>
        <p:nvSpPr>
          <p:cNvPr id="96" name="Shape 13">
            <a:extLst>
              <a:ext uri="{FF2B5EF4-FFF2-40B4-BE49-F238E27FC236}">
                <a16:creationId xmlns:a16="http://schemas.microsoft.com/office/drawing/2014/main" id="{ADDD831F-769C-401B-8E26-58D484400C67}"/>
              </a:ext>
            </a:extLst>
          </p:cNvPr>
          <p:cNvSpPr>
            <a:spLocks noGrp="1"/>
          </p:cNvSpPr>
          <p:nvPr/>
        </p:nvSpPr>
        <p:spPr>
          <a:xfrm>
            <a:off x="1009866" y="3790394"/>
            <a:ext cx="2066544" cy="0"/>
          </a:xfrm>
          <a:prstGeom prst="line">
            <a:avLst/>
          </a:prstGeom>
          <a:noFill/>
          <a:ln w="12700">
            <a:solidFill>
              <a:srgbClr val="002060"/>
            </a:solidFill>
            <a:prstDash val="solid"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 14">
                <a:extLst>
                  <a:ext uri="{FF2B5EF4-FFF2-40B4-BE49-F238E27FC236}">
                    <a16:creationId xmlns:a16="http://schemas.microsoft.com/office/drawing/2014/main" id="{BCACF33F-0F5F-4CBB-B4F0-6A73A1BAD8B6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08114" y="3881754"/>
                <a:ext cx="3033648" cy="502920"/>
              </a:xfrm>
              <a:prstGeom prst="rect">
                <a:avLst/>
              </a:prstGeom>
              <a:noFill/>
            </p:spPr>
            <p:txBody>
              <a:bodyPr wrap="square" lIns="254" tIns="254" rIns="254" bIns="254" anchor="ctr">
                <a:noAutofit/>
              </a:bodyPr>
              <a:lstStyle/>
              <a:p>
                <a:r>
                  <a:rPr lang="en-US" sz="1000" b="1" dirty="0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Training: </a:t>
                </a:r>
                <a:r>
                  <a:rPr lang="en-US" sz="1000" dirty="0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A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𝑇</m:t>
                        </m:r>
                      </m:e>
                      <m:sub>
                        <m: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𝑐𝑜𝑚𝑚</m:t>
                        </m:r>
                      </m:sub>
                    </m:sSub>
                    <m:r>
                      <a:rPr lang="ar-AE" altLang="zh-CN" sz="1000" i="1">
                        <a:solidFill>
                          <a:srgbClr val="1B2541"/>
                        </a:solidFill>
                        <a:latin typeface="Cambria Math" panose="02040503050406030204" pitchFamily="18" charset="0"/>
                        <a:ea typeface="Cambria Math"/>
                        <a:cs typeface="Cambria Math"/>
                      </a:rPr>
                      <m:t> </m:t>
                    </m:r>
                  </m:oMath>
                </a14:m>
                <a:r>
                  <a:rPr lang="en-US" sz="1000" dirty="0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lengthens synchronization and reduces training throughput.</a:t>
                </a:r>
                <a:endParaRPr sz="1000" dirty="0">
                  <a:solidFill>
                    <a:srgbClr val="000000"/>
                  </a:solidFill>
                  <a:latin typeface="微软雅黑"/>
                  <a:ea typeface="微软雅黑"/>
                  <a:cs typeface="微软雅黑"/>
                </a:endParaRPr>
              </a:p>
            </p:txBody>
          </p:sp>
        </mc:Choice>
        <mc:Fallback xmlns="">
          <p:sp>
            <p:nvSpPr>
              <p:cNvPr id="98" name="Text 14">
                <a:extLst>
                  <a:ext uri="{FF2B5EF4-FFF2-40B4-BE49-F238E27FC236}">
                    <a16:creationId xmlns:a16="http://schemas.microsoft.com/office/drawing/2014/main" id="{BCACF33F-0F5F-4CBB-B4F0-6A73A1BAD8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14" y="3881754"/>
                <a:ext cx="3033648" cy="502920"/>
              </a:xfrm>
              <a:prstGeom prst="rect">
                <a:avLst/>
              </a:prstGeom>
              <a:blipFill>
                <a:blip r:embed="rId14"/>
                <a:stretch>
                  <a:fillRect l="-2610" r="-1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 15">
                <a:extLst>
                  <a:ext uri="{FF2B5EF4-FFF2-40B4-BE49-F238E27FC236}">
                    <a16:creationId xmlns:a16="http://schemas.microsoft.com/office/drawing/2014/main" id="{5E82DB97-E11D-4BBE-BF5B-5A4F8B476FDB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719413" y="4380459"/>
                <a:ext cx="3075347" cy="502920"/>
              </a:xfrm>
              <a:prstGeom prst="rect">
                <a:avLst/>
              </a:prstGeom>
              <a:noFill/>
            </p:spPr>
            <p:txBody>
              <a:bodyPr wrap="square" lIns="254" tIns="254" rIns="254" bIns="254" anchor="ctr">
                <a:normAutofit fontScale="99252"/>
              </a:bodyPr>
              <a:lstStyle/>
              <a:p>
                <a:r>
                  <a:rPr lang="en-US" sz="1000" b="1" dirty="0"/>
                  <a:t>Inference:</a:t>
                </a:r>
                <a:r>
                  <a:rPr lang="en-US" sz="1000" dirty="0"/>
                  <a:t> </a:t>
                </a:r>
                <a:r>
                  <a:rPr lang="en-US" sz="1000" dirty="0">
                    <a:solidFill>
                      <a:srgbClr val="000000"/>
                    </a:solidFill>
                    <a:latin typeface="微软雅黑"/>
                    <a:ea typeface="微软雅黑"/>
                  </a:rPr>
                  <a:t>A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𝑇</m:t>
                        </m:r>
                      </m:e>
                      <m:sub>
                        <m:r>
                          <a:rPr lang="zh-CN" altLang="ar-AE" sz="1000" i="1">
                            <a:solidFill>
                              <a:srgbClr val="1B2541"/>
                            </a:solidFill>
                            <a:latin typeface="Cambria Math"/>
                            <a:ea typeface="Cambria Math"/>
                            <a:cs typeface="Cambria Math"/>
                          </a:rPr>
                          <m:t>𝑐𝑜𝑚𝑚</m:t>
                        </m:r>
                      </m:sub>
                    </m:sSub>
                    <m:r>
                      <a:rPr lang="ar-AE" altLang="zh-CN" sz="1000" i="1">
                        <a:solidFill>
                          <a:srgbClr val="1B2541"/>
                        </a:solidFill>
                        <a:latin typeface="Cambria Math"/>
                        <a:ea typeface="Cambria Math"/>
                        <a:cs typeface="Cambria Math"/>
                      </a:rPr>
                      <m:t> </m:t>
                    </m:r>
                  </m:oMath>
                </a14:m>
                <a:r>
                  <a:rPr lang="en-US" sz="1000" dirty="0">
                    <a:solidFill>
                      <a:srgbClr val="000000"/>
                    </a:solidFill>
                    <a:latin typeface="微软雅黑"/>
                    <a:ea typeface="微软雅黑"/>
                  </a:rPr>
                  <a:t>worsens TTFT and TPOT and increases the risk of SLA violations</a:t>
                </a:r>
                <a:endParaRPr sz="1000" dirty="0">
                  <a:solidFill>
                    <a:srgbClr val="000000"/>
                  </a:solidFill>
                  <a:latin typeface="微软雅黑"/>
                  <a:ea typeface="微软雅黑"/>
                </a:endParaRPr>
              </a:p>
            </p:txBody>
          </p:sp>
        </mc:Choice>
        <mc:Fallback xmlns="">
          <p:sp>
            <p:nvSpPr>
              <p:cNvPr id="100" name="Text 15">
                <a:extLst>
                  <a:ext uri="{FF2B5EF4-FFF2-40B4-BE49-F238E27FC236}">
                    <a16:creationId xmlns:a16="http://schemas.microsoft.com/office/drawing/2014/main" id="{5E82DB97-E11D-4BBE-BF5B-5A4F8B476F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13" y="4380459"/>
                <a:ext cx="3075347" cy="502920"/>
              </a:xfrm>
              <a:prstGeom prst="rect">
                <a:avLst/>
              </a:prstGeom>
              <a:blipFill>
                <a:blip r:embed="rId15"/>
                <a:stretch>
                  <a:fillRect l="-2574" r="-19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2" name="Text 20">
            <a:extLst>
              <a:ext uri="{FF2B5EF4-FFF2-40B4-BE49-F238E27FC236}">
                <a16:creationId xmlns:a16="http://schemas.microsoft.com/office/drawing/2014/main" id="{B99C2D7A-38B1-4272-88B6-4C22F86E45F1}"/>
              </a:ext>
            </a:extLst>
          </p:cNvPr>
          <p:cNvSpPr>
            <a:spLocks noGrp="1"/>
          </p:cNvSpPr>
          <p:nvPr/>
        </p:nvSpPr>
        <p:spPr>
          <a:xfrm>
            <a:off x="579088" y="3964129"/>
            <a:ext cx="164592" cy="16459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62500" lnSpcReduction="20000"/>
          </a:bodyPr>
          <a:lstStyle/>
          <a:p>
            <a:pPr marL="0" indent="0" algn="l">
              <a:buNone/>
            </a:pPr>
            <a:r>
              <a:rPr sz="2000" b="1">
                <a:solidFill>
                  <a:schemeClr val="tx2"/>
                </a:solidFill>
                <a:latin typeface="微软雅黑"/>
                <a:ea typeface="微软雅黑"/>
                <a:cs typeface="微软雅黑"/>
              </a:rPr>
              <a:t>•</a:t>
            </a:r>
          </a:p>
        </p:txBody>
      </p:sp>
      <p:sp>
        <p:nvSpPr>
          <p:cNvPr id="203" name="Text 22">
            <a:extLst>
              <a:ext uri="{FF2B5EF4-FFF2-40B4-BE49-F238E27FC236}">
                <a16:creationId xmlns:a16="http://schemas.microsoft.com/office/drawing/2014/main" id="{C53E4823-E596-4D12-92AE-B64E9094CD84}"/>
              </a:ext>
            </a:extLst>
          </p:cNvPr>
          <p:cNvSpPr>
            <a:spLocks noGrp="1"/>
          </p:cNvSpPr>
          <p:nvPr/>
        </p:nvSpPr>
        <p:spPr>
          <a:xfrm>
            <a:off x="579088" y="4472813"/>
            <a:ext cx="164592" cy="164592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 fontScale="62500" lnSpcReduction="20000"/>
          </a:bodyPr>
          <a:lstStyle/>
          <a:p>
            <a:pPr marL="0" indent="0" algn="l">
              <a:buNone/>
            </a:pPr>
            <a:r>
              <a:rPr sz="2000" b="1">
                <a:solidFill>
                  <a:schemeClr val="tx2"/>
                </a:solidFill>
                <a:latin typeface="微软雅黑"/>
                <a:ea typeface="微软雅黑"/>
                <a:cs typeface="微软雅黑"/>
              </a:rPr>
              <a:t>•</a:t>
            </a:r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4B450E5-B790-CD44-8D44-CD7DFA444A5B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99031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A080-D1B0-411F-31BC-036AE101A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标题 1">
            <a:extLst>
              <a:ext uri="{FF2B5EF4-FFF2-40B4-BE49-F238E27FC236}">
                <a16:creationId xmlns:a16="http://schemas.microsoft.com/office/drawing/2014/main" id="{48B805EA-361E-8245-C6CC-37CAEA1EB3FE}"/>
              </a:ext>
            </a:extLst>
          </p:cNvPr>
          <p:cNvSpPr txBox="1">
            <a:spLocks/>
          </p:cNvSpPr>
          <p:nvPr/>
        </p:nvSpPr>
        <p:spPr>
          <a:xfrm>
            <a:off x="1524000" y="2601118"/>
            <a:ext cx="9144000" cy="165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b="1" dirty="0">
                <a:solidFill>
                  <a:srgbClr val="1E475E"/>
                </a:solidFill>
              </a:rPr>
              <a:t>Evaluations</a:t>
            </a:r>
            <a:endParaRPr kumimoji="1" lang="zh-CN" altLang="en-US" dirty="0">
              <a:solidFill>
                <a:srgbClr val="1E475E"/>
              </a:solidFill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E3537B1-5E26-24AB-AD93-26E24BF595B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50</a:t>
            </a:fld>
            <a:endParaRPr kumimoji="1" lang="zh-CN" altLang="en-US"/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2B8ADF6-674F-3A2F-80F0-F79620B8EDF9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889804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A004B-B6F9-2AB4-8A62-8AFEA5914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69D87A61-AE98-4D2C-080E-9A10872685E7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VC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Scalability</a:t>
            </a:r>
            <a:r>
              <a:rPr kumimoji="1" lang="zh-CN" altLang="en-US" sz="3200" dirty="0">
                <a:solidFill>
                  <a:srgbClr val="1E475E"/>
                </a:solidFill>
              </a:rPr>
              <a:t> </a:t>
            </a:r>
            <a:r>
              <a:rPr kumimoji="1" lang="en-US" altLang="zh-CN" sz="3200" dirty="0">
                <a:solidFill>
                  <a:srgbClr val="1E475E"/>
                </a:solidFill>
              </a:rPr>
              <a:t>Evaluation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351FC2-BB12-5C39-C645-47BC8F888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590" y="2388477"/>
            <a:ext cx="4482112" cy="2201155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BC55DEF-29E4-2878-DA11-BC62C8112D53}"/>
              </a:ext>
            </a:extLst>
          </p:cNvPr>
          <p:cNvSpPr txBox="1"/>
          <p:nvPr/>
        </p:nvSpPr>
        <p:spPr>
          <a:xfrm>
            <a:off x="6320848" y="4844921"/>
            <a:ext cx="53495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buSzPct val="60000"/>
              <a:buFont typeface="Wingdings" panose="05000000000000000000" pitchFamily="2" charset="2"/>
              <a:buChar char="l"/>
            </a:pPr>
            <a:r>
              <a:rPr lang="en-US" altLang="zh-CN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Per-port</a:t>
            </a:r>
            <a:r>
              <a:rPr lang="zh-CN" altLang="en-US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On-Chip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Memory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Requirement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5B2619-36A2-1DBE-55FE-8FA78230E1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208" b="13171"/>
          <a:stretch>
            <a:fillRect/>
          </a:stretch>
        </p:blipFill>
        <p:spPr>
          <a:xfrm>
            <a:off x="1717755" y="2132856"/>
            <a:ext cx="3164561" cy="2523484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B064FD4-5795-DF50-4A66-00D79354344B}"/>
              </a:ext>
            </a:extLst>
          </p:cNvPr>
          <p:cNvSpPr txBox="1"/>
          <p:nvPr/>
        </p:nvSpPr>
        <p:spPr>
          <a:xfrm>
            <a:off x="900772" y="4844921"/>
            <a:ext cx="51952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buSzPct val="60000"/>
              <a:buFont typeface="Wingdings" panose="05000000000000000000" pitchFamily="2" charset="2"/>
              <a:buChar char="l"/>
            </a:pPr>
            <a:r>
              <a:rPr lang="en-US" altLang="zh-CN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Per-port</a:t>
            </a:r>
            <a:r>
              <a:rPr lang="zh-CN" altLang="en-US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Packet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Buffer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1F4E7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Requirement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76C8AFB-93E8-5008-1E80-12D8769FD28A}"/>
              </a:ext>
            </a:extLst>
          </p:cNvPr>
          <p:cNvGrpSpPr/>
          <p:nvPr/>
        </p:nvGrpSpPr>
        <p:grpSpPr>
          <a:xfrm>
            <a:off x="6501669" y="5227101"/>
            <a:ext cx="4819561" cy="839644"/>
            <a:chOff x="6501669" y="5227101"/>
            <a:chExt cx="4819561" cy="839644"/>
          </a:xfrm>
        </p:grpSpPr>
        <p:sp>
          <p:nvSpPr>
            <p:cNvPr id="2" name="任意多边形: 形状 14">
              <a:extLst>
                <a:ext uri="{FF2B5EF4-FFF2-40B4-BE49-F238E27FC236}">
                  <a16:creationId xmlns:a16="http://schemas.microsoft.com/office/drawing/2014/main" id="{9A9621C8-BE43-91B4-B7B1-423294A52A37}"/>
                </a:ext>
              </a:extLst>
            </p:cNvPr>
            <p:cNvSpPr/>
            <p:nvPr/>
          </p:nvSpPr>
          <p:spPr>
            <a:xfrm>
              <a:off x="6501669" y="5227101"/>
              <a:ext cx="4819561" cy="817342"/>
            </a:xfrm>
            <a:custGeom>
              <a:avLst/>
              <a:gdLst>
                <a:gd name="csX0" fmla="*/ 2097418 w 4829820"/>
                <a:gd name="csY0" fmla="*/ 0 h 707189"/>
                <a:gd name="csX1" fmla="*/ 2191907 w 4829820"/>
                <a:gd name="csY1" fmla="*/ 131125 h 707189"/>
                <a:gd name="csX2" fmla="*/ 4829820 w 4829820"/>
                <a:gd name="csY2" fmla="*/ 131125 h 707189"/>
                <a:gd name="csX3" fmla="*/ 4829820 w 4829820"/>
                <a:gd name="csY3" fmla="*/ 707189 h 707189"/>
                <a:gd name="csX4" fmla="*/ 0 w 4829820"/>
                <a:gd name="csY4" fmla="*/ 707189 h 707189"/>
                <a:gd name="csX5" fmla="*/ 0 w 4829820"/>
                <a:gd name="csY5" fmla="*/ 131125 h 707189"/>
                <a:gd name="csX6" fmla="*/ 2002929 w 4829820"/>
                <a:gd name="csY6" fmla="*/ 131125 h 7071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829820" h="707189">
                  <a:moveTo>
                    <a:pt x="2097418" y="0"/>
                  </a:moveTo>
                  <a:lnTo>
                    <a:pt x="2191907" y="131125"/>
                  </a:lnTo>
                  <a:lnTo>
                    <a:pt x="4829820" y="131125"/>
                  </a:lnTo>
                  <a:lnTo>
                    <a:pt x="4829820" y="707189"/>
                  </a:lnTo>
                  <a:lnTo>
                    <a:pt x="0" y="707189"/>
                  </a:lnTo>
                  <a:lnTo>
                    <a:pt x="0" y="131125"/>
                  </a:lnTo>
                  <a:lnTo>
                    <a:pt x="2002929" y="1311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3D1756E-7984-4A77-5595-0ADCE4430B20}"/>
                </a:ext>
              </a:extLst>
            </p:cNvPr>
            <p:cNvSpPr txBox="1"/>
            <p:nvPr/>
          </p:nvSpPr>
          <p:spPr>
            <a:xfrm>
              <a:off x="6560633" y="5358859"/>
              <a:ext cx="472714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000" b="1" dirty="0">
                  <a:solidFill>
                    <a:srgbClr val="1F4E79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Including the </a:t>
              </a:r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packet buffer</a:t>
              </a:r>
              <a:r>
                <a:rPr lang="en-US" altLang="zh-CN" sz="2000" b="1" dirty="0">
                  <a:solidFill>
                    <a:srgbClr val="1F4E79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, </a:t>
              </a:r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VC state bank</a:t>
              </a:r>
              <a:r>
                <a:rPr lang="en-US" altLang="zh-CN" sz="2000" b="1" dirty="0">
                  <a:solidFill>
                    <a:srgbClr val="1F4E79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, and other components</a:t>
              </a: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EC8CEBC-98E7-C17F-AE98-3EF3DC0881E9}"/>
              </a:ext>
            </a:extLst>
          </p:cNvPr>
          <p:cNvGrpSpPr/>
          <p:nvPr/>
        </p:nvGrpSpPr>
        <p:grpSpPr>
          <a:xfrm>
            <a:off x="563636" y="6230936"/>
            <a:ext cx="11165900" cy="430887"/>
            <a:chOff x="1304624" y="6136344"/>
            <a:chExt cx="11165900" cy="430887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7DBAE40-00A6-AB91-53CD-8B64CC5D60C2}"/>
                </a:ext>
              </a:extLst>
            </p:cNvPr>
            <p:cNvSpPr txBox="1"/>
            <p:nvPr/>
          </p:nvSpPr>
          <p:spPr>
            <a:xfrm>
              <a:off x="1717755" y="6136344"/>
              <a:ext cx="1075276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InfiniFlow supports over 16K VCs with only 401 KB of on-chip memory per port.</a:t>
              </a:r>
            </a:p>
          </p:txBody>
        </p:sp>
        <p:sp>
          <p:nvSpPr>
            <p:cNvPr id="9" name="right-arrow-circle_36848">
              <a:extLst>
                <a:ext uri="{FF2B5EF4-FFF2-40B4-BE49-F238E27FC236}">
                  <a16:creationId xmlns:a16="http://schemas.microsoft.com/office/drawing/2014/main" id="{3E00863E-3EFC-788A-841A-CAF2E93565D5}"/>
                </a:ext>
              </a:extLst>
            </p:cNvPr>
            <p:cNvSpPr/>
            <p:nvPr/>
          </p:nvSpPr>
          <p:spPr>
            <a:xfrm>
              <a:off x="1304624" y="6150223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371AEC6-194B-84D8-142F-90F70A6BAB7B}"/>
              </a:ext>
            </a:extLst>
          </p:cNvPr>
          <p:cNvGrpSpPr/>
          <p:nvPr/>
        </p:nvGrpSpPr>
        <p:grpSpPr>
          <a:xfrm>
            <a:off x="5843748" y="836712"/>
            <a:ext cx="2265428" cy="2793681"/>
            <a:chOff x="6096000" y="742256"/>
            <a:chExt cx="2265428" cy="2793681"/>
          </a:xfrm>
        </p:grpSpPr>
        <p:sp>
          <p:nvSpPr>
            <p:cNvPr id="11" name="任意形状 10">
              <a:extLst>
                <a:ext uri="{FF2B5EF4-FFF2-40B4-BE49-F238E27FC236}">
                  <a16:creationId xmlns:a16="http://schemas.microsoft.com/office/drawing/2014/main" id="{B198775B-A128-893D-7BB6-B0C17AEC7FC4}"/>
                </a:ext>
              </a:extLst>
            </p:cNvPr>
            <p:cNvSpPr/>
            <p:nvPr/>
          </p:nvSpPr>
          <p:spPr>
            <a:xfrm>
              <a:off x="6096000" y="742256"/>
              <a:ext cx="2265428" cy="2793681"/>
            </a:xfrm>
            <a:custGeom>
              <a:avLst/>
              <a:gdLst>
                <a:gd name="csX0" fmla="*/ 0 w 1944216"/>
                <a:gd name="csY0" fmla="*/ 0 h 2793681"/>
                <a:gd name="csX1" fmla="*/ 1944216 w 1944216"/>
                <a:gd name="csY1" fmla="*/ 0 h 2793681"/>
                <a:gd name="csX2" fmla="*/ 1944216 w 1944216"/>
                <a:gd name="csY2" fmla="*/ 1067865 h 2793681"/>
                <a:gd name="csX3" fmla="*/ 1800927 w 1944216"/>
                <a:gd name="csY3" fmla="*/ 1067865 h 2793681"/>
                <a:gd name="csX4" fmla="*/ 1695200 w 1944216"/>
                <a:gd name="csY4" fmla="*/ 2793681 h 2793681"/>
                <a:gd name="csX5" fmla="*/ 1589474 w 1944216"/>
                <a:gd name="csY5" fmla="*/ 1067865 h 2793681"/>
                <a:gd name="csX6" fmla="*/ 0 w 1944216"/>
                <a:gd name="csY6" fmla="*/ 1067865 h 27936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944216" h="2793681">
                  <a:moveTo>
                    <a:pt x="0" y="0"/>
                  </a:moveTo>
                  <a:lnTo>
                    <a:pt x="1944216" y="0"/>
                  </a:lnTo>
                  <a:lnTo>
                    <a:pt x="1944216" y="1067865"/>
                  </a:lnTo>
                  <a:lnTo>
                    <a:pt x="1800927" y="1067865"/>
                  </a:lnTo>
                  <a:lnTo>
                    <a:pt x="1695200" y="2793681"/>
                  </a:lnTo>
                  <a:lnTo>
                    <a:pt x="1589474" y="1067865"/>
                  </a:lnTo>
                  <a:lnTo>
                    <a:pt x="0" y="10678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024B521-437F-B79E-1673-28C7F4232E8D}"/>
                </a:ext>
              </a:extLst>
            </p:cNvPr>
            <p:cNvSpPr txBox="1"/>
            <p:nvPr/>
          </p:nvSpPr>
          <p:spPr>
            <a:xfrm>
              <a:off x="6110182" y="785407"/>
              <a:ext cx="221971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000" b="1" dirty="0">
                  <a:solidFill>
                    <a:srgbClr val="1F4E79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With fewer VCs, </a:t>
              </a:r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fixed overhead dominates.</a:t>
              </a: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978276-DBFF-E2FA-D6CB-A490B5391E4B}"/>
              </a:ext>
            </a:extLst>
          </p:cNvPr>
          <p:cNvGrpSpPr/>
          <p:nvPr/>
        </p:nvGrpSpPr>
        <p:grpSpPr>
          <a:xfrm>
            <a:off x="8400256" y="841765"/>
            <a:ext cx="2451194" cy="1842100"/>
            <a:chOff x="8400256" y="747309"/>
            <a:chExt cx="2451194" cy="1842100"/>
          </a:xfrm>
        </p:grpSpPr>
        <p:sp>
          <p:nvSpPr>
            <p:cNvPr id="14" name="任意形状 13">
              <a:extLst>
                <a:ext uri="{FF2B5EF4-FFF2-40B4-BE49-F238E27FC236}">
                  <a16:creationId xmlns:a16="http://schemas.microsoft.com/office/drawing/2014/main" id="{EE02FB7C-9E7E-4DD0-EDCE-7B5D0D7B4B2D}"/>
                </a:ext>
              </a:extLst>
            </p:cNvPr>
            <p:cNvSpPr/>
            <p:nvPr/>
          </p:nvSpPr>
          <p:spPr>
            <a:xfrm>
              <a:off x="8400256" y="747309"/>
              <a:ext cx="2451193" cy="1842100"/>
            </a:xfrm>
            <a:custGeom>
              <a:avLst/>
              <a:gdLst>
                <a:gd name="csX0" fmla="*/ 0 w 2703445"/>
                <a:gd name="csY0" fmla="*/ 0 h 1842100"/>
                <a:gd name="csX1" fmla="*/ 2703445 w 2703445"/>
                <a:gd name="csY1" fmla="*/ 0 h 1842100"/>
                <a:gd name="csX2" fmla="*/ 2703445 w 2703445"/>
                <a:gd name="csY2" fmla="*/ 1067865 h 1842100"/>
                <a:gd name="csX3" fmla="*/ 2379745 w 2703445"/>
                <a:gd name="csY3" fmla="*/ 1067865 h 1842100"/>
                <a:gd name="csX4" fmla="*/ 2268779 w 2703445"/>
                <a:gd name="csY4" fmla="*/ 1842100 h 1842100"/>
                <a:gd name="csX5" fmla="*/ 2157813 w 2703445"/>
                <a:gd name="csY5" fmla="*/ 1067865 h 1842100"/>
                <a:gd name="csX6" fmla="*/ 0 w 2703445"/>
                <a:gd name="csY6" fmla="*/ 1067865 h 1842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703445" h="1842100">
                  <a:moveTo>
                    <a:pt x="0" y="0"/>
                  </a:moveTo>
                  <a:lnTo>
                    <a:pt x="2703445" y="0"/>
                  </a:lnTo>
                  <a:lnTo>
                    <a:pt x="2703445" y="1067865"/>
                  </a:lnTo>
                  <a:lnTo>
                    <a:pt x="2379745" y="1067865"/>
                  </a:lnTo>
                  <a:lnTo>
                    <a:pt x="2268779" y="1842100"/>
                  </a:lnTo>
                  <a:lnTo>
                    <a:pt x="2157813" y="1067865"/>
                  </a:lnTo>
                  <a:lnTo>
                    <a:pt x="0" y="10678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3519D65-0CE1-74DB-BAC4-9929A65D9BC8}"/>
                </a:ext>
              </a:extLst>
            </p:cNvPr>
            <p:cNvSpPr txBox="1"/>
            <p:nvPr/>
          </p:nvSpPr>
          <p:spPr>
            <a:xfrm>
              <a:off x="8400256" y="764704"/>
              <a:ext cx="245119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000" b="1" dirty="0">
                  <a:solidFill>
                    <a:srgbClr val="1F4E79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With more VCs, </a:t>
              </a:r>
            </a:p>
            <a:p>
              <a:pPr marL="0" lvl="1">
                <a:buSzPct val="60000"/>
              </a:pPr>
              <a:r>
                <a:rPr lang="en-US" altLang="zh-CN" sz="20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VC state overhead dominates.</a:t>
              </a:r>
            </a:p>
          </p:txBody>
        </p:sp>
      </p:grpSp>
      <p:sp>
        <p:nvSpPr>
          <p:cNvPr id="16" name="矩形 20">
            <a:extLst>
              <a:ext uri="{FF2B5EF4-FFF2-40B4-BE49-F238E27FC236}">
                <a16:creationId xmlns:a16="http://schemas.microsoft.com/office/drawing/2014/main" id="{7037CC3D-043B-9333-3366-18C0D5926B88}"/>
              </a:ext>
            </a:extLst>
          </p:cNvPr>
          <p:cNvSpPr/>
          <p:nvPr/>
        </p:nvSpPr>
        <p:spPr>
          <a:xfrm>
            <a:off x="838200" y="1094228"/>
            <a:ext cx="5007701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Platform: U280 FPGA Accelerator Card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760E600-0317-3A78-BD80-A2878737C50A}"/>
              </a:ext>
            </a:extLst>
          </p:cNvPr>
          <p:cNvSpPr txBox="1"/>
          <p:nvPr/>
        </p:nvSpPr>
        <p:spPr>
          <a:xfrm>
            <a:off x="7466086" y="2860728"/>
            <a:ext cx="2793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64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port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→</a:t>
            </a:r>
            <a:r>
              <a:rPr lang="zh-CN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25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.7</a:t>
            </a:r>
            <a:r>
              <a:rPr lang="zh-CN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MB</a:t>
            </a:r>
            <a:endParaRPr lang="zh-CN" altLang="en-US" sz="2000" b="1" dirty="0">
              <a:solidFill>
                <a:srgbClr val="C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4588E9B0-6ED9-EEDE-D096-DB215758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51</a:t>
            </a:fld>
            <a:endParaRPr kumimoji="1"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4FCC3FB-F8DF-C25F-08A4-9F40048F9E15}"/>
              </a:ext>
            </a:extLst>
          </p:cNvPr>
          <p:cNvSpPr/>
          <p:nvPr/>
        </p:nvSpPr>
        <p:spPr>
          <a:xfrm rot="18891615">
            <a:off x="9922474" y="3971875"/>
            <a:ext cx="797011" cy="29656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C9FB780C-3F61-86E3-2ED7-F81F65668112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842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3652D-E10E-C111-42ED-E2694DEF4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DEC8C7E7-E383-5A43-7D02-28ADB68DC1B5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Large-Scale NS-3 Simulations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6" name="矩形 20">
            <a:extLst>
              <a:ext uri="{FF2B5EF4-FFF2-40B4-BE49-F238E27FC236}">
                <a16:creationId xmlns:a16="http://schemas.microsoft.com/office/drawing/2014/main" id="{A4FACBB2-95E8-FB8F-26E9-0C700D5ABC4E}"/>
              </a:ext>
            </a:extLst>
          </p:cNvPr>
          <p:cNvSpPr/>
          <p:nvPr/>
        </p:nvSpPr>
        <p:spPr>
          <a:xfrm>
            <a:off x="838200" y="1094228"/>
            <a:ext cx="601980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Topology: Leaf-Spine Network with 1,024 hosts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7275C78-37C0-0BDE-7260-4B58498DCC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46"/>
          <a:stretch>
            <a:fillRect/>
          </a:stretch>
        </p:blipFill>
        <p:spPr>
          <a:xfrm>
            <a:off x="666307" y="1781644"/>
            <a:ext cx="10859386" cy="4228160"/>
          </a:xfrm>
          <a:prstGeom prst="rect">
            <a:avLst/>
          </a:prstGeom>
          <a:effectLst/>
        </p:spPr>
      </p:pic>
      <p:sp>
        <p:nvSpPr>
          <p:cNvPr id="21" name="任意形状 20">
            <a:extLst>
              <a:ext uri="{FF2B5EF4-FFF2-40B4-BE49-F238E27FC236}">
                <a16:creationId xmlns:a16="http://schemas.microsoft.com/office/drawing/2014/main" id="{8139255F-16DC-C859-DC1C-062C45597E20}"/>
              </a:ext>
            </a:extLst>
          </p:cNvPr>
          <p:cNvSpPr/>
          <p:nvPr/>
        </p:nvSpPr>
        <p:spPr>
          <a:xfrm>
            <a:off x="1201118" y="3248288"/>
            <a:ext cx="1480088" cy="123987"/>
          </a:xfrm>
          <a:custGeom>
            <a:avLst/>
            <a:gdLst>
              <a:gd name="csX0" fmla="*/ 0 w 1480088"/>
              <a:gd name="csY0" fmla="*/ 116238 h 123987"/>
              <a:gd name="csX1" fmla="*/ 54244 w 1480088"/>
              <a:gd name="csY1" fmla="*/ 123987 h 123987"/>
              <a:gd name="csX2" fmla="*/ 108488 w 1480088"/>
              <a:gd name="csY2" fmla="*/ 116238 h 123987"/>
              <a:gd name="csX3" fmla="*/ 201478 w 1480088"/>
              <a:gd name="csY3" fmla="*/ 108489 h 123987"/>
              <a:gd name="csX4" fmla="*/ 271221 w 1480088"/>
              <a:gd name="csY4" fmla="*/ 100739 h 123987"/>
              <a:gd name="csX5" fmla="*/ 294468 w 1480088"/>
              <a:gd name="csY5" fmla="*/ 92990 h 123987"/>
              <a:gd name="csX6" fmla="*/ 402956 w 1480088"/>
              <a:gd name="csY6" fmla="*/ 69743 h 123987"/>
              <a:gd name="csX7" fmla="*/ 441702 w 1480088"/>
              <a:gd name="csY7" fmla="*/ 61994 h 123987"/>
              <a:gd name="csX8" fmla="*/ 534692 w 1480088"/>
              <a:gd name="csY8" fmla="*/ 46495 h 123987"/>
              <a:gd name="csX9" fmla="*/ 627682 w 1480088"/>
              <a:gd name="csY9" fmla="*/ 15499 h 123987"/>
              <a:gd name="csX10" fmla="*/ 650929 w 1480088"/>
              <a:gd name="csY10" fmla="*/ 7750 h 123987"/>
              <a:gd name="csX11" fmla="*/ 674177 w 1480088"/>
              <a:gd name="csY11" fmla="*/ 0 h 123987"/>
              <a:gd name="csX12" fmla="*/ 883404 w 1480088"/>
              <a:gd name="csY12" fmla="*/ 23248 h 123987"/>
              <a:gd name="csX13" fmla="*/ 945397 w 1480088"/>
              <a:gd name="csY13" fmla="*/ 38746 h 123987"/>
              <a:gd name="csX14" fmla="*/ 968644 w 1480088"/>
              <a:gd name="csY14" fmla="*/ 46495 h 123987"/>
              <a:gd name="csX15" fmla="*/ 999641 w 1480088"/>
              <a:gd name="csY15" fmla="*/ 54244 h 123987"/>
              <a:gd name="csX16" fmla="*/ 1046136 w 1480088"/>
              <a:gd name="csY16" fmla="*/ 69743 h 123987"/>
              <a:gd name="csX17" fmla="*/ 1069383 w 1480088"/>
              <a:gd name="csY17" fmla="*/ 77492 h 123987"/>
              <a:gd name="csX18" fmla="*/ 1162373 w 1480088"/>
              <a:gd name="csY18" fmla="*/ 85241 h 123987"/>
              <a:gd name="csX19" fmla="*/ 1208868 w 1480088"/>
              <a:gd name="csY19" fmla="*/ 100739 h 123987"/>
              <a:gd name="csX20" fmla="*/ 1325105 w 1480088"/>
              <a:gd name="csY20" fmla="*/ 116238 h 123987"/>
              <a:gd name="csX21" fmla="*/ 1480088 w 1480088"/>
              <a:gd name="csY21" fmla="*/ 116238 h 1239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480088" h="123987">
                <a:moveTo>
                  <a:pt x="0" y="116238"/>
                </a:moveTo>
                <a:cubicBezTo>
                  <a:pt x="18081" y="118821"/>
                  <a:pt x="35979" y="123987"/>
                  <a:pt x="54244" y="123987"/>
                </a:cubicBezTo>
                <a:cubicBezTo>
                  <a:pt x="72509" y="123987"/>
                  <a:pt x="90323" y="118150"/>
                  <a:pt x="108488" y="116238"/>
                </a:cubicBezTo>
                <a:cubicBezTo>
                  <a:pt x="139421" y="112982"/>
                  <a:pt x="170514" y="111438"/>
                  <a:pt x="201478" y="108489"/>
                </a:cubicBezTo>
                <a:cubicBezTo>
                  <a:pt x="224763" y="106271"/>
                  <a:pt x="247973" y="103322"/>
                  <a:pt x="271221" y="100739"/>
                </a:cubicBezTo>
                <a:cubicBezTo>
                  <a:pt x="278970" y="98156"/>
                  <a:pt x="286614" y="95234"/>
                  <a:pt x="294468" y="92990"/>
                </a:cubicBezTo>
                <a:cubicBezTo>
                  <a:pt x="327454" y="83566"/>
                  <a:pt x="373309" y="75672"/>
                  <a:pt x="402956" y="69743"/>
                </a:cubicBezTo>
                <a:cubicBezTo>
                  <a:pt x="415871" y="67160"/>
                  <a:pt x="428710" y="64159"/>
                  <a:pt x="441702" y="61994"/>
                </a:cubicBezTo>
                <a:lnTo>
                  <a:pt x="534692" y="46495"/>
                </a:lnTo>
                <a:lnTo>
                  <a:pt x="627682" y="15499"/>
                </a:lnTo>
                <a:lnTo>
                  <a:pt x="650929" y="7750"/>
                </a:lnTo>
                <a:lnTo>
                  <a:pt x="674177" y="0"/>
                </a:lnTo>
                <a:cubicBezTo>
                  <a:pt x="852550" y="16989"/>
                  <a:pt x="783161" y="6541"/>
                  <a:pt x="883404" y="23248"/>
                </a:cubicBezTo>
                <a:cubicBezTo>
                  <a:pt x="936543" y="40961"/>
                  <a:pt x="870589" y="20044"/>
                  <a:pt x="945397" y="38746"/>
                </a:cubicBezTo>
                <a:cubicBezTo>
                  <a:pt x="953321" y="40727"/>
                  <a:pt x="960790" y="44251"/>
                  <a:pt x="968644" y="46495"/>
                </a:cubicBezTo>
                <a:cubicBezTo>
                  <a:pt x="978885" y="49421"/>
                  <a:pt x="989440" y="51184"/>
                  <a:pt x="999641" y="54244"/>
                </a:cubicBezTo>
                <a:cubicBezTo>
                  <a:pt x="1015289" y="58938"/>
                  <a:pt x="1030638" y="64577"/>
                  <a:pt x="1046136" y="69743"/>
                </a:cubicBezTo>
                <a:cubicBezTo>
                  <a:pt x="1053885" y="72326"/>
                  <a:pt x="1061243" y="76814"/>
                  <a:pt x="1069383" y="77492"/>
                </a:cubicBezTo>
                <a:lnTo>
                  <a:pt x="1162373" y="85241"/>
                </a:lnTo>
                <a:cubicBezTo>
                  <a:pt x="1177871" y="90407"/>
                  <a:pt x="1192696" y="98428"/>
                  <a:pt x="1208868" y="100739"/>
                </a:cubicBezTo>
                <a:cubicBezTo>
                  <a:pt x="1225181" y="103070"/>
                  <a:pt x="1311741" y="115761"/>
                  <a:pt x="1325105" y="116238"/>
                </a:cubicBezTo>
                <a:cubicBezTo>
                  <a:pt x="1376733" y="118082"/>
                  <a:pt x="1428427" y="116238"/>
                  <a:pt x="1480088" y="116238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任意形状 21">
            <a:extLst>
              <a:ext uri="{FF2B5EF4-FFF2-40B4-BE49-F238E27FC236}">
                <a16:creationId xmlns:a16="http://schemas.microsoft.com/office/drawing/2014/main" id="{ED3E85BE-ADED-D311-6A5E-65F7117D779B}"/>
              </a:ext>
            </a:extLst>
          </p:cNvPr>
          <p:cNvSpPr/>
          <p:nvPr/>
        </p:nvSpPr>
        <p:spPr>
          <a:xfrm>
            <a:off x="2859437" y="3174497"/>
            <a:ext cx="1487837" cy="209227"/>
          </a:xfrm>
          <a:custGeom>
            <a:avLst/>
            <a:gdLst>
              <a:gd name="csX0" fmla="*/ 0 w 1487837"/>
              <a:gd name="csY0" fmla="*/ 193729 h 209227"/>
              <a:gd name="csX1" fmla="*/ 116237 w 1487837"/>
              <a:gd name="csY1" fmla="*/ 178230 h 209227"/>
              <a:gd name="csX2" fmla="*/ 154983 w 1487837"/>
              <a:gd name="csY2" fmla="*/ 170481 h 209227"/>
              <a:gd name="csX3" fmla="*/ 201478 w 1487837"/>
              <a:gd name="csY3" fmla="*/ 154983 h 209227"/>
              <a:gd name="csX4" fmla="*/ 271220 w 1487837"/>
              <a:gd name="csY4" fmla="*/ 131735 h 209227"/>
              <a:gd name="csX5" fmla="*/ 294468 w 1487837"/>
              <a:gd name="csY5" fmla="*/ 123986 h 209227"/>
              <a:gd name="csX6" fmla="*/ 317715 w 1487837"/>
              <a:gd name="csY6" fmla="*/ 116237 h 209227"/>
              <a:gd name="csX7" fmla="*/ 333214 w 1487837"/>
              <a:gd name="csY7" fmla="*/ 100739 h 209227"/>
              <a:gd name="csX8" fmla="*/ 379709 w 1487837"/>
              <a:gd name="csY8" fmla="*/ 85240 h 209227"/>
              <a:gd name="csX9" fmla="*/ 426204 w 1487837"/>
              <a:gd name="csY9" fmla="*/ 69742 h 209227"/>
              <a:gd name="csX10" fmla="*/ 449451 w 1487837"/>
              <a:gd name="csY10" fmla="*/ 61993 h 209227"/>
              <a:gd name="csX11" fmla="*/ 472698 w 1487837"/>
              <a:gd name="csY11" fmla="*/ 54244 h 209227"/>
              <a:gd name="csX12" fmla="*/ 534692 w 1487837"/>
              <a:gd name="csY12" fmla="*/ 23247 h 209227"/>
              <a:gd name="csX13" fmla="*/ 557939 w 1487837"/>
              <a:gd name="csY13" fmla="*/ 15498 h 209227"/>
              <a:gd name="csX14" fmla="*/ 650929 w 1487837"/>
              <a:gd name="csY14" fmla="*/ 0 h 209227"/>
              <a:gd name="csX15" fmla="*/ 813661 w 1487837"/>
              <a:gd name="csY15" fmla="*/ 7749 h 209227"/>
              <a:gd name="csX16" fmla="*/ 836909 w 1487837"/>
              <a:gd name="csY16" fmla="*/ 15498 h 209227"/>
              <a:gd name="csX17" fmla="*/ 906651 w 1487837"/>
              <a:gd name="csY17" fmla="*/ 46495 h 209227"/>
              <a:gd name="csX18" fmla="*/ 929898 w 1487837"/>
              <a:gd name="csY18" fmla="*/ 54244 h 209227"/>
              <a:gd name="csX19" fmla="*/ 945397 w 1487837"/>
              <a:gd name="csY19" fmla="*/ 69742 h 209227"/>
              <a:gd name="csX20" fmla="*/ 1053885 w 1487837"/>
              <a:gd name="csY20" fmla="*/ 100739 h 209227"/>
              <a:gd name="csX21" fmla="*/ 1123627 w 1487837"/>
              <a:gd name="csY21" fmla="*/ 116237 h 209227"/>
              <a:gd name="csX22" fmla="*/ 1154624 w 1487837"/>
              <a:gd name="csY22" fmla="*/ 123986 h 209227"/>
              <a:gd name="csX23" fmla="*/ 1193370 w 1487837"/>
              <a:gd name="csY23" fmla="*/ 131735 h 209227"/>
              <a:gd name="csX24" fmla="*/ 1224366 w 1487837"/>
              <a:gd name="csY24" fmla="*/ 139484 h 209227"/>
              <a:gd name="csX25" fmla="*/ 1270861 w 1487837"/>
              <a:gd name="csY25" fmla="*/ 147234 h 209227"/>
              <a:gd name="csX26" fmla="*/ 1317356 w 1487837"/>
              <a:gd name="csY26" fmla="*/ 162732 h 209227"/>
              <a:gd name="csX27" fmla="*/ 1410346 w 1487837"/>
              <a:gd name="csY27" fmla="*/ 193729 h 209227"/>
              <a:gd name="csX28" fmla="*/ 1456841 w 1487837"/>
              <a:gd name="csY28" fmla="*/ 209227 h 209227"/>
              <a:gd name="csX29" fmla="*/ 1487837 w 1487837"/>
              <a:gd name="csY29" fmla="*/ 209227 h 209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1487837" h="209227">
                <a:moveTo>
                  <a:pt x="0" y="193729"/>
                </a:moveTo>
                <a:cubicBezTo>
                  <a:pt x="31325" y="189813"/>
                  <a:pt x="84171" y="183574"/>
                  <a:pt x="116237" y="178230"/>
                </a:cubicBezTo>
                <a:cubicBezTo>
                  <a:pt x="129229" y="176065"/>
                  <a:pt x="142276" y="173946"/>
                  <a:pt x="154983" y="170481"/>
                </a:cubicBezTo>
                <a:cubicBezTo>
                  <a:pt x="170744" y="166183"/>
                  <a:pt x="185980" y="160149"/>
                  <a:pt x="201478" y="154983"/>
                </a:cubicBezTo>
                <a:lnTo>
                  <a:pt x="271220" y="131735"/>
                </a:lnTo>
                <a:lnTo>
                  <a:pt x="294468" y="123986"/>
                </a:lnTo>
                <a:lnTo>
                  <a:pt x="317715" y="116237"/>
                </a:lnTo>
                <a:cubicBezTo>
                  <a:pt x="322881" y="111071"/>
                  <a:pt x="326679" y="104006"/>
                  <a:pt x="333214" y="100739"/>
                </a:cubicBezTo>
                <a:cubicBezTo>
                  <a:pt x="347826" y="93433"/>
                  <a:pt x="364211" y="90406"/>
                  <a:pt x="379709" y="85240"/>
                </a:cubicBezTo>
                <a:lnTo>
                  <a:pt x="426204" y="69742"/>
                </a:lnTo>
                <a:lnTo>
                  <a:pt x="449451" y="61993"/>
                </a:lnTo>
                <a:lnTo>
                  <a:pt x="472698" y="54244"/>
                </a:lnTo>
                <a:cubicBezTo>
                  <a:pt x="499749" y="27193"/>
                  <a:pt x="481265" y="41056"/>
                  <a:pt x="534692" y="23247"/>
                </a:cubicBezTo>
                <a:cubicBezTo>
                  <a:pt x="542441" y="20664"/>
                  <a:pt x="549929" y="17100"/>
                  <a:pt x="557939" y="15498"/>
                </a:cubicBezTo>
                <a:cubicBezTo>
                  <a:pt x="614595" y="4167"/>
                  <a:pt x="583646" y="9612"/>
                  <a:pt x="650929" y="0"/>
                </a:cubicBezTo>
                <a:cubicBezTo>
                  <a:pt x="705173" y="2583"/>
                  <a:pt x="759543" y="3239"/>
                  <a:pt x="813661" y="7749"/>
                </a:cubicBezTo>
                <a:cubicBezTo>
                  <a:pt x="821801" y="8427"/>
                  <a:pt x="829603" y="11845"/>
                  <a:pt x="836909" y="15498"/>
                </a:cubicBezTo>
                <a:cubicBezTo>
                  <a:pt x="910595" y="52340"/>
                  <a:pt x="786687" y="6506"/>
                  <a:pt x="906651" y="46495"/>
                </a:cubicBezTo>
                <a:lnTo>
                  <a:pt x="929898" y="54244"/>
                </a:lnTo>
                <a:cubicBezTo>
                  <a:pt x="935064" y="59410"/>
                  <a:pt x="938862" y="66475"/>
                  <a:pt x="945397" y="69742"/>
                </a:cubicBezTo>
                <a:cubicBezTo>
                  <a:pt x="967628" y="80857"/>
                  <a:pt x="1034026" y="95774"/>
                  <a:pt x="1053885" y="100739"/>
                </a:cubicBezTo>
                <a:cubicBezTo>
                  <a:pt x="1129447" y="119630"/>
                  <a:pt x="1035125" y="96570"/>
                  <a:pt x="1123627" y="116237"/>
                </a:cubicBezTo>
                <a:cubicBezTo>
                  <a:pt x="1134024" y="118547"/>
                  <a:pt x="1144227" y="121676"/>
                  <a:pt x="1154624" y="123986"/>
                </a:cubicBezTo>
                <a:cubicBezTo>
                  <a:pt x="1167481" y="126843"/>
                  <a:pt x="1180513" y="128878"/>
                  <a:pt x="1193370" y="131735"/>
                </a:cubicBezTo>
                <a:cubicBezTo>
                  <a:pt x="1203766" y="134045"/>
                  <a:pt x="1213923" y="137395"/>
                  <a:pt x="1224366" y="139484"/>
                </a:cubicBezTo>
                <a:cubicBezTo>
                  <a:pt x="1239773" y="142566"/>
                  <a:pt x="1255618" y="143423"/>
                  <a:pt x="1270861" y="147234"/>
                </a:cubicBezTo>
                <a:cubicBezTo>
                  <a:pt x="1286710" y="151196"/>
                  <a:pt x="1301858" y="157566"/>
                  <a:pt x="1317356" y="162732"/>
                </a:cubicBezTo>
                <a:lnTo>
                  <a:pt x="1410346" y="193729"/>
                </a:lnTo>
                <a:cubicBezTo>
                  <a:pt x="1410348" y="193730"/>
                  <a:pt x="1456840" y="209227"/>
                  <a:pt x="1456841" y="209227"/>
                </a:cubicBezTo>
                <a:lnTo>
                  <a:pt x="1487837" y="209227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9BD0770B-E2CE-5AFB-A900-CECADAB76F6F}"/>
              </a:ext>
            </a:extLst>
          </p:cNvPr>
          <p:cNvSpPr/>
          <p:nvPr/>
        </p:nvSpPr>
        <p:spPr>
          <a:xfrm>
            <a:off x="4525505" y="3134553"/>
            <a:ext cx="1495587" cy="232475"/>
          </a:xfrm>
          <a:custGeom>
            <a:avLst/>
            <a:gdLst>
              <a:gd name="csX0" fmla="*/ 0 w 1495587"/>
              <a:gd name="csY0" fmla="*/ 201478 h 232475"/>
              <a:gd name="csX1" fmla="*/ 54244 w 1495587"/>
              <a:gd name="csY1" fmla="*/ 209227 h 232475"/>
              <a:gd name="csX2" fmla="*/ 100739 w 1495587"/>
              <a:gd name="csY2" fmla="*/ 193729 h 232475"/>
              <a:gd name="csX3" fmla="*/ 240224 w 1495587"/>
              <a:gd name="csY3" fmla="*/ 147234 h 232475"/>
              <a:gd name="csX4" fmla="*/ 294468 w 1495587"/>
              <a:gd name="csY4" fmla="*/ 131736 h 232475"/>
              <a:gd name="csX5" fmla="*/ 340963 w 1495587"/>
              <a:gd name="csY5" fmla="*/ 116238 h 232475"/>
              <a:gd name="csX6" fmla="*/ 410705 w 1495587"/>
              <a:gd name="csY6" fmla="*/ 85241 h 232475"/>
              <a:gd name="csX7" fmla="*/ 433953 w 1495587"/>
              <a:gd name="csY7" fmla="*/ 77492 h 232475"/>
              <a:gd name="csX8" fmla="*/ 449451 w 1495587"/>
              <a:gd name="csY8" fmla="*/ 61993 h 232475"/>
              <a:gd name="csX9" fmla="*/ 550190 w 1495587"/>
              <a:gd name="csY9" fmla="*/ 46495 h 232475"/>
              <a:gd name="csX10" fmla="*/ 643180 w 1495587"/>
              <a:gd name="csY10" fmla="*/ 15499 h 232475"/>
              <a:gd name="csX11" fmla="*/ 666427 w 1495587"/>
              <a:gd name="csY11" fmla="*/ 7749 h 232475"/>
              <a:gd name="csX12" fmla="*/ 689675 w 1495587"/>
              <a:gd name="csY12" fmla="*/ 0 h 232475"/>
              <a:gd name="csX13" fmla="*/ 790414 w 1495587"/>
              <a:gd name="csY13" fmla="*/ 7749 h 232475"/>
              <a:gd name="csX14" fmla="*/ 813661 w 1495587"/>
              <a:gd name="csY14" fmla="*/ 15499 h 232475"/>
              <a:gd name="csX15" fmla="*/ 829160 w 1495587"/>
              <a:gd name="csY15" fmla="*/ 30997 h 232475"/>
              <a:gd name="csX16" fmla="*/ 875654 w 1495587"/>
              <a:gd name="csY16" fmla="*/ 46495 h 232475"/>
              <a:gd name="csX17" fmla="*/ 898902 w 1495587"/>
              <a:gd name="csY17" fmla="*/ 54244 h 232475"/>
              <a:gd name="csX18" fmla="*/ 968644 w 1495587"/>
              <a:gd name="csY18" fmla="*/ 85241 h 232475"/>
              <a:gd name="csX19" fmla="*/ 991892 w 1495587"/>
              <a:gd name="csY19" fmla="*/ 92990 h 232475"/>
              <a:gd name="csX20" fmla="*/ 1015139 w 1495587"/>
              <a:gd name="csY20" fmla="*/ 100739 h 232475"/>
              <a:gd name="csX21" fmla="*/ 1077132 w 1495587"/>
              <a:gd name="csY21" fmla="*/ 131736 h 232475"/>
              <a:gd name="csX22" fmla="*/ 1123627 w 1495587"/>
              <a:gd name="csY22" fmla="*/ 147234 h 232475"/>
              <a:gd name="csX23" fmla="*/ 1146875 w 1495587"/>
              <a:gd name="csY23" fmla="*/ 154983 h 232475"/>
              <a:gd name="csX24" fmla="*/ 1201119 w 1495587"/>
              <a:gd name="csY24" fmla="*/ 162732 h 232475"/>
              <a:gd name="csX25" fmla="*/ 1286360 w 1495587"/>
              <a:gd name="csY25" fmla="*/ 185980 h 232475"/>
              <a:gd name="csX26" fmla="*/ 1325105 w 1495587"/>
              <a:gd name="csY26" fmla="*/ 193729 h 232475"/>
              <a:gd name="csX27" fmla="*/ 1371600 w 1495587"/>
              <a:gd name="csY27" fmla="*/ 209227 h 232475"/>
              <a:gd name="csX28" fmla="*/ 1433593 w 1495587"/>
              <a:gd name="csY28" fmla="*/ 224726 h 232475"/>
              <a:gd name="csX29" fmla="*/ 1464590 w 1495587"/>
              <a:gd name="csY29" fmla="*/ 232475 h 232475"/>
              <a:gd name="csX30" fmla="*/ 1495587 w 1495587"/>
              <a:gd name="csY30" fmla="*/ 232475 h 2324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1495587" h="232475">
                <a:moveTo>
                  <a:pt x="0" y="201478"/>
                </a:moveTo>
                <a:cubicBezTo>
                  <a:pt x="18081" y="204061"/>
                  <a:pt x="36033" y="210628"/>
                  <a:pt x="54244" y="209227"/>
                </a:cubicBezTo>
                <a:cubicBezTo>
                  <a:pt x="70533" y="207974"/>
                  <a:pt x="85241" y="198895"/>
                  <a:pt x="100739" y="193729"/>
                </a:cubicBezTo>
                <a:lnTo>
                  <a:pt x="240224" y="147234"/>
                </a:lnTo>
                <a:cubicBezTo>
                  <a:pt x="318340" y="121195"/>
                  <a:pt x="197178" y="160922"/>
                  <a:pt x="294468" y="131736"/>
                </a:cubicBezTo>
                <a:cubicBezTo>
                  <a:pt x="310116" y="127042"/>
                  <a:pt x="340963" y="116238"/>
                  <a:pt x="340963" y="116238"/>
                </a:cubicBezTo>
                <a:cubicBezTo>
                  <a:pt x="377802" y="91677"/>
                  <a:pt x="355375" y="103684"/>
                  <a:pt x="410705" y="85241"/>
                </a:cubicBezTo>
                <a:lnTo>
                  <a:pt x="433953" y="77492"/>
                </a:lnTo>
                <a:cubicBezTo>
                  <a:pt x="439119" y="72326"/>
                  <a:pt x="443186" y="65752"/>
                  <a:pt x="449451" y="61993"/>
                </a:cubicBezTo>
                <a:cubicBezTo>
                  <a:pt x="471791" y="48589"/>
                  <a:pt x="545721" y="46942"/>
                  <a:pt x="550190" y="46495"/>
                </a:cubicBezTo>
                <a:lnTo>
                  <a:pt x="643180" y="15499"/>
                </a:lnTo>
                <a:lnTo>
                  <a:pt x="666427" y="7749"/>
                </a:lnTo>
                <a:lnTo>
                  <a:pt x="689675" y="0"/>
                </a:lnTo>
                <a:cubicBezTo>
                  <a:pt x="723255" y="2583"/>
                  <a:pt x="756995" y="3571"/>
                  <a:pt x="790414" y="7749"/>
                </a:cubicBezTo>
                <a:cubicBezTo>
                  <a:pt x="798519" y="8762"/>
                  <a:pt x="806657" y="11296"/>
                  <a:pt x="813661" y="15499"/>
                </a:cubicBezTo>
                <a:cubicBezTo>
                  <a:pt x="819926" y="19258"/>
                  <a:pt x="822625" y="27730"/>
                  <a:pt x="829160" y="30997"/>
                </a:cubicBezTo>
                <a:cubicBezTo>
                  <a:pt x="843772" y="38303"/>
                  <a:pt x="860156" y="41329"/>
                  <a:pt x="875654" y="46495"/>
                </a:cubicBezTo>
                <a:lnTo>
                  <a:pt x="898902" y="54244"/>
                </a:lnTo>
                <a:cubicBezTo>
                  <a:pt x="935741" y="78805"/>
                  <a:pt x="913314" y="66798"/>
                  <a:pt x="968644" y="85241"/>
                </a:cubicBezTo>
                <a:lnTo>
                  <a:pt x="991892" y="92990"/>
                </a:lnTo>
                <a:lnTo>
                  <a:pt x="1015139" y="100739"/>
                </a:lnTo>
                <a:cubicBezTo>
                  <a:pt x="1042189" y="127789"/>
                  <a:pt x="1023707" y="113928"/>
                  <a:pt x="1077132" y="131736"/>
                </a:cubicBezTo>
                <a:lnTo>
                  <a:pt x="1123627" y="147234"/>
                </a:lnTo>
                <a:cubicBezTo>
                  <a:pt x="1131376" y="149817"/>
                  <a:pt x="1138789" y="153828"/>
                  <a:pt x="1146875" y="154983"/>
                </a:cubicBezTo>
                <a:lnTo>
                  <a:pt x="1201119" y="162732"/>
                </a:lnTo>
                <a:cubicBezTo>
                  <a:pt x="1234524" y="173868"/>
                  <a:pt x="1242648" y="177238"/>
                  <a:pt x="1286360" y="185980"/>
                </a:cubicBezTo>
                <a:cubicBezTo>
                  <a:pt x="1299275" y="188563"/>
                  <a:pt x="1312398" y="190264"/>
                  <a:pt x="1325105" y="193729"/>
                </a:cubicBezTo>
                <a:cubicBezTo>
                  <a:pt x="1340866" y="198027"/>
                  <a:pt x="1355751" y="205265"/>
                  <a:pt x="1371600" y="209227"/>
                </a:cubicBezTo>
                <a:lnTo>
                  <a:pt x="1433593" y="224726"/>
                </a:lnTo>
                <a:cubicBezTo>
                  <a:pt x="1443925" y="227309"/>
                  <a:pt x="1453940" y="232475"/>
                  <a:pt x="1464590" y="232475"/>
                </a:cubicBezTo>
                <a:lnTo>
                  <a:pt x="1495587" y="232475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59F5D699-5D7D-5569-FC2D-A0A245C03657}"/>
              </a:ext>
            </a:extLst>
          </p:cNvPr>
          <p:cNvSpPr/>
          <p:nvPr/>
        </p:nvSpPr>
        <p:spPr>
          <a:xfrm>
            <a:off x="6540404" y="3127587"/>
            <a:ext cx="1464589" cy="232890"/>
          </a:xfrm>
          <a:custGeom>
            <a:avLst/>
            <a:gdLst>
              <a:gd name="csX0" fmla="*/ 0 w 1464589"/>
              <a:gd name="csY0" fmla="*/ 209227 h 232890"/>
              <a:gd name="csX1" fmla="*/ 116237 w 1464589"/>
              <a:gd name="csY1" fmla="*/ 201478 h 232890"/>
              <a:gd name="csX2" fmla="*/ 162732 w 1464589"/>
              <a:gd name="csY2" fmla="*/ 185980 h 232890"/>
              <a:gd name="csX3" fmla="*/ 216976 w 1464589"/>
              <a:gd name="csY3" fmla="*/ 170481 h 232890"/>
              <a:gd name="csX4" fmla="*/ 286718 w 1464589"/>
              <a:gd name="csY4" fmla="*/ 147234 h 232890"/>
              <a:gd name="csX5" fmla="*/ 309966 w 1464589"/>
              <a:gd name="csY5" fmla="*/ 139485 h 232890"/>
              <a:gd name="csX6" fmla="*/ 356461 w 1464589"/>
              <a:gd name="csY6" fmla="*/ 116237 h 232890"/>
              <a:gd name="csX7" fmla="*/ 379708 w 1464589"/>
              <a:gd name="csY7" fmla="*/ 100739 h 232890"/>
              <a:gd name="csX8" fmla="*/ 449451 w 1464589"/>
              <a:gd name="csY8" fmla="*/ 77492 h 232890"/>
              <a:gd name="csX9" fmla="*/ 565688 w 1464589"/>
              <a:gd name="csY9" fmla="*/ 38746 h 232890"/>
              <a:gd name="csX10" fmla="*/ 619932 w 1464589"/>
              <a:gd name="csY10" fmla="*/ 23248 h 232890"/>
              <a:gd name="csX11" fmla="*/ 666427 w 1464589"/>
              <a:gd name="csY11" fmla="*/ 7749 h 232890"/>
              <a:gd name="csX12" fmla="*/ 689674 w 1464589"/>
              <a:gd name="csY12" fmla="*/ 0 h 232890"/>
              <a:gd name="csX13" fmla="*/ 782664 w 1464589"/>
              <a:gd name="csY13" fmla="*/ 7749 h 232890"/>
              <a:gd name="csX14" fmla="*/ 829159 w 1464589"/>
              <a:gd name="csY14" fmla="*/ 23248 h 232890"/>
              <a:gd name="csX15" fmla="*/ 875654 w 1464589"/>
              <a:gd name="csY15" fmla="*/ 38746 h 232890"/>
              <a:gd name="csX16" fmla="*/ 937647 w 1464589"/>
              <a:gd name="csY16" fmla="*/ 54244 h 232890"/>
              <a:gd name="csX17" fmla="*/ 968644 w 1464589"/>
              <a:gd name="csY17" fmla="*/ 61993 h 232890"/>
              <a:gd name="csX18" fmla="*/ 1015139 w 1464589"/>
              <a:gd name="csY18" fmla="*/ 92990 h 232890"/>
              <a:gd name="csX19" fmla="*/ 1038386 w 1464589"/>
              <a:gd name="csY19" fmla="*/ 108488 h 232890"/>
              <a:gd name="csX20" fmla="*/ 1077132 w 1464589"/>
              <a:gd name="csY20" fmla="*/ 131736 h 232890"/>
              <a:gd name="csX21" fmla="*/ 1100379 w 1464589"/>
              <a:gd name="csY21" fmla="*/ 147234 h 232890"/>
              <a:gd name="csX22" fmla="*/ 1115878 w 1464589"/>
              <a:gd name="csY22" fmla="*/ 162732 h 232890"/>
              <a:gd name="csX23" fmla="*/ 1185620 w 1464589"/>
              <a:gd name="csY23" fmla="*/ 178231 h 232890"/>
              <a:gd name="csX24" fmla="*/ 1239864 w 1464589"/>
              <a:gd name="csY24" fmla="*/ 193729 h 232890"/>
              <a:gd name="csX25" fmla="*/ 1278610 w 1464589"/>
              <a:gd name="csY25" fmla="*/ 201478 h 232890"/>
              <a:gd name="csX26" fmla="*/ 1340603 w 1464589"/>
              <a:gd name="csY26" fmla="*/ 216976 h 232890"/>
              <a:gd name="csX27" fmla="*/ 1433593 w 1464589"/>
              <a:gd name="csY27" fmla="*/ 232475 h 232890"/>
              <a:gd name="csX28" fmla="*/ 1464589 w 1464589"/>
              <a:gd name="csY28" fmla="*/ 232475 h 2328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1464589" h="232890">
                <a:moveTo>
                  <a:pt x="0" y="209227"/>
                </a:moveTo>
                <a:cubicBezTo>
                  <a:pt x="38746" y="206644"/>
                  <a:pt x="77796" y="206970"/>
                  <a:pt x="116237" y="201478"/>
                </a:cubicBezTo>
                <a:cubicBezTo>
                  <a:pt x="132409" y="199168"/>
                  <a:pt x="147234" y="191146"/>
                  <a:pt x="162732" y="185980"/>
                </a:cubicBezTo>
                <a:cubicBezTo>
                  <a:pt x="240859" y="159938"/>
                  <a:pt x="119671" y="199673"/>
                  <a:pt x="216976" y="170481"/>
                </a:cubicBezTo>
                <a:cubicBezTo>
                  <a:pt x="216993" y="170476"/>
                  <a:pt x="275086" y="151111"/>
                  <a:pt x="286718" y="147234"/>
                </a:cubicBezTo>
                <a:lnTo>
                  <a:pt x="309966" y="139485"/>
                </a:lnTo>
                <a:cubicBezTo>
                  <a:pt x="376587" y="95071"/>
                  <a:pt x="292296" y="148320"/>
                  <a:pt x="356461" y="116237"/>
                </a:cubicBezTo>
                <a:cubicBezTo>
                  <a:pt x="364791" y="112072"/>
                  <a:pt x="371198" y="104521"/>
                  <a:pt x="379708" y="100739"/>
                </a:cubicBezTo>
                <a:cubicBezTo>
                  <a:pt x="379718" y="100735"/>
                  <a:pt x="437823" y="81368"/>
                  <a:pt x="449451" y="77492"/>
                </a:cubicBezTo>
                <a:lnTo>
                  <a:pt x="565688" y="38746"/>
                </a:lnTo>
                <a:cubicBezTo>
                  <a:pt x="643850" y="12693"/>
                  <a:pt x="522582" y="52453"/>
                  <a:pt x="619932" y="23248"/>
                </a:cubicBezTo>
                <a:cubicBezTo>
                  <a:pt x="635580" y="18554"/>
                  <a:pt x="650929" y="12915"/>
                  <a:pt x="666427" y="7749"/>
                </a:cubicBezTo>
                <a:lnTo>
                  <a:pt x="689674" y="0"/>
                </a:lnTo>
                <a:cubicBezTo>
                  <a:pt x="720671" y="2583"/>
                  <a:pt x="751983" y="2635"/>
                  <a:pt x="782664" y="7749"/>
                </a:cubicBezTo>
                <a:cubicBezTo>
                  <a:pt x="798778" y="10435"/>
                  <a:pt x="813661" y="18082"/>
                  <a:pt x="829159" y="23248"/>
                </a:cubicBezTo>
                <a:lnTo>
                  <a:pt x="875654" y="38746"/>
                </a:lnTo>
                <a:lnTo>
                  <a:pt x="937647" y="54244"/>
                </a:lnTo>
                <a:lnTo>
                  <a:pt x="968644" y="61993"/>
                </a:lnTo>
                <a:lnTo>
                  <a:pt x="1015139" y="92990"/>
                </a:lnTo>
                <a:cubicBezTo>
                  <a:pt x="1022888" y="98156"/>
                  <a:pt x="1031801" y="101902"/>
                  <a:pt x="1038386" y="108488"/>
                </a:cubicBezTo>
                <a:cubicBezTo>
                  <a:pt x="1059660" y="129763"/>
                  <a:pt x="1046953" y="121677"/>
                  <a:pt x="1077132" y="131736"/>
                </a:cubicBezTo>
                <a:cubicBezTo>
                  <a:pt x="1084881" y="136902"/>
                  <a:pt x="1093107" y="141416"/>
                  <a:pt x="1100379" y="147234"/>
                </a:cubicBezTo>
                <a:cubicBezTo>
                  <a:pt x="1106084" y="151798"/>
                  <a:pt x="1109613" y="158973"/>
                  <a:pt x="1115878" y="162732"/>
                </a:cubicBezTo>
                <a:cubicBezTo>
                  <a:pt x="1130958" y="171780"/>
                  <a:pt x="1175450" y="176197"/>
                  <a:pt x="1185620" y="178231"/>
                </a:cubicBezTo>
                <a:cubicBezTo>
                  <a:pt x="1258119" y="192731"/>
                  <a:pt x="1180761" y="178953"/>
                  <a:pt x="1239864" y="193729"/>
                </a:cubicBezTo>
                <a:cubicBezTo>
                  <a:pt x="1252642" y="196923"/>
                  <a:pt x="1265776" y="198516"/>
                  <a:pt x="1278610" y="201478"/>
                </a:cubicBezTo>
                <a:cubicBezTo>
                  <a:pt x="1299365" y="206267"/>
                  <a:pt x="1319716" y="212798"/>
                  <a:pt x="1340603" y="216976"/>
                </a:cubicBezTo>
                <a:cubicBezTo>
                  <a:pt x="1374160" y="223688"/>
                  <a:pt x="1398342" y="229270"/>
                  <a:pt x="1433593" y="232475"/>
                </a:cubicBezTo>
                <a:cubicBezTo>
                  <a:pt x="1443883" y="233410"/>
                  <a:pt x="1454257" y="232475"/>
                  <a:pt x="1464589" y="232475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任意形状 24">
            <a:extLst>
              <a:ext uri="{FF2B5EF4-FFF2-40B4-BE49-F238E27FC236}">
                <a16:creationId xmlns:a16="http://schemas.microsoft.com/office/drawing/2014/main" id="{269E6CA4-FC93-B4D2-EBB3-7951F7059346}"/>
              </a:ext>
            </a:extLst>
          </p:cNvPr>
          <p:cNvSpPr/>
          <p:nvPr/>
        </p:nvSpPr>
        <p:spPr>
          <a:xfrm>
            <a:off x="8239217" y="3050234"/>
            <a:ext cx="1518557" cy="310243"/>
          </a:xfrm>
          <a:custGeom>
            <a:avLst/>
            <a:gdLst>
              <a:gd name="csX0" fmla="*/ 0 w 1518557"/>
              <a:gd name="csY0" fmla="*/ 261257 h 310243"/>
              <a:gd name="csX1" fmla="*/ 57150 w 1518557"/>
              <a:gd name="csY1" fmla="*/ 253093 h 310243"/>
              <a:gd name="csX2" fmla="*/ 81643 w 1518557"/>
              <a:gd name="csY2" fmla="*/ 244929 h 310243"/>
              <a:gd name="csX3" fmla="*/ 114300 w 1518557"/>
              <a:gd name="csY3" fmla="*/ 236764 h 310243"/>
              <a:gd name="csX4" fmla="*/ 163285 w 1518557"/>
              <a:gd name="csY4" fmla="*/ 220436 h 310243"/>
              <a:gd name="csX5" fmla="*/ 187778 w 1518557"/>
              <a:gd name="csY5" fmla="*/ 212271 h 310243"/>
              <a:gd name="csX6" fmla="*/ 212271 w 1518557"/>
              <a:gd name="csY6" fmla="*/ 187779 h 310243"/>
              <a:gd name="csX7" fmla="*/ 236764 w 1518557"/>
              <a:gd name="csY7" fmla="*/ 179614 h 310243"/>
              <a:gd name="csX8" fmla="*/ 253093 w 1518557"/>
              <a:gd name="csY8" fmla="*/ 155121 h 310243"/>
              <a:gd name="csX9" fmla="*/ 302078 w 1518557"/>
              <a:gd name="csY9" fmla="*/ 122464 h 310243"/>
              <a:gd name="csX10" fmla="*/ 326571 w 1518557"/>
              <a:gd name="csY10" fmla="*/ 106136 h 310243"/>
              <a:gd name="csX11" fmla="*/ 375557 w 1518557"/>
              <a:gd name="csY11" fmla="*/ 89807 h 310243"/>
              <a:gd name="csX12" fmla="*/ 449035 w 1518557"/>
              <a:gd name="csY12" fmla="*/ 65314 h 310243"/>
              <a:gd name="csX13" fmla="*/ 473528 w 1518557"/>
              <a:gd name="csY13" fmla="*/ 57150 h 310243"/>
              <a:gd name="csX14" fmla="*/ 498021 w 1518557"/>
              <a:gd name="csY14" fmla="*/ 48986 h 310243"/>
              <a:gd name="csX15" fmla="*/ 522514 w 1518557"/>
              <a:gd name="csY15" fmla="*/ 32657 h 310243"/>
              <a:gd name="csX16" fmla="*/ 579664 w 1518557"/>
              <a:gd name="csY16" fmla="*/ 16329 h 310243"/>
              <a:gd name="csX17" fmla="*/ 628650 w 1518557"/>
              <a:gd name="csY17" fmla="*/ 0 h 310243"/>
              <a:gd name="csX18" fmla="*/ 800100 w 1518557"/>
              <a:gd name="csY18" fmla="*/ 8164 h 310243"/>
              <a:gd name="csX19" fmla="*/ 824593 w 1518557"/>
              <a:gd name="csY19" fmla="*/ 16329 h 310243"/>
              <a:gd name="csX20" fmla="*/ 857250 w 1518557"/>
              <a:gd name="csY20" fmla="*/ 24493 h 310243"/>
              <a:gd name="csX21" fmla="*/ 955221 w 1518557"/>
              <a:gd name="csY21" fmla="*/ 32657 h 310243"/>
              <a:gd name="csX22" fmla="*/ 1004207 w 1518557"/>
              <a:gd name="csY22" fmla="*/ 65314 h 310243"/>
              <a:gd name="csX23" fmla="*/ 1028700 w 1518557"/>
              <a:gd name="csY23" fmla="*/ 81643 h 310243"/>
              <a:gd name="csX24" fmla="*/ 1053193 w 1518557"/>
              <a:gd name="csY24" fmla="*/ 89807 h 310243"/>
              <a:gd name="csX25" fmla="*/ 1102178 w 1518557"/>
              <a:gd name="csY25" fmla="*/ 122464 h 310243"/>
              <a:gd name="csX26" fmla="*/ 1126671 w 1518557"/>
              <a:gd name="csY26" fmla="*/ 146957 h 310243"/>
              <a:gd name="csX27" fmla="*/ 1175657 w 1518557"/>
              <a:gd name="csY27" fmla="*/ 179614 h 310243"/>
              <a:gd name="csX28" fmla="*/ 1249135 w 1518557"/>
              <a:gd name="csY28" fmla="*/ 236764 h 310243"/>
              <a:gd name="csX29" fmla="*/ 1298121 w 1518557"/>
              <a:gd name="csY29" fmla="*/ 269421 h 310243"/>
              <a:gd name="csX30" fmla="*/ 1322614 w 1518557"/>
              <a:gd name="csY30" fmla="*/ 285750 h 310243"/>
              <a:gd name="csX31" fmla="*/ 1379764 w 1518557"/>
              <a:gd name="csY31" fmla="*/ 293914 h 310243"/>
              <a:gd name="csX32" fmla="*/ 1445078 w 1518557"/>
              <a:gd name="csY32" fmla="*/ 310243 h 310243"/>
              <a:gd name="csX33" fmla="*/ 1518557 w 1518557"/>
              <a:gd name="csY33" fmla="*/ 310243 h 3102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18557" h="310243">
                <a:moveTo>
                  <a:pt x="0" y="261257"/>
                </a:moveTo>
                <a:cubicBezTo>
                  <a:pt x="19050" y="258536"/>
                  <a:pt x="38280" y="256867"/>
                  <a:pt x="57150" y="253093"/>
                </a:cubicBezTo>
                <a:cubicBezTo>
                  <a:pt x="65589" y="251405"/>
                  <a:pt x="73368" y="247293"/>
                  <a:pt x="81643" y="244929"/>
                </a:cubicBezTo>
                <a:cubicBezTo>
                  <a:pt x="92432" y="241846"/>
                  <a:pt x="103552" y="239988"/>
                  <a:pt x="114300" y="236764"/>
                </a:cubicBezTo>
                <a:cubicBezTo>
                  <a:pt x="130786" y="231818"/>
                  <a:pt x="146957" y="225879"/>
                  <a:pt x="163285" y="220436"/>
                </a:cubicBezTo>
                <a:lnTo>
                  <a:pt x="187778" y="212271"/>
                </a:lnTo>
                <a:cubicBezTo>
                  <a:pt x="195942" y="204107"/>
                  <a:pt x="202664" y="194183"/>
                  <a:pt x="212271" y="187779"/>
                </a:cubicBezTo>
                <a:cubicBezTo>
                  <a:pt x="219432" y="183005"/>
                  <a:pt x="230044" y="184990"/>
                  <a:pt x="236764" y="179614"/>
                </a:cubicBezTo>
                <a:cubicBezTo>
                  <a:pt x="244426" y="173484"/>
                  <a:pt x="245708" y="161583"/>
                  <a:pt x="253093" y="155121"/>
                </a:cubicBezTo>
                <a:cubicBezTo>
                  <a:pt x="267862" y="142198"/>
                  <a:pt x="285750" y="133350"/>
                  <a:pt x="302078" y="122464"/>
                </a:cubicBezTo>
                <a:cubicBezTo>
                  <a:pt x="310242" y="117021"/>
                  <a:pt x="317262" y="109239"/>
                  <a:pt x="326571" y="106136"/>
                </a:cubicBezTo>
                <a:lnTo>
                  <a:pt x="375557" y="89807"/>
                </a:lnTo>
                <a:lnTo>
                  <a:pt x="449035" y="65314"/>
                </a:lnTo>
                <a:lnTo>
                  <a:pt x="473528" y="57150"/>
                </a:lnTo>
                <a:lnTo>
                  <a:pt x="498021" y="48986"/>
                </a:lnTo>
                <a:cubicBezTo>
                  <a:pt x="506185" y="43543"/>
                  <a:pt x="513738" y="37045"/>
                  <a:pt x="522514" y="32657"/>
                </a:cubicBezTo>
                <a:cubicBezTo>
                  <a:pt x="536232" y="25798"/>
                  <a:pt x="566586" y="20252"/>
                  <a:pt x="579664" y="16329"/>
                </a:cubicBezTo>
                <a:cubicBezTo>
                  <a:pt x="596150" y="11383"/>
                  <a:pt x="628650" y="0"/>
                  <a:pt x="628650" y="0"/>
                </a:cubicBezTo>
                <a:cubicBezTo>
                  <a:pt x="685800" y="2721"/>
                  <a:pt x="743083" y="3412"/>
                  <a:pt x="800100" y="8164"/>
                </a:cubicBezTo>
                <a:cubicBezTo>
                  <a:pt x="808676" y="8879"/>
                  <a:pt x="816318" y="13965"/>
                  <a:pt x="824593" y="16329"/>
                </a:cubicBezTo>
                <a:cubicBezTo>
                  <a:pt x="835382" y="19412"/>
                  <a:pt x="846116" y="23101"/>
                  <a:pt x="857250" y="24493"/>
                </a:cubicBezTo>
                <a:cubicBezTo>
                  <a:pt x="889767" y="28558"/>
                  <a:pt x="922564" y="29936"/>
                  <a:pt x="955221" y="32657"/>
                </a:cubicBezTo>
                <a:lnTo>
                  <a:pt x="1004207" y="65314"/>
                </a:lnTo>
                <a:cubicBezTo>
                  <a:pt x="1012371" y="70757"/>
                  <a:pt x="1019391" y="78540"/>
                  <a:pt x="1028700" y="81643"/>
                </a:cubicBezTo>
                <a:lnTo>
                  <a:pt x="1053193" y="89807"/>
                </a:lnTo>
                <a:cubicBezTo>
                  <a:pt x="1069521" y="100693"/>
                  <a:pt x="1088302" y="108588"/>
                  <a:pt x="1102178" y="122464"/>
                </a:cubicBezTo>
                <a:cubicBezTo>
                  <a:pt x="1110342" y="130628"/>
                  <a:pt x="1117557" y="139868"/>
                  <a:pt x="1126671" y="146957"/>
                </a:cubicBezTo>
                <a:cubicBezTo>
                  <a:pt x="1142162" y="159005"/>
                  <a:pt x="1161780" y="165737"/>
                  <a:pt x="1175657" y="179614"/>
                </a:cubicBezTo>
                <a:cubicBezTo>
                  <a:pt x="1214027" y="217984"/>
                  <a:pt x="1190543" y="197702"/>
                  <a:pt x="1249135" y="236764"/>
                </a:cubicBezTo>
                <a:lnTo>
                  <a:pt x="1298121" y="269421"/>
                </a:lnTo>
                <a:cubicBezTo>
                  <a:pt x="1306285" y="274864"/>
                  <a:pt x="1312900" y="284362"/>
                  <a:pt x="1322614" y="285750"/>
                </a:cubicBezTo>
                <a:cubicBezTo>
                  <a:pt x="1341664" y="288471"/>
                  <a:pt x="1360894" y="290140"/>
                  <a:pt x="1379764" y="293914"/>
                </a:cubicBezTo>
                <a:cubicBezTo>
                  <a:pt x="1401770" y="298315"/>
                  <a:pt x="1422637" y="310243"/>
                  <a:pt x="1445078" y="310243"/>
                </a:cubicBezTo>
                <a:lnTo>
                  <a:pt x="1518557" y="310243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任意形状 25">
            <a:extLst>
              <a:ext uri="{FF2B5EF4-FFF2-40B4-BE49-F238E27FC236}">
                <a16:creationId xmlns:a16="http://schemas.microsoft.com/office/drawing/2014/main" id="{1C40D4D1-58AA-9767-CF66-7C5718A0A707}"/>
              </a:ext>
            </a:extLst>
          </p:cNvPr>
          <p:cNvSpPr/>
          <p:nvPr/>
        </p:nvSpPr>
        <p:spPr>
          <a:xfrm>
            <a:off x="9887605" y="3035604"/>
            <a:ext cx="1484985" cy="344352"/>
          </a:xfrm>
          <a:custGeom>
            <a:avLst/>
            <a:gdLst>
              <a:gd name="csX0" fmla="*/ 0 w 1484985"/>
              <a:gd name="csY0" fmla="*/ 234087 h 344352"/>
              <a:gd name="csX1" fmla="*/ 51206 w 1484985"/>
              <a:gd name="csY1" fmla="*/ 226771 h 344352"/>
              <a:gd name="csX2" fmla="*/ 95097 w 1484985"/>
              <a:gd name="csY2" fmla="*/ 212141 h 344352"/>
              <a:gd name="csX3" fmla="*/ 117043 w 1484985"/>
              <a:gd name="csY3" fmla="*/ 204826 h 344352"/>
              <a:gd name="csX4" fmla="*/ 160934 w 1484985"/>
              <a:gd name="csY4" fmla="*/ 190195 h 344352"/>
              <a:gd name="csX5" fmla="*/ 182880 w 1484985"/>
              <a:gd name="csY5" fmla="*/ 182880 h 344352"/>
              <a:gd name="csX6" fmla="*/ 204825 w 1484985"/>
              <a:gd name="csY6" fmla="*/ 168250 h 344352"/>
              <a:gd name="csX7" fmla="*/ 219456 w 1484985"/>
              <a:gd name="csY7" fmla="*/ 153619 h 344352"/>
              <a:gd name="csX8" fmla="*/ 241401 w 1484985"/>
              <a:gd name="csY8" fmla="*/ 146304 h 344352"/>
              <a:gd name="csX9" fmla="*/ 277977 w 1484985"/>
              <a:gd name="csY9" fmla="*/ 124359 h 344352"/>
              <a:gd name="csX10" fmla="*/ 292608 w 1484985"/>
              <a:gd name="csY10" fmla="*/ 109728 h 344352"/>
              <a:gd name="csX11" fmla="*/ 358445 w 1484985"/>
              <a:gd name="csY11" fmla="*/ 87783 h 344352"/>
              <a:gd name="csX12" fmla="*/ 380390 w 1484985"/>
              <a:gd name="csY12" fmla="*/ 80467 h 344352"/>
              <a:gd name="csX13" fmla="*/ 446227 w 1484985"/>
              <a:gd name="csY13" fmla="*/ 51207 h 344352"/>
              <a:gd name="csX14" fmla="*/ 512064 w 1484985"/>
              <a:gd name="csY14" fmla="*/ 29261 h 344352"/>
              <a:gd name="csX15" fmla="*/ 534009 w 1484985"/>
              <a:gd name="csY15" fmla="*/ 21946 h 344352"/>
              <a:gd name="csX16" fmla="*/ 555955 w 1484985"/>
              <a:gd name="csY16" fmla="*/ 7315 h 344352"/>
              <a:gd name="csX17" fmla="*/ 577901 w 1484985"/>
              <a:gd name="csY17" fmla="*/ 0 h 344352"/>
              <a:gd name="csX18" fmla="*/ 855878 w 1484985"/>
              <a:gd name="csY18" fmla="*/ 7315 h 344352"/>
              <a:gd name="csX19" fmla="*/ 929030 w 1484985"/>
              <a:gd name="csY19" fmla="*/ 29261 h 344352"/>
              <a:gd name="csX20" fmla="*/ 950976 w 1484985"/>
              <a:gd name="csY20" fmla="*/ 43891 h 344352"/>
              <a:gd name="csX21" fmla="*/ 994867 w 1484985"/>
              <a:gd name="csY21" fmla="*/ 58522 h 344352"/>
              <a:gd name="csX22" fmla="*/ 1016813 w 1484985"/>
              <a:gd name="csY22" fmla="*/ 65837 h 344352"/>
              <a:gd name="csX23" fmla="*/ 1038758 w 1484985"/>
              <a:gd name="csY23" fmla="*/ 80467 h 344352"/>
              <a:gd name="csX24" fmla="*/ 1082649 w 1484985"/>
              <a:gd name="csY24" fmla="*/ 102413 h 344352"/>
              <a:gd name="csX25" fmla="*/ 1111910 w 1484985"/>
              <a:gd name="csY25" fmla="*/ 131674 h 344352"/>
              <a:gd name="csX26" fmla="*/ 1133856 w 1484985"/>
              <a:gd name="csY26" fmla="*/ 146304 h 344352"/>
              <a:gd name="csX27" fmla="*/ 1163117 w 1484985"/>
              <a:gd name="csY27" fmla="*/ 175565 h 344352"/>
              <a:gd name="csX28" fmla="*/ 1185062 w 1484985"/>
              <a:gd name="csY28" fmla="*/ 190195 h 344352"/>
              <a:gd name="csX29" fmla="*/ 1199693 w 1484985"/>
              <a:gd name="csY29" fmla="*/ 204826 h 344352"/>
              <a:gd name="csX30" fmla="*/ 1221638 w 1484985"/>
              <a:gd name="csY30" fmla="*/ 212141 h 344352"/>
              <a:gd name="csX31" fmla="*/ 1258214 w 1484985"/>
              <a:gd name="csY31" fmla="*/ 234087 h 344352"/>
              <a:gd name="csX32" fmla="*/ 1294790 w 1484985"/>
              <a:gd name="csY32" fmla="*/ 256032 h 344352"/>
              <a:gd name="csX33" fmla="*/ 1331366 w 1484985"/>
              <a:gd name="csY33" fmla="*/ 285293 h 344352"/>
              <a:gd name="csX34" fmla="*/ 1345997 w 1484985"/>
              <a:gd name="csY34" fmla="*/ 299923 h 344352"/>
              <a:gd name="csX35" fmla="*/ 1367942 w 1484985"/>
              <a:gd name="csY35" fmla="*/ 307239 h 344352"/>
              <a:gd name="csX36" fmla="*/ 1382573 w 1484985"/>
              <a:gd name="csY36" fmla="*/ 321869 h 344352"/>
              <a:gd name="csX37" fmla="*/ 1455725 w 1484985"/>
              <a:gd name="csY37" fmla="*/ 343815 h 344352"/>
              <a:gd name="csX38" fmla="*/ 1484985 w 1484985"/>
              <a:gd name="csY38" fmla="*/ 343815 h 3443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1484985" h="344352">
                <a:moveTo>
                  <a:pt x="0" y="234087"/>
                </a:moveTo>
                <a:cubicBezTo>
                  <a:pt x="17069" y="231648"/>
                  <a:pt x="34406" y="230648"/>
                  <a:pt x="51206" y="226771"/>
                </a:cubicBezTo>
                <a:cubicBezTo>
                  <a:pt x="66233" y="223303"/>
                  <a:pt x="80467" y="217018"/>
                  <a:pt x="95097" y="212141"/>
                </a:cubicBezTo>
                <a:lnTo>
                  <a:pt x="117043" y="204826"/>
                </a:lnTo>
                <a:lnTo>
                  <a:pt x="160934" y="190195"/>
                </a:lnTo>
                <a:lnTo>
                  <a:pt x="182880" y="182880"/>
                </a:lnTo>
                <a:cubicBezTo>
                  <a:pt x="190195" y="178003"/>
                  <a:pt x="197960" y="173742"/>
                  <a:pt x="204825" y="168250"/>
                </a:cubicBezTo>
                <a:cubicBezTo>
                  <a:pt x="210211" y="163941"/>
                  <a:pt x="213542" y="157168"/>
                  <a:pt x="219456" y="153619"/>
                </a:cubicBezTo>
                <a:cubicBezTo>
                  <a:pt x="226068" y="149652"/>
                  <a:pt x="234086" y="148742"/>
                  <a:pt x="241401" y="146304"/>
                </a:cubicBezTo>
                <a:cubicBezTo>
                  <a:pt x="278476" y="109231"/>
                  <a:pt x="230493" y="152850"/>
                  <a:pt x="277977" y="124359"/>
                </a:cubicBezTo>
                <a:cubicBezTo>
                  <a:pt x="283891" y="120810"/>
                  <a:pt x="286439" y="112812"/>
                  <a:pt x="292608" y="109728"/>
                </a:cubicBezTo>
                <a:cubicBezTo>
                  <a:pt x="292614" y="109725"/>
                  <a:pt x="347469" y="91442"/>
                  <a:pt x="358445" y="87783"/>
                </a:cubicBezTo>
                <a:cubicBezTo>
                  <a:pt x="365760" y="85345"/>
                  <a:pt x="373974" y="84744"/>
                  <a:pt x="380390" y="80467"/>
                </a:cubicBezTo>
                <a:cubicBezTo>
                  <a:pt x="415169" y="57282"/>
                  <a:pt x="393993" y="68618"/>
                  <a:pt x="446227" y="51207"/>
                </a:cubicBezTo>
                <a:lnTo>
                  <a:pt x="512064" y="29261"/>
                </a:lnTo>
                <a:lnTo>
                  <a:pt x="534009" y="21946"/>
                </a:lnTo>
                <a:cubicBezTo>
                  <a:pt x="541324" y="17069"/>
                  <a:pt x="548091" y="11247"/>
                  <a:pt x="555955" y="7315"/>
                </a:cubicBezTo>
                <a:cubicBezTo>
                  <a:pt x="562852" y="3867"/>
                  <a:pt x="570190" y="0"/>
                  <a:pt x="577901" y="0"/>
                </a:cubicBezTo>
                <a:cubicBezTo>
                  <a:pt x="670592" y="0"/>
                  <a:pt x="763219" y="4877"/>
                  <a:pt x="855878" y="7315"/>
                </a:cubicBezTo>
                <a:cubicBezTo>
                  <a:pt x="872233" y="11404"/>
                  <a:pt x="918347" y="22139"/>
                  <a:pt x="929030" y="29261"/>
                </a:cubicBezTo>
                <a:cubicBezTo>
                  <a:pt x="936345" y="34138"/>
                  <a:pt x="942942" y="40320"/>
                  <a:pt x="950976" y="43891"/>
                </a:cubicBezTo>
                <a:cubicBezTo>
                  <a:pt x="965069" y="50154"/>
                  <a:pt x="980237" y="53645"/>
                  <a:pt x="994867" y="58522"/>
                </a:cubicBezTo>
                <a:lnTo>
                  <a:pt x="1016813" y="65837"/>
                </a:lnTo>
                <a:cubicBezTo>
                  <a:pt x="1024128" y="70714"/>
                  <a:pt x="1030895" y="76535"/>
                  <a:pt x="1038758" y="80467"/>
                </a:cubicBezTo>
                <a:cubicBezTo>
                  <a:pt x="1069909" y="96043"/>
                  <a:pt x="1053302" y="77258"/>
                  <a:pt x="1082649" y="102413"/>
                </a:cubicBezTo>
                <a:cubicBezTo>
                  <a:pt x="1093122" y="111390"/>
                  <a:pt x="1100433" y="124023"/>
                  <a:pt x="1111910" y="131674"/>
                </a:cubicBezTo>
                <a:cubicBezTo>
                  <a:pt x="1119225" y="136551"/>
                  <a:pt x="1127181" y="140582"/>
                  <a:pt x="1133856" y="146304"/>
                </a:cubicBezTo>
                <a:cubicBezTo>
                  <a:pt x="1144329" y="155281"/>
                  <a:pt x="1151640" y="167914"/>
                  <a:pt x="1163117" y="175565"/>
                </a:cubicBezTo>
                <a:cubicBezTo>
                  <a:pt x="1170432" y="180442"/>
                  <a:pt x="1178197" y="184703"/>
                  <a:pt x="1185062" y="190195"/>
                </a:cubicBezTo>
                <a:cubicBezTo>
                  <a:pt x="1190448" y="194504"/>
                  <a:pt x="1193779" y="201277"/>
                  <a:pt x="1199693" y="204826"/>
                </a:cubicBezTo>
                <a:cubicBezTo>
                  <a:pt x="1206305" y="208793"/>
                  <a:pt x="1214323" y="209703"/>
                  <a:pt x="1221638" y="212141"/>
                </a:cubicBezTo>
                <a:cubicBezTo>
                  <a:pt x="1258710" y="249210"/>
                  <a:pt x="1210733" y="205598"/>
                  <a:pt x="1258214" y="234087"/>
                </a:cubicBezTo>
                <a:cubicBezTo>
                  <a:pt x="1308415" y="264208"/>
                  <a:pt x="1232630" y="235312"/>
                  <a:pt x="1294790" y="256032"/>
                </a:cubicBezTo>
                <a:cubicBezTo>
                  <a:pt x="1330113" y="291355"/>
                  <a:pt x="1285231" y="248386"/>
                  <a:pt x="1331366" y="285293"/>
                </a:cubicBezTo>
                <a:cubicBezTo>
                  <a:pt x="1336752" y="289601"/>
                  <a:pt x="1340083" y="296375"/>
                  <a:pt x="1345997" y="299923"/>
                </a:cubicBezTo>
                <a:cubicBezTo>
                  <a:pt x="1352609" y="303890"/>
                  <a:pt x="1360627" y="304800"/>
                  <a:pt x="1367942" y="307239"/>
                </a:cubicBezTo>
                <a:cubicBezTo>
                  <a:pt x="1372819" y="312116"/>
                  <a:pt x="1376404" y="318785"/>
                  <a:pt x="1382573" y="321869"/>
                </a:cubicBezTo>
                <a:cubicBezTo>
                  <a:pt x="1389640" y="325403"/>
                  <a:pt x="1441727" y="342065"/>
                  <a:pt x="1455725" y="343815"/>
                </a:cubicBezTo>
                <a:cubicBezTo>
                  <a:pt x="1465403" y="345025"/>
                  <a:pt x="1475232" y="343815"/>
                  <a:pt x="1484985" y="343815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任意形状 26">
            <a:extLst>
              <a:ext uri="{FF2B5EF4-FFF2-40B4-BE49-F238E27FC236}">
                <a16:creationId xmlns:a16="http://schemas.microsoft.com/office/drawing/2014/main" id="{E732CB5D-E287-E28F-F7A4-467EAE5B9F5E}"/>
              </a:ext>
            </a:extLst>
          </p:cNvPr>
          <p:cNvSpPr/>
          <p:nvPr/>
        </p:nvSpPr>
        <p:spPr>
          <a:xfrm>
            <a:off x="1148670" y="4924794"/>
            <a:ext cx="1515602" cy="389466"/>
          </a:xfrm>
          <a:custGeom>
            <a:avLst/>
            <a:gdLst>
              <a:gd name="csX0" fmla="*/ 0 w 1515602"/>
              <a:gd name="csY0" fmla="*/ 389466 h 389466"/>
              <a:gd name="csX1" fmla="*/ 169334 w 1515602"/>
              <a:gd name="csY1" fmla="*/ 381000 h 389466"/>
              <a:gd name="csX2" fmla="*/ 237067 w 1515602"/>
              <a:gd name="csY2" fmla="*/ 364066 h 389466"/>
              <a:gd name="csX3" fmla="*/ 313267 w 1515602"/>
              <a:gd name="csY3" fmla="*/ 338666 h 389466"/>
              <a:gd name="csX4" fmla="*/ 338667 w 1515602"/>
              <a:gd name="csY4" fmla="*/ 330200 h 389466"/>
              <a:gd name="csX5" fmla="*/ 364067 w 1515602"/>
              <a:gd name="csY5" fmla="*/ 321733 h 389466"/>
              <a:gd name="csX6" fmla="*/ 448734 w 1515602"/>
              <a:gd name="csY6" fmla="*/ 296333 h 389466"/>
              <a:gd name="csX7" fmla="*/ 474134 w 1515602"/>
              <a:gd name="csY7" fmla="*/ 279400 h 389466"/>
              <a:gd name="csX8" fmla="*/ 491067 w 1515602"/>
              <a:gd name="csY8" fmla="*/ 262466 h 389466"/>
              <a:gd name="csX9" fmla="*/ 541867 w 1515602"/>
              <a:gd name="csY9" fmla="*/ 228600 h 389466"/>
              <a:gd name="csX10" fmla="*/ 584200 w 1515602"/>
              <a:gd name="csY10" fmla="*/ 203200 h 389466"/>
              <a:gd name="csX11" fmla="*/ 626534 w 1515602"/>
              <a:gd name="csY11" fmla="*/ 177800 h 389466"/>
              <a:gd name="csX12" fmla="*/ 668867 w 1515602"/>
              <a:gd name="csY12" fmla="*/ 152400 h 389466"/>
              <a:gd name="csX13" fmla="*/ 711200 w 1515602"/>
              <a:gd name="csY13" fmla="*/ 127000 h 389466"/>
              <a:gd name="csX14" fmla="*/ 762000 w 1515602"/>
              <a:gd name="csY14" fmla="*/ 101600 h 389466"/>
              <a:gd name="csX15" fmla="*/ 804334 w 1515602"/>
              <a:gd name="csY15" fmla="*/ 67733 h 389466"/>
              <a:gd name="csX16" fmla="*/ 829734 w 1515602"/>
              <a:gd name="csY16" fmla="*/ 59266 h 389466"/>
              <a:gd name="csX17" fmla="*/ 855134 w 1515602"/>
              <a:gd name="csY17" fmla="*/ 42333 h 389466"/>
              <a:gd name="csX18" fmla="*/ 905934 w 1515602"/>
              <a:gd name="csY18" fmla="*/ 25400 h 389466"/>
              <a:gd name="csX19" fmla="*/ 931334 w 1515602"/>
              <a:gd name="csY19" fmla="*/ 16933 h 389466"/>
              <a:gd name="csX20" fmla="*/ 956734 w 1515602"/>
              <a:gd name="csY20" fmla="*/ 8466 h 389466"/>
              <a:gd name="csX21" fmla="*/ 999067 w 1515602"/>
              <a:gd name="csY21" fmla="*/ 0 h 389466"/>
              <a:gd name="csX22" fmla="*/ 1219200 w 1515602"/>
              <a:gd name="csY22" fmla="*/ 8466 h 389466"/>
              <a:gd name="csX23" fmla="*/ 1270000 w 1515602"/>
              <a:gd name="csY23" fmla="*/ 33866 h 389466"/>
              <a:gd name="csX24" fmla="*/ 1295400 w 1515602"/>
              <a:gd name="csY24" fmla="*/ 42333 h 389466"/>
              <a:gd name="csX25" fmla="*/ 1346200 w 1515602"/>
              <a:gd name="csY25" fmla="*/ 67733 h 389466"/>
              <a:gd name="csX26" fmla="*/ 1413934 w 1515602"/>
              <a:gd name="csY26" fmla="*/ 101600 h 389466"/>
              <a:gd name="csX27" fmla="*/ 1413934 w 1515602"/>
              <a:gd name="csY27" fmla="*/ 101600 h 389466"/>
              <a:gd name="csX28" fmla="*/ 1439334 w 1515602"/>
              <a:gd name="csY28" fmla="*/ 118533 h 389466"/>
              <a:gd name="csX29" fmla="*/ 1456267 w 1515602"/>
              <a:gd name="csY29" fmla="*/ 143933 h 389466"/>
              <a:gd name="csX30" fmla="*/ 1481667 w 1515602"/>
              <a:gd name="csY30" fmla="*/ 160866 h 389466"/>
              <a:gd name="csX31" fmla="*/ 1490134 w 1515602"/>
              <a:gd name="csY31" fmla="*/ 186266 h 389466"/>
              <a:gd name="csX32" fmla="*/ 1515534 w 1515602"/>
              <a:gd name="csY32" fmla="*/ 203200 h 3894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1515602" h="389466">
                <a:moveTo>
                  <a:pt x="0" y="389466"/>
                </a:moveTo>
                <a:cubicBezTo>
                  <a:pt x="56445" y="386644"/>
                  <a:pt x="113140" y="387021"/>
                  <a:pt x="169334" y="381000"/>
                </a:cubicBezTo>
                <a:cubicBezTo>
                  <a:pt x="192474" y="378521"/>
                  <a:pt x="214989" y="371425"/>
                  <a:pt x="237067" y="364066"/>
                </a:cubicBezTo>
                <a:lnTo>
                  <a:pt x="313267" y="338666"/>
                </a:lnTo>
                <a:lnTo>
                  <a:pt x="338667" y="330200"/>
                </a:lnTo>
                <a:cubicBezTo>
                  <a:pt x="347134" y="327378"/>
                  <a:pt x="355409" y="323898"/>
                  <a:pt x="364067" y="321733"/>
                </a:cubicBezTo>
                <a:cubicBezTo>
                  <a:pt x="382997" y="317000"/>
                  <a:pt x="436368" y="304577"/>
                  <a:pt x="448734" y="296333"/>
                </a:cubicBezTo>
                <a:cubicBezTo>
                  <a:pt x="457201" y="290689"/>
                  <a:pt x="466188" y="285757"/>
                  <a:pt x="474134" y="279400"/>
                </a:cubicBezTo>
                <a:cubicBezTo>
                  <a:pt x="480367" y="274413"/>
                  <a:pt x="484681" y="267256"/>
                  <a:pt x="491067" y="262466"/>
                </a:cubicBezTo>
                <a:cubicBezTo>
                  <a:pt x="507348" y="250255"/>
                  <a:pt x="527477" y="242991"/>
                  <a:pt x="541867" y="228600"/>
                </a:cubicBezTo>
                <a:cubicBezTo>
                  <a:pt x="565110" y="205355"/>
                  <a:pt x="551227" y="214190"/>
                  <a:pt x="584200" y="203200"/>
                </a:cubicBezTo>
                <a:cubicBezTo>
                  <a:pt x="627109" y="160291"/>
                  <a:pt x="571576" y="210775"/>
                  <a:pt x="626534" y="177800"/>
                </a:cubicBezTo>
                <a:cubicBezTo>
                  <a:pt x="684643" y="142934"/>
                  <a:pt x="596914" y="176383"/>
                  <a:pt x="668867" y="152400"/>
                </a:cubicBezTo>
                <a:cubicBezTo>
                  <a:pt x="701942" y="119323"/>
                  <a:pt x="667236" y="148982"/>
                  <a:pt x="711200" y="127000"/>
                </a:cubicBezTo>
                <a:cubicBezTo>
                  <a:pt x="776851" y="94174"/>
                  <a:pt x="698157" y="122879"/>
                  <a:pt x="762000" y="101600"/>
                </a:cubicBezTo>
                <a:cubicBezTo>
                  <a:pt x="777751" y="85849"/>
                  <a:pt x="782972" y="78414"/>
                  <a:pt x="804334" y="67733"/>
                </a:cubicBezTo>
                <a:cubicBezTo>
                  <a:pt x="812316" y="63742"/>
                  <a:pt x="821752" y="63257"/>
                  <a:pt x="829734" y="59266"/>
                </a:cubicBezTo>
                <a:cubicBezTo>
                  <a:pt x="838835" y="54715"/>
                  <a:pt x="845835" y="46466"/>
                  <a:pt x="855134" y="42333"/>
                </a:cubicBezTo>
                <a:cubicBezTo>
                  <a:pt x="871445" y="35084"/>
                  <a:pt x="889001" y="31044"/>
                  <a:pt x="905934" y="25400"/>
                </a:cubicBezTo>
                <a:lnTo>
                  <a:pt x="931334" y="16933"/>
                </a:lnTo>
                <a:cubicBezTo>
                  <a:pt x="939801" y="14111"/>
                  <a:pt x="947983" y="10216"/>
                  <a:pt x="956734" y="8466"/>
                </a:cubicBezTo>
                <a:lnTo>
                  <a:pt x="999067" y="0"/>
                </a:lnTo>
                <a:cubicBezTo>
                  <a:pt x="1072445" y="2822"/>
                  <a:pt x="1145942" y="3414"/>
                  <a:pt x="1219200" y="8466"/>
                </a:cubicBezTo>
                <a:cubicBezTo>
                  <a:pt x="1243884" y="10168"/>
                  <a:pt x="1248997" y="23364"/>
                  <a:pt x="1270000" y="33866"/>
                </a:cubicBezTo>
                <a:cubicBezTo>
                  <a:pt x="1277982" y="37857"/>
                  <a:pt x="1287418" y="38342"/>
                  <a:pt x="1295400" y="42333"/>
                </a:cubicBezTo>
                <a:cubicBezTo>
                  <a:pt x="1361052" y="75159"/>
                  <a:pt x="1282356" y="46451"/>
                  <a:pt x="1346200" y="67733"/>
                </a:cubicBezTo>
                <a:cubicBezTo>
                  <a:pt x="1375756" y="97287"/>
                  <a:pt x="1355561" y="82142"/>
                  <a:pt x="1413934" y="101600"/>
                </a:cubicBezTo>
                <a:lnTo>
                  <a:pt x="1413934" y="101600"/>
                </a:lnTo>
                <a:lnTo>
                  <a:pt x="1439334" y="118533"/>
                </a:lnTo>
                <a:cubicBezTo>
                  <a:pt x="1444978" y="127000"/>
                  <a:pt x="1449072" y="136738"/>
                  <a:pt x="1456267" y="143933"/>
                </a:cubicBezTo>
                <a:cubicBezTo>
                  <a:pt x="1463462" y="151128"/>
                  <a:pt x="1475310" y="152920"/>
                  <a:pt x="1481667" y="160866"/>
                </a:cubicBezTo>
                <a:cubicBezTo>
                  <a:pt x="1487242" y="167835"/>
                  <a:pt x="1483823" y="179955"/>
                  <a:pt x="1490134" y="186266"/>
                </a:cubicBezTo>
                <a:cubicBezTo>
                  <a:pt x="1518211" y="214343"/>
                  <a:pt x="1515534" y="179889"/>
                  <a:pt x="1515534" y="203200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任意形状 27">
            <a:extLst>
              <a:ext uri="{FF2B5EF4-FFF2-40B4-BE49-F238E27FC236}">
                <a16:creationId xmlns:a16="http://schemas.microsoft.com/office/drawing/2014/main" id="{B650E131-5FEF-CB54-8B80-8C8B30839D5F}"/>
              </a:ext>
            </a:extLst>
          </p:cNvPr>
          <p:cNvSpPr/>
          <p:nvPr/>
        </p:nvSpPr>
        <p:spPr>
          <a:xfrm>
            <a:off x="2841203" y="4770027"/>
            <a:ext cx="1506071" cy="512406"/>
          </a:xfrm>
          <a:custGeom>
            <a:avLst/>
            <a:gdLst>
              <a:gd name="csX0" fmla="*/ 0 w 1506071"/>
              <a:gd name="csY0" fmla="*/ 504265 h 512406"/>
              <a:gd name="csX1" fmla="*/ 147918 w 1506071"/>
              <a:gd name="csY1" fmla="*/ 504265 h 512406"/>
              <a:gd name="csX2" fmla="*/ 188259 w 1506071"/>
              <a:gd name="csY2" fmla="*/ 490818 h 512406"/>
              <a:gd name="csX3" fmla="*/ 208430 w 1506071"/>
              <a:gd name="csY3" fmla="*/ 484094 h 512406"/>
              <a:gd name="csX4" fmla="*/ 248771 w 1506071"/>
              <a:gd name="csY4" fmla="*/ 463924 h 512406"/>
              <a:gd name="csX5" fmla="*/ 309283 w 1506071"/>
              <a:gd name="csY5" fmla="*/ 423582 h 512406"/>
              <a:gd name="csX6" fmla="*/ 329453 w 1506071"/>
              <a:gd name="csY6" fmla="*/ 410135 h 512406"/>
              <a:gd name="csX7" fmla="*/ 349624 w 1506071"/>
              <a:gd name="csY7" fmla="*/ 396688 h 512406"/>
              <a:gd name="csX8" fmla="*/ 369795 w 1506071"/>
              <a:gd name="csY8" fmla="*/ 376518 h 512406"/>
              <a:gd name="csX9" fmla="*/ 389965 w 1506071"/>
              <a:gd name="csY9" fmla="*/ 369794 h 512406"/>
              <a:gd name="csX10" fmla="*/ 430306 w 1506071"/>
              <a:gd name="csY10" fmla="*/ 342900 h 512406"/>
              <a:gd name="csX11" fmla="*/ 443753 w 1506071"/>
              <a:gd name="csY11" fmla="*/ 322729 h 512406"/>
              <a:gd name="csX12" fmla="*/ 484095 w 1506071"/>
              <a:gd name="csY12" fmla="*/ 302559 h 512406"/>
              <a:gd name="csX13" fmla="*/ 524436 w 1506071"/>
              <a:gd name="csY13" fmla="*/ 282388 h 512406"/>
              <a:gd name="csX14" fmla="*/ 544606 w 1506071"/>
              <a:gd name="csY14" fmla="*/ 268941 h 512406"/>
              <a:gd name="csX15" fmla="*/ 558053 w 1506071"/>
              <a:gd name="csY15" fmla="*/ 248771 h 512406"/>
              <a:gd name="csX16" fmla="*/ 591671 w 1506071"/>
              <a:gd name="csY16" fmla="*/ 188259 h 512406"/>
              <a:gd name="csX17" fmla="*/ 611842 w 1506071"/>
              <a:gd name="csY17" fmla="*/ 168088 h 512406"/>
              <a:gd name="csX18" fmla="*/ 652183 w 1506071"/>
              <a:gd name="csY18" fmla="*/ 141194 h 512406"/>
              <a:gd name="csX19" fmla="*/ 672353 w 1506071"/>
              <a:gd name="csY19" fmla="*/ 127747 h 512406"/>
              <a:gd name="csX20" fmla="*/ 692524 w 1506071"/>
              <a:gd name="csY20" fmla="*/ 114300 h 512406"/>
              <a:gd name="csX21" fmla="*/ 712695 w 1506071"/>
              <a:gd name="csY21" fmla="*/ 100853 h 512406"/>
              <a:gd name="csX22" fmla="*/ 732865 w 1506071"/>
              <a:gd name="csY22" fmla="*/ 94129 h 512406"/>
              <a:gd name="csX23" fmla="*/ 773206 w 1506071"/>
              <a:gd name="csY23" fmla="*/ 67235 h 512406"/>
              <a:gd name="csX24" fmla="*/ 793377 w 1506071"/>
              <a:gd name="csY24" fmla="*/ 53788 h 512406"/>
              <a:gd name="csX25" fmla="*/ 813547 w 1506071"/>
              <a:gd name="csY25" fmla="*/ 40341 h 512406"/>
              <a:gd name="csX26" fmla="*/ 874059 w 1506071"/>
              <a:gd name="csY26" fmla="*/ 20171 h 512406"/>
              <a:gd name="csX27" fmla="*/ 914400 w 1506071"/>
              <a:gd name="csY27" fmla="*/ 6724 h 512406"/>
              <a:gd name="csX28" fmla="*/ 948018 w 1506071"/>
              <a:gd name="csY28" fmla="*/ 0 h 512406"/>
              <a:gd name="csX29" fmla="*/ 1116106 w 1506071"/>
              <a:gd name="csY29" fmla="*/ 20171 h 512406"/>
              <a:gd name="csX30" fmla="*/ 1156447 w 1506071"/>
              <a:gd name="csY30" fmla="*/ 33618 h 512406"/>
              <a:gd name="csX31" fmla="*/ 1183342 w 1506071"/>
              <a:gd name="csY31" fmla="*/ 40341 h 512406"/>
              <a:gd name="csX32" fmla="*/ 1223683 w 1506071"/>
              <a:gd name="csY32" fmla="*/ 53788 h 512406"/>
              <a:gd name="csX33" fmla="*/ 1264024 w 1506071"/>
              <a:gd name="csY33" fmla="*/ 80682 h 512406"/>
              <a:gd name="csX34" fmla="*/ 1284195 w 1506071"/>
              <a:gd name="csY34" fmla="*/ 94129 h 512406"/>
              <a:gd name="csX35" fmla="*/ 1304365 w 1506071"/>
              <a:gd name="csY35" fmla="*/ 100853 h 512406"/>
              <a:gd name="csX36" fmla="*/ 1344706 w 1506071"/>
              <a:gd name="csY36" fmla="*/ 127747 h 512406"/>
              <a:gd name="csX37" fmla="*/ 1364877 w 1506071"/>
              <a:gd name="csY37" fmla="*/ 141194 h 512406"/>
              <a:gd name="csX38" fmla="*/ 1425389 w 1506071"/>
              <a:gd name="csY38" fmla="*/ 181535 h 512406"/>
              <a:gd name="csX39" fmla="*/ 1445559 w 1506071"/>
              <a:gd name="csY39" fmla="*/ 194982 h 512406"/>
              <a:gd name="csX40" fmla="*/ 1472453 w 1506071"/>
              <a:gd name="csY40" fmla="*/ 235324 h 512406"/>
              <a:gd name="csX41" fmla="*/ 1506071 w 1506071"/>
              <a:gd name="csY41" fmla="*/ 262218 h 512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506071" h="512406">
                <a:moveTo>
                  <a:pt x="0" y="504265"/>
                </a:moveTo>
                <a:cubicBezTo>
                  <a:pt x="65784" y="513662"/>
                  <a:pt x="62366" y="516486"/>
                  <a:pt x="147918" y="504265"/>
                </a:cubicBezTo>
                <a:cubicBezTo>
                  <a:pt x="161950" y="502260"/>
                  <a:pt x="174812" y="495300"/>
                  <a:pt x="188259" y="490818"/>
                </a:cubicBezTo>
                <a:cubicBezTo>
                  <a:pt x="194983" y="488577"/>
                  <a:pt x="202533" y="488025"/>
                  <a:pt x="208430" y="484094"/>
                </a:cubicBezTo>
                <a:cubicBezTo>
                  <a:pt x="234497" y="466716"/>
                  <a:pt x="220934" y="473202"/>
                  <a:pt x="248771" y="463924"/>
                </a:cubicBezTo>
                <a:lnTo>
                  <a:pt x="309283" y="423582"/>
                </a:lnTo>
                <a:lnTo>
                  <a:pt x="329453" y="410135"/>
                </a:lnTo>
                <a:cubicBezTo>
                  <a:pt x="336177" y="405653"/>
                  <a:pt x="343910" y="402402"/>
                  <a:pt x="349624" y="396688"/>
                </a:cubicBezTo>
                <a:cubicBezTo>
                  <a:pt x="356348" y="389965"/>
                  <a:pt x="361883" y="381792"/>
                  <a:pt x="369795" y="376518"/>
                </a:cubicBezTo>
                <a:cubicBezTo>
                  <a:pt x="375692" y="372587"/>
                  <a:pt x="383770" y="373236"/>
                  <a:pt x="389965" y="369794"/>
                </a:cubicBezTo>
                <a:cubicBezTo>
                  <a:pt x="404092" y="361945"/>
                  <a:pt x="430306" y="342900"/>
                  <a:pt x="430306" y="342900"/>
                </a:cubicBezTo>
                <a:cubicBezTo>
                  <a:pt x="434788" y="336176"/>
                  <a:pt x="438039" y="328443"/>
                  <a:pt x="443753" y="322729"/>
                </a:cubicBezTo>
                <a:cubicBezTo>
                  <a:pt x="456787" y="309695"/>
                  <a:pt x="467689" y="308027"/>
                  <a:pt x="484095" y="302559"/>
                </a:cubicBezTo>
                <a:cubicBezTo>
                  <a:pt x="541898" y="264023"/>
                  <a:pt x="468764" y="310225"/>
                  <a:pt x="524436" y="282388"/>
                </a:cubicBezTo>
                <a:cubicBezTo>
                  <a:pt x="531663" y="278774"/>
                  <a:pt x="537883" y="273423"/>
                  <a:pt x="544606" y="268941"/>
                </a:cubicBezTo>
                <a:cubicBezTo>
                  <a:pt x="549088" y="262218"/>
                  <a:pt x="554439" y="255998"/>
                  <a:pt x="558053" y="248771"/>
                </a:cubicBezTo>
                <a:cubicBezTo>
                  <a:pt x="574963" y="214952"/>
                  <a:pt x="549274" y="230656"/>
                  <a:pt x="591671" y="188259"/>
                </a:cubicBezTo>
                <a:cubicBezTo>
                  <a:pt x="598395" y="181535"/>
                  <a:pt x="604336" y="173926"/>
                  <a:pt x="611842" y="168088"/>
                </a:cubicBezTo>
                <a:cubicBezTo>
                  <a:pt x="624599" y="158166"/>
                  <a:pt x="638736" y="150159"/>
                  <a:pt x="652183" y="141194"/>
                </a:cubicBezTo>
                <a:lnTo>
                  <a:pt x="672353" y="127747"/>
                </a:lnTo>
                <a:lnTo>
                  <a:pt x="692524" y="114300"/>
                </a:lnTo>
                <a:cubicBezTo>
                  <a:pt x="699248" y="109818"/>
                  <a:pt x="705029" y="103409"/>
                  <a:pt x="712695" y="100853"/>
                </a:cubicBezTo>
                <a:cubicBezTo>
                  <a:pt x="719418" y="98612"/>
                  <a:pt x="726670" y="97571"/>
                  <a:pt x="732865" y="94129"/>
                </a:cubicBezTo>
                <a:cubicBezTo>
                  <a:pt x="746992" y="86280"/>
                  <a:pt x="759759" y="76200"/>
                  <a:pt x="773206" y="67235"/>
                </a:cubicBezTo>
                <a:lnTo>
                  <a:pt x="793377" y="53788"/>
                </a:lnTo>
                <a:cubicBezTo>
                  <a:pt x="800100" y="49306"/>
                  <a:pt x="805881" y="42896"/>
                  <a:pt x="813547" y="40341"/>
                </a:cubicBezTo>
                <a:lnTo>
                  <a:pt x="874059" y="20171"/>
                </a:lnTo>
                <a:lnTo>
                  <a:pt x="914400" y="6724"/>
                </a:lnTo>
                <a:lnTo>
                  <a:pt x="948018" y="0"/>
                </a:lnTo>
                <a:cubicBezTo>
                  <a:pt x="1023834" y="4460"/>
                  <a:pt x="1052861" y="-911"/>
                  <a:pt x="1116106" y="20171"/>
                </a:cubicBezTo>
                <a:cubicBezTo>
                  <a:pt x="1129553" y="24653"/>
                  <a:pt x="1142696" y="30181"/>
                  <a:pt x="1156447" y="33618"/>
                </a:cubicBezTo>
                <a:cubicBezTo>
                  <a:pt x="1165412" y="35859"/>
                  <a:pt x="1174491" y="37686"/>
                  <a:pt x="1183342" y="40341"/>
                </a:cubicBezTo>
                <a:cubicBezTo>
                  <a:pt x="1196919" y="44414"/>
                  <a:pt x="1223683" y="53788"/>
                  <a:pt x="1223683" y="53788"/>
                </a:cubicBezTo>
                <a:lnTo>
                  <a:pt x="1264024" y="80682"/>
                </a:lnTo>
                <a:cubicBezTo>
                  <a:pt x="1270748" y="85164"/>
                  <a:pt x="1276529" y="91573"/>
                  <a:pt x="1284195" y="94129"/>
                </a:cubicBezTo>
                <a:cubicBezTo>
                  <a:pt x="1290918" y="96370"/>
                  <a:pt x="1298170" y="97411"/>
                  <a:pt x="1304365" y="100853"/>
                </a:cubicBezTo>
                <a:cubicBezTo>
                  <a:pt x="1318492" y="108702"/>
                  <a:pt x="1331259" y="118782"/>
                  <a:pt x="1344706" y="127747"/>
                </a:cubicBezTo>
                <a:lnTo>
                  <a:pt x="1364877" y="141194"/>
                </a:lnTo>
                <a:lnTo>
                  <a:pt x="1425389" y="181535"/>
                </a:lnTo>
                <a:lnTo>
                  <a:pt x="1445559" y="194982"/>
                </a:lnTo>
                <a:cubicBezTo>
                  <a:pt x="1454524" y="208429"/>
                  <a:pt x="1459006" y="226359"/>
                  <a:pt x="1472453" y="235324"/>
                </a:cubicBezTo>
                <a:cubicBezTo>
                  <a:pt x="1497898" y="252287"/>
                  <a:pt x="1486910" y="243057"/>
                  <a:pt x="1506071" y="262218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任意形状 28">
            <a:extLst>
              <a:ext uri="{FF2B5EF4-FFF2-40B4-BE49-F238E27FC236}">
                <a16:creationId xmlns:a16="http://schemas.microsoft.com/office/drawing/2014/main" id="{48EB8209-4215-8C60-73EE-CD1224D5DC46}"/>
              </a:ext>
            </a:extLst>
          </p:cNvPr>
          <p:cNvSpPr/>
          <p:nvPr/>
        </p:nvSpPr>
        <p:spPr>
          <a:xfrm>
            <a:off x="4491698" y="4752513"/>
            <a:ext cx="1513210" cy="545563"/>
          </a:xfrm>
          <a:custGeom>
            <a:avLst/>
            <a:gdLst>
              <a:gd name="csX0" fmla="*/ 0 w 1513210"/>
              <a:gd name="csY0" fmla="*/ 545563 h 545563"/>
              <a:gd name="csX1" fmla="*/ 56644 w 1513210"/>
              <a:gd name="csY1" fmla="*/ 529379 h 545563"/>
              <a:gd name="csX2" fmla="*/ 113288 w 1513210"/>
              <a:gd name="csY2" fmla="*/ 521287 h 545563"/>
              <a:gd name="csX3" fmla="*/ 161840 w 1513210"/>
              <a:gd name="csY3" fmla="*/ 505103 h 545563"/>
              <a:gd name="csX4" fmla="*/ 186116 w 1513210"/>
              <a:gd name="csY4" fmla="*/ 497011 h 545563"/>
              <a:gd name="csX5" fmla="*/ 210393 w 1513210"/>
              <a:gd name="csY5" fmla="*/ 488918 h 545563"/>
              <a:gd name="csX6" fmla="*/ 258945 w 1513210"/>
              <a:gd name="csY6" fmla="*/ 456550 h 545563"/>
              <a:gd name="csX7" fmla="*/ 275129 w 1513210"/>
              <a:gd name="csY7" fmla="*/ 432274 h 545563"/>
              <a:gd name="csX8" fmla="*/ 347957 w 1513210"/>
              <a:gd name="csY8" fmla="*/ 391814 h 545563"/>
              <a:gd name="csX9" fmla="*/ 364141 w 1513210"/>
              <a:gd name="csY9" fmla="*/ 367538 h 545563"/>
              <a:gd name="csX10" fmla="*/ 372233 w 1513210"/>
              <a:gd name="csY10" fmla="*/ 343262 h 545563"/>
              <a:gd name="csX11" fmla="*/ 420786 w 1513210"/>
              <a:gd name="csY11" fmla="*/ 310894 h 545563"/>
              <a:gd name="csX12" fmla="*/ 445062 w 1513210"/>
              <a:gd name="csY12" fmla="*/ 294710 h 545563"/>
              <a:gd name="csX13" fmla="*/ 493614 w 1513210"/>
              <a:gd name="csY13" fmla="*/ 270434 h 545563"/>
              <a:gd name="csX14" fmla="*/ 534074 w 1513210"/>
              <a:gd name="csY14" fmla="*/ 197605 h 545563"/>
              <a:gd name="csX15" fmla="*/ 558350 w 1513210"/>
              <a:gd name="csY15" fmla="*/ 181421 h 545563"/>
              <a:gd name="csX16" fmla="*/ 582626 w 1513210"/>
              <a:gd name="csY16" fmla="*/ 157145 h 545563"/>
              <a:gd name="csX17" fmla="*/ 606902 w 1513210"/>
              <a:gd name="csY17" fmla="*/ 149053 h 545563"/>
              <a:gd name="csX18" fmla="*/ 679731 w 1513210"/>
              <a:gd name="csY18" fmla="*/ 100501 h 545563"/>
              <a:gd name="csX19" fmla="*/ 704007 w 1513210"/>
              <a:gd name="csY19" fmla="*/ 84317 h 545563"/>
              <a:gd name="csX20" fmla="*/ 728283 w 1513210"/>
              <a:gd name="csY20" fmla="*/ 76225 h 545563"/>
              <a:gd name="csX21" fmla="*/ 776835 w 1513210"/>
              <a:gd name="csY21" fmla="*/ 43857 h 545563"/>
              <a:gd name="csX22" fmla="*/ 825387 w 1513210"/>
              <a:gd name="csY22" fmla="*/ 27672 h 545563"/>
              <a:gd name="csX23" fmla="*/ 873940 w 1513210"/>
              <a:gd name="csY23" fmla="*/ 3396 h 545563"/>
              <a:gd name="csX24" fmla="*/ 1238081 w 1513210"/>
              <a:gd name="csY24" fmla="*/ 27672 h 545563"/>
              <a:gd name="csX25" fmla="*/ 1262357 w 1513210"/>
              <a:gd name="csY25" fmla="*/ 35765 h 545563"/>
              <a:gd name="csX26" fmla="*/ 1286633 w 1513210"/>
              <a:gd name="csY26" fmla="*/ 43857 h 545563"/>
              <a:gd name="csX27" fmla="*/ 1310909 w 1513210"/>
              <a:gd name="csY27" fmla="*/ 60041 h 545563"/>
              <a:gd name="csX28" fmla="*/ 1327093 w 1513210"/>
              <a:gd name="csY28" fmla="*/ 84317 h 545563"/>
              <a:gd name="csX29" fmla="*/ 1367554 w 1513210"/>
              <a:gd name="csY29" fmla="*/ 116685 h 545563"/>
              <a:gd name="csX30" fmla="*/ 1408014 w 1513210"/>
              <a:gd name="csY30" fmla="*/ 157145 h 545563"/>
              <a:gd name="csX31" fmla="*/ 1480842 w 1513210"/>
              <a:gd name="csY31" fmla="*/ 221881 h 545563"/>
              <a:gd name="csX32" fmla="*/ 1497026 w 1513210"/>
              <a:gd name="csY32" fmla="*/ 246157 h 545563"/>
              <a:gd name="csX33" fmla="*/ 1513210 w 1513210"/>
              <a:gd name="csY33" fmla="*/ 262342 h 545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13210" h="545563">
                <a:moveTo>
                  <a:pt x="0" y="545563"/>
                </a:moveTo>
                <a:cubicBezTo>
                  <a:pt x="18881" y="540168"/>
                  <a:pt x="37443" y="533493"/>
                  <a:pt x="56644" y="529379"/>
                </a:cubicBezTo>
                <a:cubicBezTo>
                  <a:pt x="75294" y="525383"/>
                  <a:pt x="94703" y="525576"/>
                  <a:pt x="113288" y="521287"/>
                </a:cubicBezTo>
                <a:cubicBezTo>
                  <a:pt x="129911" y="517451"/>
                  <a:pt x="145656" y="510498"/>
                  <a:pt x="161840" y="505103"/>
                </a:cubicBezTo>
                <a:lnTo>
                  <a:pt x="186116" y="497011"/>
                </a:lnTo>
                <a:cubicBezTo>
                  <a:pt x="194208" y="494313"/>
                  <a:pt x="203295" y="493650"/>
                  <a:pt x="210393" y="488918"/>
                </a:cubicBezTo>
                <a:lnTo>
                  <a:pt x="258945" y="456550"/>
                </a:lnTo>
                <a:cubicBezTo>
                  <a:pt x="264340" y="448458"/>
                  <a:pt x="267810" y="438678"/>
                  <a:pt x="275129" y="432274"/>
                </a:cubicBezTo>
                <a:cubicBezTo>
                  <a:pt x="309375" y="402309"/>
                  <a:pt x="314614" y="402928"/>
                  <a:pt x="347957" y="391814"/>
                </a:cubicBezTo>
                <a:cubicBezTo>
                  <a:pt x="353352" y="383722"/>
                  <a:pt x="359792" y="376237"/>
                  <a:pt x="364141" y="367538"/>
                </a:cubicBezTo>
                <a:cubicBezTo>
                  <a:pt x="367956" y="359909"/>
                  <a:pt x="366202" y="349293"/>
                  <a:pt x="372233" y="343262"/>
                </a:cubicBezTo>
                <a:cubicBezTo>
                  <a:pt x="385987" y="329508"/>
                  <a:pt x="404602" y="321683"/>
                  <a:pt x="420786" y="310894"/>
                </a:cubicBezTo>
                <a:cubicBezTo>
                  <a:pt x="428878" y="305499"/>
                  <a:pt x="435836" y="297785"/>
                  <a:pt x="445062" y="294710"/>
                </a:cubicBezTo>
                <a:cubicBezTo>
                  <a:pt x="478564" y="283543"/>
                  <a:pt x="462241" y="291349"/>
                  <a:pt x="493614" y="270434"/>
                </a:cubicBezTo>
                <a:cubicBezTo>
                  <a:pt x="502046" y="245136"/>
                  <a:pt x="510224" y="213505"/>
                  <a:pt x="534074" y="197605"/>
                </a:cubicBezTo>
                <a:cubicBezTo>
                  <a:pt x="542166" y="192210"/>
                  <a:pt x="550879" y="187647"/>
                  <a:pt x="558350" y="181421"/>
                </a:cubicBezTo>
                <a:cubicBezTo>
                  <a:pt x="567141" y="174095"/>
                  <a:pt x="573104" y="163493"/>
                  <a:pt x="582626" y="157145"/>
                </a:cubicBezTo>
                <a:cubicBezTo>
                  <a:pt x="589723" y="152414"/>
                  <a:pt x="599446" y="153195"/>
                  <a:pt x="606902" y="149053"/>
                </a:cubicBezTo>
                <a:cubicBezTo>
                  <a:pt x="606909" y="149049"/>
                  <a:pt x="667589" y="108595"/>
                  <a:pt x="679731" y="100501"/>
                </a:cubicBezTo>
                <a:cubicBezTo>
                  <a:pt x="687823" y="95106"/>
                  <a:pt x="694781" y="87392"/>
                  <a:pt x="704007" y="84317"/>
                </a:cubicBezTo>
                <a:cubicBezTo>
                  <a:pt x="712099" y="81620"/>
                  <a:pt x="720827" y="80367"/>
                  <a:pt x="728283" y="76225"/>
                </a:cubicBezTo>
                <a:cubicBezTo>
                  <a:pt x="745286" y="66779"/>
                  <a:pt x="758383" y="50008"/>
                  <a:pt x="776835" y="43857"/>
                </a:cubicBezTo>
                <a:cubicBezTo>
                  <a:pt x="793019" y="38462"/>
                  <a:pt x="811193" y="37135"/>
                  <a:pt x="825387" y="27672"/>
                </a:cubicBezTo>
                <a:cubicBezTo>
                  <a:pt x="856760" y="6756"/>
                  <a:pt x="840437" y="14563"/>
                  <a:pt x="873940" y="3396"/>
                </a:cubicBezTo>
                <a:cubicBezTo>
                  <a:pt x="1206542" y="11924"/>
                  <a:pt x="1089705" y="-21789"/>
                  <a:pt x="1238081" y="27672"/>
                </a:cubicBezTo>
                <a:lnTo>
                  <a:pt x="1262357" y="35765"/>
                </a:lnTo>
                <a:cubicBezTo>
                  <a:pt x="1270449" y="38462"/>
                  <a:pt x="1279536" y="39126"/>
                  <a:pt x="1286633" y="43857"/>
                </a:cubicBezTo>
                <a:lnTo>
                  <a:pt x="1310909" y="60041"/>
                </a:lnTo>
                <a:cubicBezTo>
                  <a:pt x="1316304" y="68133"/>
                  <a:pt x="1321017" y="76723"/>
                  <a:pt x="1327093" y="84317"/>
                </a:cubicBezTo>
                <a:cubicBezTo>
                  <a:pt x="1340270" y="100787"/>
                  <a:pt x="1349531" y="104670"/>
                  <a:pt x="1367554" y="116685"/>
                </a:cubicBezTo>
                <a:cubicBezTo>
                  <a:pt x="1400903" y="166708"/>
                  <a:pt x="1363876" y="117911"/>
                  <a:pt x="1408014" y="157145"/>
                </a:cubicBezTo>
                <a:cubicBezTo>
                  <a:pt x="1491157" y="231050"/>
                  <a:pt x="1425746" y="185150"/>
                  <a:pt x="1480842" y="221881"/>
                </a:cubicBezTo>
                <a:cubicBezTo>
                  <a:pt x="1486237" y="229973"/>
                  <a:pt x="1490951" y="238563"/>
                  <a:pt x="1497026" y="246157"/>
                </a:cubicBezTo>
                <a:cubicBezTo>
                  <a:pt x="1501792" y="252115"/>
                  <a:pt x="1513210" y="262342"/>
                  <a:pt x="1513210" y="262342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任意形状 29">
            <a:extLst>
              <a:ext uri="{FF2B5EF4-FFF2-40B4-BE49-F238E27FC236}">
                <a16:creationId xmlns:a16="http://schemas.microsoft.com/office/drawing/2014/main" id="{FE313DF9-1564-004A-BA8C-E9C52446E21E}"/>
              </a:ext>
            </a:extLst>
          </p:cNvPr>
          <p:cNvSpPr/>
          <p:nvPr/>
        </p:nvSpPr>
        <p:spPr>
          <a:xfrm>
            <a:off x="6540404" y="4706420"/>
            <a:ext cx="1497026" cy="590719"/>
          </a:xfrm>
          <a:custGeom>
            <a:avLst/>
            <a:gdLst>
              <a:gd name="csX0" fmla="*/ 0 w 1497026"/>
              <a:gd name="csY0" fmla="*/ 590719 h 590719"/>
              <a:gd name="csX1" fmla="*/ 161840 w 1497026"/>
              <a:gd name="csY1" fmla="*/ 566443 h 590719"/>
              <a:gd name="csX2" fmla="*/ 186116 w 1497026"/>
              <a:gd name="csY2" fmla="*/ 558351 h 590719"/>
              <a:gd name="csX3" fmla="*/ 210393 w 1497026"/>
              <a:gd name="csY3" fmla="*/ 550259 h 590719"/>
              <a:gd name="csX4" fmla="*/ 258945 w 1497026"/>
              <a:gd name="csY4" fmla="*/ 517890 h 590719"/>
              <a:gd name="csX5" fmla="*/ 283221 w 1497026"/>
              <a:gd name="csY5" fmla="*/ 509798 h 590719"/>
              <a:gd name="csX6" fmla="*/ 331773 w 1497026"/>
              <a:gd name="csY6" fmla="*/ 477430 h 590719"/>
              <a:gd name="csX7" fmla="*/ 372233 w 1497026"/>
              <a:gd name="csY7" fmla="*/ 436970 h 590719"/>
              <a:gd name="csX8" fmla="*/ 396509 w 1497026"/>
              <a:gd name="csY8" fmla="*/ 412694 h 590719"/>
              <a:gd name="csX9" fmla="*/ 420785 w 1497026"/>
              <a:gd name="csY9" fmla="*/ 396510 h 590719"/>
              <a:gd name="csX10" fmla="*/ 436970 w 1497026"/>
              <a:gd name="csY10" fmla="*/ 380326 h 590719"/>
              <a:gd name="csX11" fmla="*/ 461246 w 1497026"/>
              <a:gd name="csY11" fmla="*/ 364142 h 590719"/>
              <a:gd name="csX12" fmla="*/ 509798 w 1497026"/>
              <a:gd name="csY12" fmla="*/ 315590 h 590719"/>
              <a:gd name="csX13" fmla="*/ 566442 w 1497026"/>
              <a:gd name="csY13" fmla="*/ 250853 h 590719"/>
              <a:gd name="csX14" fmla="*/ 606902 w 1497026"/>
              <a:gd name="csY14" fmla="*/ 218485 h 590719"/>
              <a:gd name="csX15" fmla="*/ 655455 w 1497026"/>
              <a:gd name="csY15" fmla="*/ 186117 h 590719"/>
              <a:gd name="csX16" fmla="*/ 679731 w 1497026"/>
              <a:gd name="csY16" fmla="*/ 169933 h 590719"/>
              <a:gd name="csX17" fmla="*/ 704007 w 1497026"/>
              <a:gd name="csY17" fmla="*/ 161841 h 590719"/>
              <a:gd name="csX18" fmla="*/ 752559 w 1497026"/>
              <a:gd name="csY18" fmla="*/ 129473 h 590719"/>
              <a:gd name="csX19" fmla="*/ 776835 w 1497026"/>
              <a:gd name="csY19" fmla="*/ 113289 h 590719"/>
              <a:gd name="csX20" fmla="*/ 817295 w 1497026"/>
              <a:gd name="csY20" fmla="*/ 72829 h 590719"/>
              <a:gd name="csX21" fmla="*/ 833479 w 1497026"/>
              <a:gd name="csY21" fmla="*/ 56644 h 590719"/>
              <a:gd name="csX22" fmla="*/ 857755 w 1497026"/>
              <a:gd name="csY22" fmla="*/ 48552 h 590719"/>
              <a:gd name="csX23" fmla="*/ 882031 w 1497026"/>
              <a:gd name="csY23" fmla="*/ 32368 h 590719"/>
              <a:gd name="csX24" fmla="*/ 898216 w 1497026"/>
              <a:gd name="csY24" fmla="*/ 16184 h 590719"/>
              <a:gd name="csX25" fmla="*/ 954860 w 1497026"/>
              <a:gd name="csY25" fmla="*/ 0 h 590719"/>
              <a:gd name="csX26" fmla="*/ 1060056 w 1497026"/>
              <a:gd name="csY26" fmla="*/ 8092 h 590719"/>
              <a:gd name="csX27" fmla="*/ 1108608 w 1497026"/>
              <a:gd name="csY27" fmla="*/ 24276 h 590719"/>
              <a:gd name="csX28" fmla="*/ 1132885 w 1497026"/>
              <a:gd name="csY28" fmla="*/ 32368 h 590719"/>
              <a:gd name="csX29" fmla="*/ 1157161 w 1497026"/>
              <a:gd name="csY29" fmla="*/ 48552 h 590719"/>
              <a:gd name="csX30" fmla="*/ 1181437 w 1497026"/>
              <a:gd name="csY30" fmla="*/ 56644 h 590719"/>
              <a:gd name="csX31" fmla="*/ 1197621 w 1497026"/>
              <a:gd name="csY31" fmla="*/ 72829 h 590719"/>
              <a:gd name="csX32" fmla="*/ 1246173 w 1497026"/>
              <a:gd name="csY32" fmla="*/ 105197 h 590719"/>
              <a:gd name="csX33" fmla="*/ 1270449 w 1497026"/>
              <a:gd name="csY33" fmla="*/ 121381 h 590719"/>
              <a:gd name="csX34" fmla="*/ 1319001 w 1497026"/>
              <a:gd name="csY34" fmla="*/ 153749 h 590719"/>
              <a:gd name="csX35" fmla="*/ 1343278 w 1497026"/>
              <a:gd name="csY35" fmla="*/ 169933 h 590719"/>
              <a:gd name="csX36" fmla="*/ 1391830 w 1497026"/>
              <a:gd name="csY36" fmla="*/ 194209 h 590719"/>
              <a:gd name="csX37" fmla="*/ 1416106 w 1497026"/>
              <a:gd name="csY37" fmla="*/ 202301 h 590719"/>
              <a:gd name="csX38" fmla="*/ 1464658 w 1497026"/>
              <a:gd name="csY38" fmla="*/ 234669 h 590719"/>
              <a:gd name="csX39" fmla="*/ 1497026 w 1497026"/>
              <a:gd name="csY39" fmla="*/ 250853 h 590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497026" h="590719">
                <a:moveTo>
                  <a:pt x="0" y="590719"/>
                </a:moveTo>
                <a:cubicBezTo>
                  <a:pt x="130304" y="581412"/>
                  <a:pt x="77372" y="594599"/>
                  <a:pt x="161840" y="566443"/>
                </a:cubicBezTo>
                <a:lnTo>
                  <a:pt x="186116" y="558351"/>
                </a:lnTo>
                <a:lnTo>
                  <a:pt x="210393" y="550259"/>
                </a:lnTo>
                <a:cubicBezTo>
                  <a:pt x="226577" y="539469"/>
                  <a:pt x="240492" y="524041"/>
                  <a:pt x="258945" y="517890"/>
                </a:cubicBezTo>
                <a:cubicBezTo>
                  <a:pt x="267037" y="515193"/>
                  <a:pt x="275765" y="513940"/>
                  <a:pt x="283221" y="509798"/>
                </a:cubicBezTo>
                <a:cubicBezTo>
                  <a:pt x="300224" y="500352"/>
                  <a:pt x="331773" y="477430"/>
                  <a:pt x="331773" y="477430"/>
                </a:cubicBezTo>
                <a:cubicBezTo>
                  <a:pt x="361444" y="432924"/>
                  <a:pt x="331773" y="470687"/>
                  <a:pt x="372233" y="436970"/>
                </a:cubicBezTo>
                <a:cubicBezTo>
                  <a:pt x="381024" y="429644"/>
                  <a:pt x="387718" y="420020"/>
                  <a:pt x="396509" y="412694"/>
                </a:cubicBezTo>
                <a:cubicBezTo>
                  <a:pt x="403980" y="406468"/>
                  <a:pt x="413191" y="402585"/>
                  <a:pt x="420785" y="396510"/>
                </a:cubicBezTo>
                <a:cubicBezTo>
                  <a:pt x="426743" y="391744"/>
                  <a:pt x="431012" y="385092"/>
                  <a:pt x="436970" y="380326"/>
                </a:cubicBezTo>
                <a:cubicBezTo>
                  <a:pt x="444564" y="374251"/>
                  <a:pt x="453977" y="370603"/>
                  <a:pt x="461246" y="364142"/>
                </a:cubicBezTo>
                <a:cubicBezTo>
                  <a:pt x="478352" y="348936"/>
                  <a:pt x="497102" y="334634"/>
                  <a:pt x="509798" y="315590"/>
                </a:cubicBezTo>
                <a:cubicBezTo>
                  <a:pt x="547561" y="258945"/>
                  <a:pt x="525982" y="277826"/>
                  <a:pt x="566442" y="250853"/>
                </a:cubicBezTo>
                <a:cubicBezTo>
                  <a:pt x="596345" y="205999"/>
                  <a:pt x="565517" y="241476"/>
                  <a:pt x="606902" y="218485"/>
                </a:cubicBezTo>
                <a:cubicBezTo>
                  <a:pt x="623905" y="209039"/>
                  <a:pt x="639271" y="196906"/>
                  <a:pt x="655455" y="186117"/>
                </a:cubicBezTo>
                <a:cubicBezTo>
                  <a:pt x="663547" y="180722"/>
                  <a:pt x="670505" y="173008"/>
                  <a:pt x="679731" y="169933"/>
                </a:cubicBezTo>
                <a:cubicBezTo>
                  <a:pt x="687823" y="167236"/>
                  <a:pt x="696551" y="165983"/>
                  <a:pt x="704007" y="161841"/>
                </a:cubicBezTo>
                <a:cubicBezTo>
                  <a:pt x="721010" y="152395"/>
                  <a:pt x="736375" y="140262"/>
                  <a:pt x="752559" y="129473"/>
                </a:cubicBezTo>
                <a:lnTo>
                  <a:pt x="776835" y="113289"/>
                </a:lnTo>
                <a:cubicBezTo>
                  <a:pt x="804580" y="71671"/>
                  <a:pt x="778760" y="103658"/>
                  <a:pt x="817295" y="72829"/>
                </a:cubicBezTo>
                <a:cubicBezTo>
                  <a:pt x="823253" y="68063"/>
                  <a:pt x="826937" y="60569"/>
                  <a:pt x="833479" y="56644"/>
                </a:cubicBezTo>
                <a:cubicBezTo>
                  <a:pt x="840793" y="52255"/>
                  <a:pt x="850126" y="52367"/>
                  <a:pt x="857755" y="48552"/>
                </a:cubicBezTo>
                <a:cubicBezTo>
                  <a:pt x="866454" y="44203"/>
                  <a:pt x="874437" y="38443"/>
                  <a:pt x="882031" y="32368"/>
                </a:cubicBezTo>
                <a:cubicBezTo>
                  <a:pt x="887989" y="27602"/>
                  <a:pt x="891674" y="20109"/>
                  <a:pt x="898216" y="16184"/>
                </a:cubicBezTo>
                <a:cubicBezTo>
                  <a:pt x="906508" y="11209"/>
                  <a:pt x="948813" y="1512"/>
                  <a:pt x="954860" y="0"/>
                </a:cubicBezTo>
                <a:cubicBezTo>
                  <a:pt x="989925" y="2697"/>
                  <a:pt x="1025317" y="2607"/>
                  <a:pt x="1060056" y="8092"/>
                </a:cubicBezTo>
                <a:cubicBezTo>
                  <a:pt x="1076907" y="10753"/>
                  <a:pt x="1092424" y="18881"/>
                  <a:pt x="1108608" y="24276"/>
                </a:cubicBezTo>
                <a:lnTo>
                  <a:pt x="1132885" y="32368"/>
                </a:lnTo>
                <a:cubicBezTo>
                  <a:pt x="1140977" y="37763"/>
                  <a:pt x="1148462" y="44203"/>
                  <a:pt x="1157161" y="48552"/>
                </a:cubicBezTo>
                <a:cubicBezTo>
                  <a:pt x="1164790" y="52367"/>
                  <a:pt x="1174123" y="52255"/>
                  <a:pt x="1181437" y="56644"/>
                </a:cubicBezTo>
                <a:cubicBezTo>
                  <a:pt x="1187979" y="60569"/>
                  <a:pt x="1191517" y="68251"/>
                  <a:pt x="1197621" y="72829"/>
                </a:cubicBezTo>
                <a:cubicBezTo>
                  <a:pt x="1213181" y="84500"/>
                  <a:pt x="1229989" y="94408"/>
                  <a:pt x="1246173" y="105197"/>
                </a:cubicBezTo>
                <a:lnTo>
                  <a:pt x="1270449" y="121381"/>
                </a:lnTo>
                <a:lnTo>
                  <a:pt x="1319001" y="153749"/>
                </a:lnTo>
                <a:cubicBezTo>
                  <a:pt x="1327093" y="159144"/>
                  <a:pt x="1334051" y="166857"/>
                  <a:pt x="1343278" y="169933"/>
                </a:cubicBezTo>
                <a:cubicBezTo>
                  <a:pt x="1404296" y="190272"/>
                  <a:pt x="1329084" y="162836"/>
                  <a:pt x="1391830" y="194209"/>
                </a:cubicBezTo>
                <a:cubicBezTo>
                  <a:pt x="1399459" y="198024"/>
                  <a:pt x="1408650" y="198159"/>
                  <a:pt x="1416106" y="202301"/>
                </a:cubicBezTo>
                <a:cubicBezTo>
                  <a:pt x="1433109" y="211747"/>
                  <a:pt x="1446205" y="228518"/>
                  <a:pt x="1464658" y="234669"/>
                </a:cubicBezTo>
                <a:cubicBezTo>
                  <a:pt x="1492553" y="243967"/>
                  <a:pt x="1482903" y="236730"/>
                  <a:pt x="1497026" y="250853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任意形状 30">
            <a:extLst>
              <a:ext uri="{FF2B5EF4-FFF2-40B4-BE49-F238E27FC236}">
                <a16:creationId xmlns:a16="http://schemas.microsoft.com/office/drawing/2014/main" id="{6DE582EF-A5A2-0B96-0DE3-53FF4DE22D2B}"/>
              </a:ext>
            </a:extLst>
          </p:cNvPr>
          <p:cNvSpPr/>
          <p:nvPr/>
        </p:nvSpPr>
        <p:spPr>
          <a:xfrm>
            <a:off x="8198757" y="4556606"/>
            <a:ext cx="1488934" cy="671639"/>
          </a:xfrm>
          <a:custGeom>
            <a:avLst/>
            <a:gdLst>
              <a:gd name="csX0" fmla="*/ 0 w 1488934"/>
              <a:gd name="csY0" fmla="*/ 671639 h 671639"/>
              <a:gd name="csX1" fmla="*/ 121380 w 1488934"/>
              <a:gd name="csY1" fmla="*/ 647362 h 671639"/>
              <a:gd name="csX2" fmla="*/ 145657 w 1488934"/>
              <a:gd name="csY2" fmla="*/ 639270 h 671639"/>
              <a:gd name="csX3" fmla="*/ 169933 w 1488934"/>
              <a:gd name="csY3" fmla="*/ 631178 h 671639"/>
              <a:gd name="csX4" fmla="*/ 267037 w 1488934"/>
              <a:gd name="csY4" fmla="*/ 550258 h 671639"/>
              <a:gd name="csX5" fmla="*/ 291313 w 1488934"/>
              <a:gd name="csY5" fmla="*/ 534074 h 671639"/>
              <a:gd name="csX6" fmla="*/ 315589 w 1488934"/>
              <a:gd name="csY6" fmla="*/ 517890 h 671639"/>
              <a:gd name="csX7" fmla="*/ 364142 w 1488934"/>
              <a:gd name="csY7" fmla="*/ 453154 h 671639"/>
              <a:gd name="csX8" fmla="*/ 428878 w 1488934"/>
              <a:gd name="csY8" fmla="*/ 396509 h 671639"/>
              <a:gd name="csX9" fmla="*/ 469338 w 1488934"/>
              <a:gd name="csY9" fmla="*/ 347957 h 671639"/>
              <a:gd name="csX10" fmla="*/ 525982 w 1488934"/>
              <a:gd name="csY10" fmla="*/ 283221 h 671639"/>
              <a:gd name="csX11" fmla="*/ 558350 w 1488934"/>
              <a:gd name="csY11" fmla="*/ 234669 h 671639"/>
              <a:gd name="csX12" fmla="*/ 574534 w 1488934"/>
              <a:gd name="csY12" fmla="*/ 210393 h 671639"/>
              <a:gd name="csX13" fmla="*/ 590719 w 1488934"/>
              <a:gd name="csY13" fmla="*/ 194208 h 671639"/>
              <a:gd name="csX14" fmla="*/ 623087 w 1488934"/>
              <a:gd name="csY14" fmla="*/ 145656 h 671639"/>
              <a:gd name="csX15" fmla="*/ 671639 w 1488934"/>
              <a:gd name="csY15" fmla="*/ 113288 h 671639"/>
              <a:gd name="csX16" fmla="*/ 712099 w 1488934"/>
              <a:gd name="csY16" fmla="*/ 80920 h 671639"/>
              <a:gd name="csX17" fmla="*/ 760651 w 1488934"/>
              <a:gd name="csY17" fmla="*/ 48552 h 671639"/>
              <a:gd name="csX18" fmla="*/ 784927 w 1488934"/>
              <a:gd name="csY18" fmla="*/ 32368 h 671639"/>
              <a:gd name="csX19" fmla="*/ 809203 w 1488934"/>
              <a:gd name="csY19" fmla="*/ 16184 h 671639"/>
              <a:gd name="csX20" fmla="*/ 825388 w 1488934"/>
              <a:gd name="csY20" fmla="*/ 0 h 671639"/>
              <a:gd name="csX21" fmla="*/ 1051965 w 1488934"/>
              <a:gd name="csY21" fmla="*/ 8092 h 671639"/>
              <a:gd name="csX22" fmla="*/ 1100517 w 1488934"/>
              <a:gd name="csY22" fmla="*/ 24276 h 671639"/>
              <a:gd name="csX23" fmla="*/ 1173345 w 1488934"/>
              <a:gd name="csY23" fmla="*/ 64736 h 671639"/>
              <a:gd name="csX24" fmla="*/ 1197621 w 1488934"/>
              <a:gd name="csY24" fmla="*/ 80920 h 671639"/>
              <a:gd name="csX25" fmla="*/ 1246173 w 1488934"/>
              <a:gd name="csY25" fmla="*/ 97104 h 671639"/>
              <a:gd name="csX26" fmla="*/ 1270449 w 1488934"/>
              <a:gd name="csY26" fmla="*/ 105196 h 671639"/>
              <a:gd name="csX27" fmla="*/ 1286634 w 1488934"/>
              <a:gd name="csY27" fmla="*/ 121380 h 671639"/>
              <a:gd name="csX28" fmla="*/ 1310910 w 1488934"/>
              <a:gd name="csY28" fmla="*/ 137564 h 671639"/>
              <a:gd name="csX29" fmla="*/ 1351370 w 1488934"/>
              <a:gd name="csY29" fmla="*/ 178024 h 671639"/>
              <a:gd name="csX30" fmla="*/ 1416106 w 1488934"/>
              <a:gd name="csY30" fmla="*/ 218485 h 671639"/>
              <a:gd name="csX31" fmla="*/ 1440382 w 1488934"/>
              <a:gd name="csY31" fmla="*/ 234669 h 671639"/>
              <a:gd name="csX32" fmla="*/ 1488934 w 1488934"/>
              <a:gd name="csY32" fmla="*/ 250853 h 6716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1488934" h="671639">
                <a:moveTo>
                  <a:pt x="0" y="671639"/>
                </a:moveTo>
                <a:cubicBezTo>
                  <a:pt x="89788" y="661663"/>
                  <a:pt x="49652" y="671272"/>
                  <a:pt x="121380" y="647362"/>
                </a:cubicBezTo>
                <a:lnTo>
                  <a:pt x="145657" y="639270"/>
                </a:lnTo>
                <a:lnTo>
                  <a:pt x="169933" y="631178"/>
                </a:lnTo>
                <a:cubicBezTo>
                  <a:pt x="232239" y="568872"/>
                  <a:pt x="199441" y="595322"/>
                  <a:pt x="267037" y="550258"/>
                </a:cubicBezTo>
                <a:lnTo>
                  <a:pt x="291313" y="534074"/>
                </a:lnTo>
                <a:lnTo>
                  <a:pt x="315589" y="517890"/>
                </a:lnTo>
                <a:cubicBezTo>
                  <a:pt x="330386" y="495694"/>
                  <a:pt x="342755" y="470263"/>
                  <a:pt x="364142" y="453154"/>
                </a:cubicBezTo>
                <a:cubicBezTo>
                  <a:pt x="394694" y="428713"/>
                  <a:pt x="400356" y="439291"/>
                  <a:pt x="428878" y="396509"/>
                </a:cubicBezTo>
                <a:cubicBezTo>
                  <a:pt x="486710" y="309761"/>
                  <a:pt x="396648" y="441416"/>
                  <a:pt x="469338" y="347957"/>
                </a:cubicBezTo>
                <a:cubicBezTo>
                  <a:pt x="520172" y="282599"/>
                  <a:pt x="478986" y="314552"/>
                  <a:pt x="525982" y="283221"/>
                </a:cubicBezTo>
                <a:lnTo>
                  <a:pt x="558350" y="234669"/>
                </a:lnTo>
                <a:cubicBezTo>
                  <a:pt x="563745" y="226577"/>
                  <a:pt x="567657" y="217270"/>
                  <a:pt x="574534" y="210393"/>
                </a:cubicBezTo>
                <a:cubicBezTo>
                  <a:pt x="579929" y="204998"/>
                  <a:pt x="586141" y="200312"/>
                  <a:pt x="590719" y="194208"/>
                </a:cubicBezTo>
                <a:cubicBezTo>
                  <a:pt x="602389" y="178647"/>
                  <a:pt x="606903" y="156445"/>
                  <a:pt x="623087" y="145656"/>
                </a:cubicBezTo>
                <a:lnTo>
                  <a:pt x="671639" y="113288"/>
                </a:lnTo>
                <a:cubicBezTo>
                  <a:pt x="701542" y="68433"/>
                  <a:pt x="670714" y="103912"/>
                  <a:pt x="712099" y="80920"/>
                </a:cubicBezTo>
                <a:cubicBezTo>
                  <a:pt x="729102" y="71474"/>
                  <a:pt x="744467" y="59341"/>
                  <a:pt x="760651" y="48552"/>
                </a:cubicBezTo>
                <a:lnTo>
                  <a:pt x="784927" y="32368"/>
                </a:lnTo>
                <a:cubicBezTo>
                  <a:pt x="793019" y="26973"/>
                  <a:pt x="802326" y="23061"/>
                  <a:pt x="809203" y="16184"/>
                </a:cubicBezTo>
                <a:lnTo>
                  <a:pt x="825388" y="0"/>
                </a:lnTo>
                <a:cubicBezTo>
                  <a:pt x="900914" y="2697"/>
                  <a:pt x="976684" y="1450"/>
                  <a:pt x="1051965" y="8092"/>
                </a:cubicBezTo>
                <a:cubicBezTo>
                  <a:pt x="1068958" y="9591"/>
                  <a:pt x="1086323" y="14813"/>
                  <a:pt x="1100517" y="24276"/>
                </a:cubicBezTo>
                <a:cubicBezTo>
                  <a:pt x="1253602" y="126333"/>
                  <a:pt x="1087888" y="22007"/>
                  <a:pt x="1173345" y="64736"/>
                </a:cubicBezTo>
                <a:cubicBezTo>
                  <a:pt x="1182044" y="69085"/>
                  <a:pt x="1188734" y="76970"/>
                  <a:pt x="1197621" y="80920"/>
                </a:cubicBezTo>
                <a:cubicBezTo>
                  <a:pt x="1213210" y="87848"/>
                  <a:pt x="1229989" y="91709"/>
                  <a:pt x="1246173" y="97104"/>
                </a:cubicBezTo>
                <a:lnTo>
                  <a:pt x="1270449" y="105196"/>
                </a:lnTo>
                <a:cubicBezTo>
                  <a:pt x="1275844" y="110591"/>
                  <a:pt x="1280676" y="116614"/>
                  <a:pt x="1286634" y="121380"/>
                </a:cubicBezTo>
                <a:cubicBezTo>
                  <a:pt x="1294228" y="127455"/>
                  <a:pt x="1304033" y="130687"/>
                  <a:pt x="1310910" y="137564"/>
                </a:cubicBezTo>
                <a:cubicBezTo>
                  <a:pt x="1364857" y="191511"/>
                  <a:pt x="1286634" y="134867"/>
                  <a:pt x="1351370" y="178024"/>
                </a:cubicBezTo>
                <a:cubicBezTo>
                  <a:pt x="1390192" y="236259"/>
                  <a:pt x="1335218" y="164559"/>
                  <a:pt x="1416106" y="218485"/>
                </a:cubicBezTo>
                <a:cubicBezTo>
                  <a:pt x="1424198" y="223880"/>
                  <a:pt x="1431495" y="230719"/>
                  <a:pt x="1440382" y="234669"/>
                </a:cubicBezTo>
                <a:cubicBezTo>
                  <a:pt x="1455971" y="241597"/>
                  <a:pt x="1488934" y="250853"/>
                  <a:pt x="1488934" y="250853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任意形状 31">
            <a:extLst>
              <a:ext uri="{FF2B5EF4-FFF2-40B4-BE49-F238E27FC236}">
                <a16:creationId xmlns:a16="http://schemas.microsoft.com/office/drawing/2014/main" id="{7E0B7764-0C20-1772-24F7-9AC78D2415D1}"/>
              </a:ext>
            </a:extLst>
          </p:cNvPr>
          <p:cNvSpPr/>
          <p:nvPr/>
        </p:nvSpPr>
        <p:spPr>
          <a:xfrm>
            <a:off x="9868097" y="4503031"/>
            <a:ext cx="1524000" cy="725214"/>
          </a:xfrm>
          <a:custGeom>
            <a:avLst/>
            <a:gdLst>
              <a:gd name="csX0" fmla="*/ 0 w 1524000"/>
              <a:gd name="csY0" fmla="*/ 725214 h 725214"/>
              <a:gd name="csX1" fmla="*/ 73573 w 1524000"/>
              <a:gd name="csY1" fmla="*/ 704193 h 725214"/>
              <a:gd name="csX2" fmla="*/ 105104 w 1524000"/>
              <a:gd name="csY2" fmla="*/ 693683 h 725214"/>
              <a:gd name="csX3" fmla="*/ 168166 w 1524000"/>
              <a:gd name="csY3" fmla="*/ 651642 h 725214"/>
              <a:gd name="csX4" fmla="*/ 199697 w 1524000"/>
              <a:gd name="csY4" fmla="*/ 641131 h 725214"/>
              <a:gd name="csX5" fmla="*/ 262759 w 1524000"/>
              <a:gd name="csY5" fmla="*/ 599090 h 725214"/>
              <a:gd name="csX6" fmla="*/ 294290 w 1524000"/>
              <a:gd name="csY6" fmla="*/ 578069 h 725214"/>
              <a:gd name="csX7" fmla="*/ 357352 w 1524000"/>
              <a:gd name="csY7" fmla="*/ 483476 h 725214"/>
              <a:gd name="csX8" fmla="*/ 378373 w 1524000"/>
              <a:gd name="csY8" fmla="*/ 451945 h 725214"/>
              <a:gd name="csX9" fmla="*/ 441435 w 1524000"/>
              <a:gd name="csY9" fmla="*/ 399393 h 725214"/>
              <a:gd name="csX10" fmla="*/ 493987 w 1524000"/>
              <a:gd name="csY10" fmla="*/ 336331 h 725214"/>
              <a:gd name="csX11" fmla="*/ 525518 w 1524000"/>
              <a:gd name="csY11" fmla="*/ 315311 h 725214"/>
              <a:gd name="csX12" fmla="*/ 578069 w 1524000"/>
              <a:gd name="csY12" fmla="*/ 220718 h 725214"/>
              <a:gd name="csX13" fmla="*/ 609600 w 1524000"/>
              <a:gd name="csY13" fmla="*/ 189187 h 725214"/>
              <a:gd name="csX14" fmla="*/ 651642 w 1524000"/>
              <a:gd name="csY14" fmla="*/ 126124 h 725214"/>
              <a:gd name="csX15" fmla="*/ 672663 w 1524000"/>
              <a:gd name="csY15" fmla="*/ 94593 h 725214"/>
              <a:gd name="csX16" fmla="*/ 767256 w 1524000"/>
              <a:gd name="csY16" fmla="*/ 63062 h 725214"/>
              <a:gd name="csX17" fmla="*/ 798787 w 1524000"/>
              <a:gd name="csY17" fmla="*/ 52552 h 725214"/>
              <a:gd name="csX18" fmla="*/ 830318 w 1524000"/>
              <a:gd name="csY18" fmla="*/ 31531 h 725214"/>
              <a:gd name="csX19" fmla="*/ 861849 w 1524000"/>
              <a:gd name="csY19" fmla="*/ 21021 h 725214"/>
              <a:gd name="csX20" fmla="*/ 956442 w 1524000"/>
              <a:gd name="csY20" fmla="*/ 0 h 725214"/>
              <a:gd name="csX21" fmla="*/ 1030014 w 1524000"/>
              <a:gd name="csY21" fmla="*/ 10511 h 725214"/>
              <a:gd name="csX22" fmla="*/ 1093076 w 1524000"/>
              <a:gd name="csY22" fmla="*/ 31531 h 725214"/>
              <a:gd name="csX23" fmla="*/ 1124607 w 1524000"/>
              <a:gd name="csY23" fmla="*/ 52552 h 725214"/>
              <a:gd name="csX24" fmla="*/ 1187669 w 1524000"/>
              <a:gd name="csY24" fmla="*/ 73573 h 725214"/>
              <a:gd name="csX25" fmla="*/ 1219200 w 1524000"/>
              <a:gd name="csY25" fmla="*/ 84083 h 725214"/>
              <a:gd name="csX26" fmla="*/ 1250731 w 1524000"/>
              <a:gd name="csY26" fmla="*/ 94593 h 725214"/>
              <a:gd name="csX27" fmla="*/ 1292773 w 1524000"/>
              <a:gd name="csY27" fmla="*/ 105104 h 725214"/>
              <a:gd name="csX28" fmla="*/ 1366345 w 1524000"/>
              <a:gd name="csY28" fmla="*/ 189187 h 725214"/>
              <a:gd name="csX29" fmla="*/ 1387366 w 1524000"/>
              <a:gd name="csY29" fmla="*/ 220718 h 725214"/>
              <a:gd name="csX30" fmla="*/ 1418897 w 1524000"/>
              <a:gd name="csY30" fmla="*/ 283780 h 725214"/>
              <a:gd name="csX31" fmla="*/ 1450428 w 1524000"/>
              <a:gd name="csY31" fmla="*/ 294290 h 725214"/>
              <a:gd name="csX32" fmla="*/ 1513490 w 1524000"/>
              <a:gd name="csY32" fmla="*/ 325821 h 725214"/>
              <a:gd name="csX33" fmla="*/ 1524000 w 1524000"/>
              <a:gd name="csY33" fmla="*/ 325821 h 7252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24000" h="725214">
                <a:moveTo>
                  <a:pt x="0" y="725214"/>
                </a:moveTo>
                <a:lnTo>
                  <a:pt x="73573" y="704193"/>
                </a:lnTo>
                <a:cubicBezTo>
                  <a:pt x="84185" y="701010"/>
                  <a:pt x="95419" y="699063"/>
                  <a:pt x="105104" y="693683"/>
                </a:cubicBezTo>
                <a:cubicBezTo>
                  <a:pt x="127188" y="681414"/>
                  <a:pt x="144199" y="659632"/>
                  <a:pt x="168166" y="651642"/>
                </a:cubicBezTo>
                <a:cubicBezTo>
                  <a:pt x="178676" y="648138"/>
                  <a:pt x="190012" y="646511"/>
                  <a:pt x="199697" y="641131"/>
                </a:cubicBezTo>
                <a:cubicBezTo>
                  <a:pt x="221781" y="628862"/>
                  <a:pt x="241738" y="613104"/>
                  <a:pt x="262759" y="599090"/>
                </a:cubicBezTo>
                <a:lnTo>
                  <a:pt x="294290" y="578069"/>
                </a:lnTo>
                <a:lnTo>
                  <a:pt x="357352" y="483476"/>
                </a:lnTo>
                <a:cubicBezTo>
                  <a:pt x="364359" y="472966"/>
                  <a:pt x="369441" y="460877"/>
                  <a:pt x="378373" y="451945"/>
                </a:cubicBezTo>
                <a:cubicBezTo>
                  <a:pt x="470491" y="359827"/>
                  <a:pt x="353638" y="472557"/>
                  <a:pt x="441435" y="399393"/>
                </a:cubicBezTo>
                <a:cubicBezTo>
                  <a:pt x="544756" y="313292"/>
                  <a:pt x="411302" y="419015"/>
                  <a:pt x="493987" y="336331"/>
                </a:cubicBezTo>
                <a:cubicBezTo>
                  <a:pt x="502919" y="327399"/>
                  <a:pt x="515008" y="322318"/>
                  <a:pt x="525518" y="315311"/>
                </a:cubicBezTo>
                <a:cubicBezTo>
                  <a:pt x="538734" y="275661"/>
                  <a:pt x="541929" y="256858"/>
                  <a:pt x="578069" y="220718"/>
                </a:cubicBezTo>
                <a:cubicBezTo>
                  <a:pt x="588579" y="210208"/>
                  <a:pt x="600474" y="200920"/>
                  <a:pt x="609600" y="189187"/>
                </a:cubicBezTo>
                <a:cubicBezTo>
                  <a:pt x="625111" y="169245"/>
                  <a:pt x="637628" y="147145"/>
                  <a:pt x="651642" y="126124"/>
                </a:cubicBezTo>
                <a:cubicBezTo>
                  <a:pt x="658649" y="115614"/>
                  <a:pt x="660679" y="98587"/>
                  <a:pt x="672663" y="94593"/>
                </a:cubicBezTo>
                <a:lnTo>
                  <a:pt x="767256" y="63062"/>
                </a:lnTo>
                <a:lnTo>
                  <a:pt x="798787" y="52552"/>
                </a:lnTo>
                <a:cubicBezTo>
                  <a:pt x="809297" y="45545"/>
                  <a:pt x="819020" y="37180"/>
                  <a:pt x="830318" y="31531"/>
                </a:cubicBezTo>
                <a:cubicBezTo>
                  <a:pt x="840227" y="26576"/>
                  <a:pt x="851196" y="24065"/>
                  <a:pt x="861849" y="21021"/>
                </a:cubicBezTo>
                <a:cubicBezTo>
                  <a:pt x="896478" y="11127"/>
                  <a:pt x="920325" y="7224"/>
                  <a:pt x="956442" y="0"/>
                </a:cubicBezTo>
                <a:cubicBezTo>
                  <a:pt x="980966" y="3504"/>
                  <a:pt x="1005875" y="4941"/>
                  <a:pt x="1030014" y="10511"/>
                </a:cubicBezTo>
                <a:cubicBezTo>
                  <a:pt x="1051604" y="15493"/>
                  <a:pt x="1093076" y="31531"/>
                  <a:pt x="1093076" y="31531"/>
                </a:cubicBezTo>
                <a:cubicBezTo>
                  <a:pt x="1103586" y="38538"/>
                  <a:pt x="1113064" y="47422"/>
                  <a:pt x="1124607" y="52552"/>
                </a:cubicBezTo>
                <a:cubicBezTo>
                  <a:pt x="1144855" y="61551"/>
                  <a:pt x="1166648" y="66566"/>
                  <a:pt x="1187669" y="73573"/>
                </a:cubicBezTo>
                <a:lnTo>
                  <a:pt x="1219200" y="84083"/>
                </a:lnTo>
                <a:cubicBezTo>
                  <a:pt x="1229710" y="87586"/>
                  <a:pt x="1239983" y="91906"/>
                  <a:pt x="1250731" y="94593"/>
                </a:cubicBezTo>
                <a:lnTo>
                  <a:pt x="1292773" y="105104"/>
                </a:lnTo>
                <a:cubicBezTo>
                  <a:pt x="1345326" y="140138"/>
                  <a:pt x="1317296" y="115613"/>
                  <a:pt x="1366345" y="189187"/>
                </a:cubicBezTo>
                <a:lnTo>
                  <a:pt x="1387366" y="220718"/>
                </a:lnTo>
                <a:cubicBezTo>
                  <a:pt x="1394290" y="241490"/>
                  <a:pt x="1400374" y="268962"/>
                  <a:pt x="1418897" y="283780"/>
                </a:cubicBezTo>
                <a:cubicBezTo>
                  <a:pt x="1427548" y="290701"/>
                  <a:pt x="1439918" y="290787"/>
                  <a:pt x="1450428" y="294290"/>
                </a:cubicBezTo>
                <a:cubicBezTo>
                  <a:pt x="1481255" y="314842"/>
                  <a:pt x="1478677" y="317118"/>
                  <a:pt x="1513490" y="325821"/>
                </a:cubicBezTo>
                <a:cubicBezTo>
                  <a:pt x="1516889" y="326671"/>
                  <a:pt x="1520497" y="325821"/>
                  <a:pt x="1524000" y="325821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33" name="直线连接符 32">
            <a:extLst>
              <a:ext uri="{FF2B5EF4-FFF2-40B4-BE49-F238E27FC236}">
                <a16:creationId xmlns:a16="http://schemas.microsoft.com/office/drawing/2014/main" id="{8EDB4BA3-C64B-3A59-2921-0FA196337791}"/>
              </a:ext>
            </a:extLst>
          </p:cNvPr>
          <p:cNvCxnSpPr/>
          <p:nvPr/>
        </p:nvCxnSpPr>
        <p:spPr>
          <a:xfrm>
            <a:off x="2158635" y="1919247"/>
            <a:ext cx="288000" cy="0"/>
          </a:xfrm>
          <a:prstGeom prst="line">
            <a:avLst/>
          </a:pr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009C1497-ED05-4A83-4C00-BBEFECD905AE}"/>
              </a:ext>
            </a:extLst>
          </p:cNvPr>
          <p:cNvGrpSpPr/>
          <p:nvPr/>
        </p:nvGrpSpPr>
        <p:grpSpPr>
          <a:xfrm>
            <a:off x="301267" y="6208930"/>
            <a:ext cx="11589466" cy="430887"/>
            <a:chOff x="219012" y="6136344"/>
            <a:chExt cx="11589466" cy="430887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26253159-7449-FC21-01B3-53FF9E5C8856}"/>
                </a:ext>
              </a:extLst>
            </p:cNvPr>
            <p:cNvSpPr txBox="1"/>
            <p:nvPr/>
          </p:nvSpPr>
          <p:spPr>
            <a:xfrm>
              <a:off x="578941" y="6136344"/>
              <a:ext cx="11229537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200" b="1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InfiniFlow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excels in average and tail FCT without relying on end-to-end rate control.</a:t>
              </a:r>
            </a:p>
          </p:txBody>
        </p:sp>
        <p:sp>
          <p:nvSpPr>
            <p:cNvPr id="4" name="right-arrow-circle_36848">
              <a:extLst>
                <a:ext uri="{FF2B5EF4-FFF2-40B4-BE49-F238E27FC236}">
                  <a16:creationId xmlns:a16="http://schemas.microsoft.com/office/drawing/2014/main" id="{0FADBAD8-5C84-3B41-9531-E6032CD3C66D}"/>
                </a:ext>
              </a:extLst>
            </p:cNvPr>
            <p:cNvSpPr/>
            <p:nvPr/>
          </p:nvSpPr>
          <p:spPr>
            <a:xfrm>
              <a:off x="219012" y="6172098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30D7FA3-E706-584C-3B9C-D2AEED9C4F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52</a:t>
            </a:fld>
            <a:endParaRPr kumimoji="1" lang="zh-CN" altLang="en-US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5DAEF19-1E14-6359-938A-926690D3B63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8616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EA991-83CA-4710-8FA8-31A199B3F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标题 1">
            <a:extLst>
              <a:ext uri="{FF2B5EF4-FFF2-40B4-BE49-F238E27FC236}">
                <a16:creationId xmlns:a16="http://schemas.microsoft.com/office/drawing/2014/main" id="{90DD8AEC-4A7D-8683-59F1-32C1F8D11888}"/>
              </a:ext>
            </a:extLst>
          </p:cNvPr>
          <p:cNvSpPr txBox="1">
            <a:spLocks/>
          </p:cNvSpPr>
          <p:nvPr/>
        </p:nvSpPr>
        <p:spPr>
          <a:xfrm>
            <a:off x="838200" y="165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CN" sz="3200" dirty="0">
                <a:solidFill>
                  <a:srgbClr val="1E475E"/>
                </a:solidFill>
              </a:rPr>
              <a:t>Large-Scale NS-3 Simulations</a:t>
            </a:r>
            <a:endParaRPr kumimoji="1" lang="zh-CN" altLang="en-US" sz="3200" dirty="0">
              <a:solidFill>
                <a:srgbClr val="1E475E"/>
              </a:solidFill>
            </a:endParaRPr>
          </a:p>
        </p:txBody>
      </p:sp>
      <p:sp>
        <p:nvSpPr>
          <p:cNvPr id="16" name="矩形 20">
            <a:extLst>
              <a:ext uri="{FF2B5EF4-FFF2-40B4-BE49-F238E27FC236}">
                <a16:creationId xmlns:a16="http://schemas.microsoft.com/office/drawing/2014/main" id="{1B4E1374-1A11-AACE-C82B-518A7A76A10F}"/>
              </a:ext>
            </a:extLst>
          </p:cNvPr>
          <p:cNvSpPr/>
          <p:nvPr/>
        </p:nvSpPr>
        <p:spPr>
          <a:xfrm>
            <a:off x="838200" y="1094228"/>
            <a:ext cx="601980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Topology: Leaf-Spine Network with 1,024 hosts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4DC5282-505A-F15E-7D47-E57FC83A3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46"/>
          <a:stretch>
            <a:fillRect/>
          </a:stretch>
        </p:blipFill>
        <p:spPr>
          <a:xfrm>
            <a:off x="666307" y="1781644"/>
            <a:ext cx="10859386" cy="4228160"/>
          </a:xfrm>
          <a:prstGeom prst="rect">
            <a:avLst/>
          </a:prstGeom>
          <a:effectLst/>
        </p:spPr>
      </p:pic>
      <p:sp>
        <p:nvSpPr>
          <p:cNvPr id="21" name="任意形状 20">
            <a:extLst>
              <a:ext uri="{FF2B5EF4-FFF2-40B4-BE49-F238E27FC236}">
                <a16:creationId xmlns:a16="http://schemas.microsoft.com/office/drawing/2014/main" id="{3FCC2770-D2B5-28DF-8B4B-23CADA0B46FB}"/>
              </a:ext>
            </a:extLst>
          </p:cNvPr>
          <p:cNvSpPr/>
          <p:nvPr/>
        </p:nvSpPr>
        <p:spPr>
          <a:xfrm>
            <a:off x="1201118" y="3248288"/>
            <a:ext cx="1480088" cy="123987"/>
          </a:xfrm>
          <a:custGeom>
            <a:avLst/>
            <a:gdLst>
              <a:gd name="csX0" fmla="*/ 0 w 1480088"/>
              <a:gd name="csY0" fmla="*/ 116238 h 123987"/>
              <a:gd name="csX1" fmla="*/ 54244 w 1480088"/>
              <a:gd name="csY1" fmla="*/ 123987 h 123987"/>
              <a:gd name="csX2" fmla="*/ 108488 w 1480088"/>
              <a:gd name="csY2" fmla="*/ 116238 h 123987"/>
              <a:gd name="csX3" fmla="*/ 201478 w 1480088"/>
              <a:gd name="csY3" fmla="*/ 108489 h 123987"/>
              <a:gd name="csX4" fmla="*/ 271221 w 1480088"/>
              <a:gd name="csY4" fmla="*/ 100739 h 123987"/>
              <a:gd name="csX5" fmla="*/ 294468 w 1480088"/>
              <a:gd name="csY5" fmla="*/ 92990 h 123987"/>
              <a:gd name="csX6" fmla="*/ 402956 w 1480088"/>
              <a:gd name="csY6" fmla="*/ 69743 h 123987"/>
              <a:gd name="csX7" fmla="*/ 441702 w 1480088"/>
              <a:gd name="csY7" fmla="*/ 61994 h 123987"/>
              <a:gd name="csX8" fmla="*/ 534692 w 1480088"/>
              <a:gd name="csY8" fmla="*/ 46495 h 123987"/>
              <a:gd name="csX9" fmla="*/ 627682 w 1480088"/>
              <a:gd name="csY9" fmla="*/ 15499 h 123987"/>
              <a:gd name="csX10" fmla="*/ 650929 w 1480088"/>
              <a:gd name="csY10" fmla="*/ 7750 h 123987"/>
              <a:gd name="csX11" fmla="*/ 674177 w 1480088"/>
              <a:gd name="csY11" fmla="*/ 0 h 123987"/>
              <a:gd name="csX12" fmla="*/ 883404 w 1480088"/>
              <a:gd name="csY12" fmla="*/ 23248 h 123987"/>
              <a:gd name="csX13" fmla="*/ 945397 w 1480088"/>
              <a:gd name="csY13" fmla="*/ 38746 h 123987"/>
              <a:gd name="csX14" fmla="*/ 968644 w 1480088"/>
              <a:gd name="csY14" fmla="*/ 46495 h 123987"/>
              <a:gd name="csX15" fmla="*/ 999641 w 1480088"/>
              <a:gd name="csY15" fmla="*/ 54244 h 123987"/>
              <a:gd name="csX16" fmla="*/ 1046136 w 1480088"/>
              <a:gd name="csY16" fmla="*/ 69743 h 123987"/>
              <a:gd name="csX17" fmla="*/ 1069383 w 1480088"/>
              <a:gd name="csY17" fmla="*/ 77492 h 123987"/>
              <a:gd name="csX18" fmla="*/ 1162373 w 1480088"/>
              <a:gd name="csY18" fmla="*/ 85241 h 123987"/>
              <a:gd name="csX19" fmla="*/ 1208868 w 1480088"/>
              <a:gd name="csY19" fmla="*/ 100739 h 123987"/>
              <a:gd name="csX20" fmla="*/ 1325105 w 1480088"/>
              <a:gd name="csY20" fmla="*/ 116238 h 123987"/>
              <a:gd name="csX21" fmla="*/ 1480088 w 1480088"/>
              <a:gd name="csY21" fmla="*/ 116238 h 1239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480088" h="123987">
                <a:moveTo>
                  <a:pt x="0" y="116238"/>
                </a:moveTo>
                <a:cubicBezTo>
                  <a:pt x="18081" y="118821"/>
                  <a:pt x="35979" y="123987"/>
                  <a:pt x="54244" y="123987"/>
                </a:cubicBezTo>
                <a:cubicBezTo>
                  <a:pt x="72509" y="123987"/>
                  <a:pt x="90323" y="118150"/>
                  <a:pt x="108488" y="116238"/>
                </a:cubicBezTo>
                <a:cubicBezTo>
                  <a:pt x="139421" y="112982"/>
                  <a:pt x="170514" y="111438"/>
                  <a:pt x="201478" y="108489"/>
                </a:cubicBezTo>
                <a:cubicBezTo>
                  <a:pt x="224763" y="106271"/>
                  <a:pt x="247973" y="103322"/>
                  <a:pt x="271221" y="100739"/>
                </a:cubicBezTo>
                <a:cubicBezTo>
                  <a:pt x="278970" y="98156"/>
                  <a:pt x="286614" y="95234"/>
                  <a:pt x="294468" y="92990"/>
                </a:cubicBezTo>
                <a:cubicBezTo>
                  <a:pt x="327454" y="83566"/>
                  <a:pt x="373309" y="75672"/>
                  <a:pt x="402956" y="69743"/>
                </a:cubicBezTo>
                <a:cubicBezTo>
                  <a:pt x="415871" y="67160"/>
                  <a:pt x="428710" y="64159"/>
                  <a:pt x="441702" y="61994"/>
                </a:cubicBezTo>
                <a:lnTo>
                  <a:pt x="534692" y="46495"/>
                </a:lnTo>
                <a:lnTo>
                  <a:pt x="627682" y="15499"/>
                </a:lnTo>
                <a:lnTo>
                  <a:pt x="650929" y="7750"/>
                </a:lnTo>
                <a:lnTo>
                  <a:pt x="674177" y="0"/>
                </a:lnTo>
                <a:cubicBezTo>
                  <a:pt x="852550" y="16989"/>
                  <a:pt x="783161" y="6541"/>
                  <a:pt x="883404" y="23248"/>
                </a:cubicBezTo>
                <a:cubicBezTo>
                  <a:pt x="936543" y="40961"/>
                  <a:pt x="870589" y="20044"/>
                  <a:pt x="945397" y="38746"/>
                </a:cubicBezTo>
                <a:cubicBezTo>
                  <a:pt x="953321" y="40727"/>
                  <a:pt x="960790" y="44251"/>
                  <a:pt x="968644" y="46495"/>
                </a:cubicBezTo>
                <a:cubicBezTo>
                  <a:pt x="978885" y="49421"/>
                  <a:pt x="989440" y="51184"/>
                  <a:pt x="999641" y="54244"/>
                </a:cubicBezTo>
                <a:cubicBezTo>
                  <a:pt x="1015289" y="58938"/>
                  <a:pt x="1030638" y="64577"/>
                  <a:pt x="1046136" y="69743"/>
                </a:cubicBezTo>
                <a:cubicBezTo>
                  <a:pt x="1053885" y="72326"/>
                  <a:pt x="1061243" y="76814"/>
                  <a:pt x="1069383" y="77492"/>
                </a:cubicBezTo>
                <a:lnTo>
                  <a:pt x="1162373" y="85241"/>
                </a:lnTo>
                <a:cubicBezTo>
                  <a:pt x="1177871" y="90407"/>
                  <a:pt x="1192696" y="98428"/>
                  <a:pt x="1208868" y="100739"/>
                </a:cubicBezTo>
                <a:cubicBezTo>
                  <a:pt x="1225181" y="103070"/>
                  <a:pt x="1311741" y="115761"/>
                  <a:pt x="1325105" y="116238"/>
                </a:cubicBezTo>
                <a:cubicBezTo>
                  <a:pt x="1376733" y="118082"/>
                  <a:pt x="1428427" y="116238"/>
                  <a:pt x="1480088" y="116238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任意形状 21">
            <a:extLst>
              <a:ext uri="{FF2B5EF4-FFF2-40B4-BE49-F238E27FC236}">
                <a16:creationId xmlns:a16="http://schemas.microsoft.com/office/drawing/2014/main" id="{61C3C1BB-1A6E-15EB-67A0-E8B1E9633BB0}"/>
              </a:ext>
            </a:extLst>
          </p:cNvPr>
          <p:cNvSpPr/>
          <p:nvPr/>
        </p:nvSpPr>
        <p:spPr>
          <a:xfrm>
            <a:off x="2859437" y="3174497"/>
            <a:ext cx="1487837" cy="209227"/>
          </a:xfrm>
          <a:custGeom>
            <a:avLst/>
            <a:gdLst>
              <a:gd name="csX0" fmla="*/ 0 w 1487837"/>
              <a:gd name="csY0" fmla="*/ 193729 h 209227"/>
              <a:gd name="csX1" fmla="*/ 116237 w 1487837"/>
              <a:gd name="csY1" fmla="*/ 178230 h 209227"/>
              <a:gd name="csX2" fmla="*/ 154983 w 1487837"/>
              <a:gd name="csY2" fmla="*/ 170481 h 209227"/>
              <a:gd name="csX3" fmla="*/ 201478 w 1487837"/>
              <a:gd name="csY3" fmla="*/ 154983 h 209227"/>
              <a:gd name="csX4" fmla="*/ 271220 w 1487837"/>
              <a:gd name="csY4" fmla="*/ 131735 h 209227"/>
              <a:gd name="csX5" fmla="*/ 294468 w 1487837"/>
              <a:gd name="csY5" fmla="*/ 123986 h 209227"/>
              <a:gd name="csX6" fmla="*/ 317715 w 1487837"/>
              <a:gd name="csY6" fmla="*/ 116237 h 209227"/>
              <a:gd name="csX7" fmla="*/ 333214 w 1487837"/>
              <a:gd name="csY7" fmla="*/ 100739 h 209227"/>
              <a:gd name="csX8" fmla="*/ 379709 w 1487837"/>
              <a:gd name="csY8" fmla="*/ 85240 h 209227"/>
              <a:gd name="csX9" fmla="*/ 426204 w 1487837"/>
              <a:gd name="csY9" fmla="*/ 69742 h 209227"/>
              <a:gd name="csX10" fmla="*/ 449451 w 1487837"/>
              <a:gd name="csY10" fmla="*/ 61993 h 209227"/>
              <a:gd name="csX11" fmla="*/ 472698 w 1487837"/>
              <a:gd name="csY11" fmla="*/ 54244 h 209227"/>
              <a:gd name="csX12" fmla="*/ 534692 w 1487837"/>
              <a:gd name="csY12" fmla="*/ 23247 h 209227"/>
              <a:gd name="csX13" fmla="*/ 557939 w 1487837"/>
              <a:gd name="csY13" fmla="*/ 15498 h 209227"/>
              <a:gd name="csX14" fmla="*/ 650929 w 1487837"/>
              <a:gd name="csY14" fmla="*/ 0 h 209227"/>
              <a:gd name="csX15" fmla="*/ 813661 w 1487837"/>
              <a:gd name="csY15" fmla="*/ 7749 h 209227"/>
              <a:gd name="csX16" fmla="*/ 836909 w 1487837"/>
              <a:gd name="csY16" fmla="*/ 15498 h 209227"/>
              <a:gd name="csX17" fmla="*/ 906651 w 1487837"/>
              <a:gd name="csY17" fmla="*/ 46495 h 209227"/>
              <a:gd name="csX18" fmla="*/ 929898 w 1487837"/>
              <a:gd name="csY18" fmla="*/ 54244 h 209227"/>
              <a:gd name="csX19" fmla="*/ 945397 w 1487837"/>
              <a:gd name="csY19" fmla="*/ 69742 h 209227"/>
              <a:gd name="csX20" fmla="*/ 1053885 w 1487837"/>
              <a:gd name="csY20" fmla="*/ 100739 h 209227"/>
              <a:gd name="csX21" fmla="*/ 1123627 w 1487837"/>
              <a:gd name="csY21" fmla="*/ 116237 h 209227"/>
              <a:gd name="csX22" fmla="*/ 1154624 w 1487837"/>
              <a:gd name="csY22" fmla="*/ 123986 h 209227"/>
              <a:gd name="csX23" fmla="*/ 1193370 w 1487837"/>
              <a:gd name="csY23" fmla="*/ 131735 h 209227"/>
              <a:gd name="csX24" fmla="*/ 1224366 w 1487837"/>
              <a:gd name="csY24" fmla="*/ 139484 h 209227"/>
              <a:gd name="csX25" fmla="*/ 1270861 w 1487837"/>
              <a:gd name="csY25" fmla="*/ 147234 h 209227"/>
              <a:gd name="csX26" fmla="*/ 1317356 w 1487837"/>
              <a:gd name="csY26" fmla="*/ 162732 h 209227"/>
              <a:gd name="csX27" fmla="*/ 1410346 w 1487837"/>
              <a:gd name="csY27" fmla="*/ 193729 h 209227"/>
              <a:gd name="csX28" fmla="*/ 1456841 w 1487837"/>
              <a:gd name="csY28" fmla="*/ 209227 h 209227"/>
              <a:gd name="csX29" fmla="*/ 1487837 w 1487837"/>
              <a:gd name="csY29" fmla="*/ 209227 h 209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1487837" h="209227">
                <a:moveTo>
                  <a:pt x="0" y="193729"/>
                </a:moveTo>
                <a:cubicBezTo>
                  <a:pt x="31325" y="189813"/>
                  <a:pt x="84171" y="183574"/>
                  <a:pt x="116237" y="178230"/>
                </a:cubicBezTo>
                <a:cubicBezTo>
                  <a:pt x="129229" y="176065"/>
                  <a:pt x="142276" y="173946"/>
                  <a:pt x="154983" y="170481"/>
                </a:cubicBezTo>
                <a:cubicBezTo>
                  <a:pt x="170744" y="166183"/>
                  <a:pt x="185980" y="160149"/>
                  <a:pt x="201478" y="154983"/>
                </a:cubicBezTo>
                <a:lnTo>
                  <a:pt x="271220" y="131735"/>
                </a:lnTo>
                <a:lnTo>
                  <a:pt x="294468" y="123986"/>
                </a:lnTo>
                <a:lnTo>
                  <a:pt x="317715" y="116237"/>
                </a:lnTo>
                <a:cubicBezTo>
                  <a:pt x="322881" y="111071"/>
                  <a:pt x="326679" y="104006"/>
                  <a:pt x="333214" y="100739"/>
                </a:cubicBezTo>
                <a:cubicBezTo>
                  <a:pt x="347826" y="93433"/>
                  <a:pt x="364211" y="90406"/>
                  <a:pt x="379709" y="85240"/>
                </a:cubicBezTo>
                <a:lnTo>
                  <a:pt x="426204" y="69742"/>
                </a:lnTo>
                <a:lnTo>
                  <a:pt x="449451" y="61993"/>
                </a:lnTo>
                <a:lnTo>
                  <a:pt x="472698" y="54244"/>
                </a:lnTo>
                <a:cubicBezTo>
                  <a:pt x="499749" y="27193"/>
                  <a:pt x="481265" y="41056"/>
                  <a:pt x="534692" y="23247"/>
                </a:cubicBezTo>
                <a:cubicBezTo>
                  <a:pt x="542441" y="20664"/>
                  <a:pt x="549929" y="17100"/>
                  <a:pt x="557939" y="15498"/>
                </a:cubicBezTo>
                <a:cubicBezTo>
                  <a:pt x="614595" y="4167"/>
                  <a:pt x="583646" y="9612"/>
                  <a:pt x="650929" y="0"/>
                </a:cubicBezTo>
                <a:cubicBezTo>
                  <a:pt x="705173" y="2583"/>
                  <a:pt x="759543" y="3239"/>
                  <a:pt x="813661" y="7749"/>
                </a:cubicBezTo>
                <a:cubicBezTo>
                  <a:pt x="821801" y="8427"/>
                  <a:pt x="829603" y="11845"/>
                  <a:pt x="836909" y="15498"/>
                </a:cubicBezTo>
                <a:cubicBezTo>
                  <a:pt x="910595" y="52340"/>
                  <a:pt x="786687" y="6506"/>
                  <a:pt x="906651" y="46495"/>
                </a:cubicBezTo>
                <a:lnTo>
                  <a:pt x="929898" y="54244"/>
                </a:lnTo>
                <a:cubicBezTo>
                  <a:pt x="935064" y="59410"/>
                  <a:pt x="938862" y="66475"/>
                  <a:pt x="945397" y="69742"/>
                </a:cubicBezTo>
                <a:cubicBezTo>
                  <a:pt x="967628" y="80857"/>
                  <a:pt x="1034026" y="95774"/>
                  <a:pt x="1053885" y="100739"/>
                </a:cubicBezTo>
                <a:cubicBezTo>
                  <a:pt x="1129447" y="119630"/>
                  <a:pt x="1035125" y="96570"/>
                  <a:pt x="1123627" y="116237"/>
                </a:cubicBezTo>
                <a:cubicBezTo>
                  <a:pt x="1134024" y="118547"/>
                  <a:pt x="1144227" y="121676"/>
                  <a:pt x="1154624" y="123986"/>
                </a:cubicBezTo>
                <a:cubicBezTo>
                  <a:pt x="1167481" y="126843"/>
                  <a:pt x="1180513" y="128878"/>
                  <a:pt x="1193370" y="131735"/>
                </a:cubicBezTo>
                <a:cubicBezTo>
                  <a:pt x="1203766" y="134045"/>
                  <a:pt x="1213923" y="137395"/>
                  <a:pt x="1224366" y="139484"/>
                </a:cubicBezTo>
                <a:cubicBezTo>
                  <a:pt x="1239773" y="142566"/>
                  <a:pt x="1255618" y="143423"/>
                  <a:pt x="1270861" y="147234"/>
                </a:cubicBezTo>
                <a:cubicBezTo>
                  <a:pt x="1286710" y="151196"/>
                  <a:pt x="1301858" y="157566"/>
                  <a:pt x="1317356" y="162732"/>
                </a:cubicBezTo>
                <a:lnTo>
                  <a:pt x="1410346" y="193729"/>
                </a:lnTo>
                <a:cubicBezTo>
                  <a:pt x="1410348" y="193730"/>
                  <a:pt x="1456840" y="209227"/>
                  <a:pt x="1456841" y="209227"/>
                </a:cubicBezTo>
                <a:lnTo>
                  <a:pt x="1487837" y="209227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4C8B0F92-7648-E4A9-4A1A-266D3637C126}"/>
              </a:ext>
            </a:extLst>
          </p:cNvPr>
          <p:cNvSpPr/>
          <p:nvPr/>
        </p:nvSpPr>
        <p:spPr>
          <a:xfrm>
            <a:off x="4525505" y="3134553"/>
            <a:ext cx="1495587" cy="232475"/>
          </a:xfrm>
          <a:custGeom>
            <a:avLst/>
            <a:gdLst>
              <a:gd name="csX0" fmla="*/ 0 w 1495587"/>
              <a:gd name="csY0" fmla="*/ 201478 h 232475"/>
              <a:gd name="csX1" fmla="*/ 54244 w 1495587"/>
              <a:gd name="csY1" fmla="*/ 209227 h 232475"/>
              <a:gd name="csX2" fmla="*/ 100739 w 1495587"/>
              <a:gd name="csY2" fmla="*/ 193729 h 232475"/>
              <a:gd name="csX3" fmla="*/ 240224 w 1495587"/>
              <a:gd name="csY3" fmla="*/ 147234 h 232475"/>
              <a:gd name="csX4" fmla="*/ 294468 w 1495587"/>
              <a:gd name="csY4" fmla="*/ 131736 h 232475"/>
              <a:gd name="csX5" fmla="*/ 340963 w 1495587"/>
              <a:gd name="csY5" fmla="*/ 116238 h 232475"/>
              <a:gd name="csX6" fmla="*/ 410705 w 1495587"/>
              <a:gd name="csY6" fmla="*/ 85241 h 232475"/>
              <a:gd name="csX7" fmla="*/ 433953 w 1495587"/>
              <a:gd name="csY7" fmla="*/ 77492 h 232475"/>
              <a:gd name="csX8" fmla="*/ 449451 w 1495587"/>
              <a:gd name="csY8" fmla="*/ 61993 h 232475"/>
              <a:gd name="csX9" fmla="*/ 550190 w 1495587"/>
              <a:gd name="csY9" fmla="*/ 46495 h 232475"/>
              <a:gd name="csX10" fmla="*/ 643180 w 1495587"/>
              <a:gd name="csY10" fmla="*/ 15499 h 232475"/>
              <a:gd name="csX11" fmla="*/ 666427 w 1495587"/>
              <a:gd name="csY11" fmla="*/ 7749 h 232475"/>
              <a:gd name="csX12" fmla="*/ 689675 w 1495587"/>
              <a:gd name="csY12" fmla="*/ 0 h 232475"/>
              <a:gd name="csX13" fmla="*/ 790414 w 1495587"/>
              <a:gd name="csY13" fmla="*/ 7749 h 232475"/>
              <a:gd name="csX14" fmla="*/ 813661 w 1495587"/>
              <a:gd name="csY14" fmla="*/ 15499 h 232475"/>
              <a:gd name="csX15" fmla="*/ 829160 w 1495587"/>
              <a:gd name="csY15" fmla="*/ 30997 h 232475"/>
              <a:gd name="csX16" fmla="*/ 875654 w 1495587"/>
              <a:gd name="csY16" fmla="*/ 46495 h 232475"/>
              <a:gd name="csX17" fmla="*/ 898902 w 1495587"/>
              <a:gd name="csY17" fmla="*/ 54244 h 232475"/>
              <a:gd name="csX18" fmla="*/ 968644 w 1495587"/>
              <a:gd name="csY18" fmla="*/ 85241 h 232475"/>
              <a:gd name="csX19" fmla="*/ 991892 w 1495587"/>
              <a:gd name="csY19" fmla="*/ 92990 h 232475"/>
              <a:gd name="csX20" fmla="*/ 1015139 w 1495587"/>
              <a:gd name="csY20" fmla="*/ 100739 h 232475"/>
              <a:gd name="csX21" fmla="*/ 1077132 w 1495587"/>
              <a:gd name="csY21" fmla="*/ 131736 h 232475"/>
              <a:gd name="csX22" fmla="*/ 1123627 w 1495587"/>
              <a:gd name="csY22" fmla="*/ 147234 h 232475"/>
              <a:gd name="csX23" fmla="*/ 1146875 w 1495587"/>
              <a:gd name="csY23" fmla="*/ 154983 h 232475"/>
              <a:gd name="csX24" fmla="*/ 1201119 w 1495587"/>
              <a:gd name="csY24" fmla="*/ 162732 h 232475"/>
              <a:gd name="csX25" fmla="*/ 1286360 w 1495587"/>
              <a:gd name="csY25" fmla="*/ 185980 h 232475"/>
              <a:gd name="csX26" fmla="*/ 1325105 w 1495587"/>
              <a:gd name="csY26" fmla="*/ 193729 h 232475"/>
              <a:gd name="csX27" fmla="*/ 1371600 w 1495587"/>
              <a:gd name="csY27" fmla="*/ 209227 h 232475"/>
              <a:gd name="csX28" fmla="*/ 1433593 w 1495587"/>
              <a:gd name="csY28" fmla="*/ 224726 h 232475"/>
              <a:gd name="csX29" fmla="*/ 1464590 w 1495587"/>
              <a:gd name="csY29" fmla="*/ 232475 h 232475"/>
              <a:gd name="csX30" fmla="*/ 1495587 w 1495587"/>
              <a:gd name="csY30" fmla="*/ 232475 h 2324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1495587" h="232475">
                <a:moveTo>
                  <a:pt x="0" y="201478"/>
                </a:moveTo>
                <a:cubicBezTo>
                  <a:pt x="18081" y="204061"/>
                  <a:pt x="36033" y="210628"/>
                  <a:pt x="54244" y="209227"/>
                </a:cubicBezTo>
                <a:cubicBezTo>
                  <a:pt x="70533" y="207974"/>
                  <a:pt x="85241" y="198895"/>
                  <a:pt x="100739" y="193729"/>
                </a:cubicBezTo>
                <a:lnTo>
                  <a:pt x="240224" y="147234"/>
                </a:lnTo>
                <a:cubicBezTo>
                  <a:pt x="318340" y="121195"/>
                  <a:pt x="197178" y="160922"/>
                  <a:pt x="294468" y="131736"/>
                </a:cubicBezTo>
                <a:cubicBezTo>
                  <a:pt x="310116" y="127042"/>
                  <a:pt x="340963" y="116238"/>
                  <a:pt x="340963" y="116238"/>
                </a:cubicBezTo>
                <a:cubicBezTo>
                  <a:pt x="377802" y="91677"/>
                  <a:pt x="355375" y="103684"/>
                  <a:pt x="410705" y="85241"/>
                </a:cubicBezTo>
                <a:lnTo>
                  <a:pt x="433953" y="77492"/>
                </a:lnTo>
                <a:cubicBezTo>
                  <a:pt x="439119" y="72326"/>
                  <a:pt x="443186" y="65752"/>
                  <a:pt x="449451" y="61993"/>
                </a:cubicBezTo>
                <a:cubicBezTo>
                  <a:pt x="471791" y="48589"/>
                  <a:pt x="545721" y="46942"/>
                  <a:pt x="550190" y="46495"/>
                </a:cubicBezTo>
                <a:lnTo>
                  <a:pt x="643180" y="15499"/>
                </a:lnTo>
                <a:lnTo>
                  <a:pt x="666427" y="7749"/>
                </a:lnTo>
                <a:lnTo>
                  <a:pt x="689675" y="0"/>
                </a:lnTo>
                <a:cubicBezTo>
                  <a:pt x="723255" y="2583"/>
                  <a:pt x="756995" y="3571"/>
                  <a:pt x="790414" y="7749"/>
                </a:cubicBezTo>
                <a:cubicBezTo>
                  <a:pt x="798519" y="8762"/>
                  <a:pt x="806657" y="11296"/>
                  <a:pt x="813661" y="15499"/>
                </a:cubicBezTo>
                <a:cubicBezTo>
                  <a:pt x="819926" y="19258"/>
                  <a:pt x="822625" y="27730"/>
                  <a:pt x="829160" y="30997"/>
                </a:cubicBezTo>
                <a:cubicBezTo>
                  <a:pt x="843772" y="38303"/>
                  <a:pt x="860156" y="41329"/>
                  <a:pt x="875654" y="46495"/>
                </a:cubicBezTo>
                <a:lnTo>
                  <a:pt x="898902" y="54244"/>
                </a:lnTo>
                <a:cubicBezTo>
                  <a:pt x="935741" y="78805"/>
                  <a:pt x="913314" y="66798"/>
                  <a:pt x="968644" y="85241"/>
                </a:cubicBezTo>
                <a:lnTo>
                  <a:pt x="991892" y="92990"/>
                </a:lnTo>
                <a:lnTo>
                  <a:pt x="1015139" y="100739"/>
                </a:lnTo>
                <a:cubicBezTo>
                  <a:pt x="1042189" y="127789"/>
                  <a:pt x="1023707" y="113928"/>
                  <a:pt x="1077132" y="131736"/>
                </a:cubicBezTo>
                <a:lnTo>
                  <a:pt x="1123627" y="147234"/>
                </a:lnTo>
                <a:cubicBezTo>
                  <a:pt x="1131376" y="149817"/>
                  <a:pt x="1138789" y="153828"/>
                  <a:pt x="1146875" y="154983"/>
                </a:cubicBezTo>
                <a:lnTo>
                  <a:pt x="1201119" y="162732"/>
                </a:lnTo>
                <a:cubicBezTo>
                  <a:pt x="1234524" y="173868"/>
                  <a:pt x="1242648" y="177238"/>
                  <a:pt x="1286360" y="185980"/>
                </a:cubicBezTo>
                <a:cubicBezTo>
                  <a:pt x="1299275" y="188563"/>
                  <a:pt x="1312398" y="190264"/>
                  <a:pt x="1325105" y="193729"/>
                </a:cubicBezTo>
                <a:cubicBezTo>
                  <a:pt x="1340866" y="198027"/>
                  <a:pt x="1355751" y="205265"/>
                  <a:pt x="1371600" y="209227"/>
                </a:cubicBezTo>
                <a:lnTo>
                  <a:pt x="1433593" y="224726"/>
                </a:lnTo>
                <a:cubicBezTo>
                  <a:pt x="1443925" y="227309"/>
                  <a:pt x="1453940" y="232475"/>
                  <a:pt x="1464590" y="232475"/>
                </a:cubicBezTo>
                <a:lnTo>
                  <a:pt x="1495587" y="232475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7C25BE-CF70-D74D-BA07-24AEBD32AF8A}"/>
              </a:ext>
            </a:extLst>
          </p:cNvPr>
          <p:cNvSpPr/>
          <p:nvPr/>
        </p:nvSpPr>
        <p:spPr>
          <a:xfrm>
            <a:off x="6540404" y="3127587"/>
            <a:ext cx="1464589" cy="232890"/>
          </a:xfrm>
          <a:custGeom>
            <a:avLst/>
            <a:gdLst>
              <a:gd name="csX0" fmla="*/ 0 w 1464589"/>
              <a:gd name="csY0" fmla="*/ 209227 h 232890"/>
              <a:gd name="csX1" fmla="*/ 116237 w 1464589"/>
              <a:gd name="csY1" fmla="*/ 201478 h 232890"/>
              <a:gd name="csX2" fmla="*/ 162732 w 1464589"/>
              <a:gd name="csY2" fmla="*/ 185980 h 232890"/>
              <a:gd name="csX3" fmla="*/ 216976 w 1464589"/>
              <a:gd name="csY3" fmla="*/ 170481 h 232890"/>
              <a:gd name="csX4" fmla="*/ 286718 w 1464589"/>
              <a:gd name="csY4" fmla="*/ 147234 h 232890"/>
              <a:gd name="csX5" fmla="*/ 309966 w 1464589"/>
              <a:gd name="csY5" fmla="*/ 139485 h 232890"/>
              <a:gd name="csX6" fmla="*/ 356461 w 1464589"/>
              <a:gd name="csY6" fmla="*/ 116237 h 232890"/>
              <a:gd name="csX7" fmla="*/ 379708 w 1464589"/>
              <a:gd name="csY7" fmla="*/ 100739 h 232890"/>
              <a:gd name="csX8" fmla="*/ 449451 w 1464589"/>
              <a:gd name="csY8" fmla="*/ 77492 h 232890"/>
              <a:gd name="csX9" fmla="*/ 565688 w 1464589"/>
              <a:gd name="csY9" fmla="*/ 38746 h 232890"/>
              <a:gd name="csX10" fmla="*/ 619932 w 1464589"/>
              <a:gd name="csY10" fmla="*/ 23248 h 232890"/>
              <a:gd name="csX11" fmla="*/ 666427 w 1464589"/>
              <a:gd name="csY11" fmla="*/ 7749 h 232890"/>
              <a:gd name="csX12" fmla="*/ 689674 w 1464589"/>
              <a:gd name="csY12" fmla="*/ 0 h 232890"/>
              <a:gd name="csX13" fmla="*/ 782664 w 1464589"/>
              <a:gd name="csY13" fmla="*/ 7749 h 232890"/>
              <a:gd name="csX14" fmla="*/ 829159 w 1464589"/>
              <a:gd name="csY14" fmla="*/ 23248 h 232890"/>
              <a:gd name="csX15" fmla="*/ 875654 w 1464589"/>
              <a:gd name="csY15" fmla="*/ 38746 h 232890"/>
              <a:gd name="csX16" fmla="*/ 937647 w 1464589"/>
              <a:gd name="csY16" fmla="*/ 54244 h 232890"/>
              <a:gd name="csX17" fmla="*/ 968644 w 1464589"/>
              <a:gd name="csY17" fmla="*/ 61993 h 232890"/>
              <a:gd name="csX18" fmla="*/ 1015139 w 1464589"/>
              <a:gd name="csY18" fmla="*/ 92990 h 232890"/>
              <a:gd name="csX19" fmla="*/ 1038386 w 1464589"/>
              <a:gd name="csY19" fmla="*/ 108488 h 232890"/>
              <a:gd name="csX20" fmla="*/ 1077132 w 1464589"/>
              <a:gd name="csY20" fmla="*/ 131736 h 232890"/>
              <a:gd name="csX21" fmla="*/ 1100379 w 1464589"/>
              <a:gd name="csY21" fmla="*/ 147234 h 232890"/>
              <a:gd name="csX22" fmla="*/ 1115878 w 1464589"/>
              <a:gd name="csY22" fmla="*/ 162732 h 232890"/>
              <a:gd name="csX23" fmla="*/ 1185620 w 1464589"/>
              <a:gd name="csY23" fmla="*/ 178231 h 232890"/>
              <a:gd name="csX24" fmla="*/ 1239864 w 1464589"/>
              <a:gd name="csY24" fmla="*/ 193729 h 232890"/>
              <a:gd name="csX25" fmla="*/ 1278610 w 1464589"/>
              <a:gd name="csY25" fmla="*/ 201478 h 232890"/>
              <a:gd name="csX26" fmla="*/ 1340603 w 1464589"/>
              <a:gd name="csY26" fmla="*/ 216976 h 232890"/>
              <a:gd name="csX27" fmla="*/ 1433593 w 1464589"/>
              <a:gd name="csY27" fmla="*/ 232475 h 232890"/>
              <a:gd name="csX28" fmla="*/ 1464589 w 1464589"/>
              <a:gd name="csY28" fmla="*/ 232475 h 2328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1464589" h="232890">
                <a:moveTo>
                  <a:pt x="0" y="209227"/>
                </a:moveTo>
                <a:cubicBezTo>
                  <a:pt x="38746" y="206644"/>
                  <a:pt x="77796" y="206970"/>
                  <a:pt x="116237" y="201478"/>
                </a:cubicBezTo>
                <a:cubicBezTo>
                  <a:pt x="132409" y="199168"/>
                  <a:pt x="147234" y="191146"/>
                  <a:pt x="162732" y="185980"/>
                </a:cubicBezTo>
                <a:cubicBezTo>
                  <a:pt x="240859" y="159938"/>
                  <a:pt x="119671" y="199673"/>
                  <a:pt x="216976" y="170481"/>
                </a:cubicBezTo>
                <a:cubicBezTo>
                  <a:pt x="216993" y="170476"/>
                  <a:pt x="275086" y="151111"/>
                  <a:pt x="286718" y="147234"/>
                </a:cubicBezTo>
                <a:lnTo>
                  <a:pt x="309966" y="139485"/>
                </a:lnTo>
                <a:cubicBezTo>
                  <a:pt x="376587" y="95071"/>
                  <a:pt x="292296" y="148320"/>
                  <a:pt x="356461" y="116237"/>
                </a:cubicBezTo>
                <a:cubicBezTo>
                  <a:pt x="364791" y="112072"/>
                  <a:pt x="371198" y="104521"/>
                  <a:pt x="379708" y="100739"/>
                </a:cubicBezTo>
                <a:cubicBezTo>
                  <a:pt x="379718" y="100735"/>
                  <a:pt x="437823" y="81368"/>
                  <a:pt x="449451" y="77492"/>
                </a:cubicBezTo>
                <a:lnTo>
                  <a:pt x="565688" y="38746"/>
                </a:lnTo>
                <a:cubicBezTo>
                  <a:pt x="643850" y="12693"/>
                  <a:pt x="522582" y="52453"/>
                  <a:pt x="619932" y="23248"/>
                </a:cubicBezTo>
                <a:cubicBezTo>
                  <a:pt x="635580" y="18554"/>
                  <a:pt x="650929" y="12915"/>
                  <a:pt x="666427" y="7749"/>
                </a:cubicBezTo>
                <a:lnTo>
                  <a:pt x="689674" y="0"/>
                </a:lnTo>
                <a:cubicBezTo>
                  <a:pt x="720671" y="2583"/>
                  <a:pt x="751983" y="2635"/>
                  <a:pt x="782664" y="7749"/>
                </a:cubicBezTo>
                <a:cubicBezTo>
                  <a:pt x="798778" y="10435"/>
                  <a:pt x="813661" y="18082"/>
                  <a:pt x="829159" y="23248"/>
                </a:cubicBezTo>
                <a:lnTo>
                  <a:pt x="875654" y="38746"/>
                </a:lnTo>
                <a:lnTo>
                  <a:pt x="937647" y="54244"/>
                </a:lnTo>
                <a:lnTo>
                  <a:pt x="968644" y="61993"/>
                </a:lnTo>
                <a:lnTo>
                  <a:pt x="1015139" y="92990"/>
                </a:lnTo>
                <a:cubicBezTo>
                  <a:pt x="1022888" y="98156"/>
                  <a:pt x="1031801" y="101902"/>
                  <a:pt x="1038386" y="108488"/>
                </a:cubicBezTo>
                <a:cubicBezTo>
                  <a:pt x="1059660" y="129763"/>
                  <a:pt x="1046953" y="121677"/>
                  <a:pt x="1077132" y="131736"/>
                </a:cubicBezTo>
                <a:cubicBezTo>
                  <a:pt x="1084881" y="136902"/>
                  <a:pt x="1093107" y="141416"/>
                  <a:pt x="1100379" y="147234"/>
                </a:cubicBezTo>
                <a:cubicBezTo>
                  <a:pt x="1106084" y="151798"/>
                  <a:pt x="1109613" y="158973"/>
                  <a:pt x="1115878" y="162732"/>
                </a:cubicBezTo>
                <a:cubicBezTo>
                  <a:pt x="1130958" y="171780"/>
                  <a:pt x="1175450" y="176197"/>
                  <a:pt x="1185620" y="178231"/>
                </a:cubicBezTo>
                <a:cubicBezTo>
                  <a:pt x="1258119" y="192731"/>
                  <a:pt x="1180761" y="178953"/>
                  <a:pt x="1239864" y="193729"/>
                </a:cubicBezTo>
                <a:cubicBezTo>
                  <a:pt x="1252642" y="196923"/>
                  <a:pt x="1265776" y="198516"/>
                  <a:pt x="1278610" y="201478"/>
                </a:cubicBezTo>
                <a:cubicBezTo>
                  <a:pt x="1299365" y="206267"/>
                  <a:pt x="1319716" y="212798"/>
                  <a:pt x="1340603" y="216976"/>
                </a:cubicBezTo>
                <a:cubicBezTo>
                  <a:pt x="1374160" y="223688"/>
                  <a:pt x="1398342" y="229270"/>
                  <a:pt x="1433593" y="232475"/>
                </a:cubicBezTo>
                <a:cubicBezTo>
                  <a:pt x="1443883" y="233410"/>
                  <a:pt x="1454257" y="232475"/>
                  <a:pt x="1464589" y="232475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任意形状 24">
            <a:extLst>
              <a:ext uri="{FF2B5EF4-FFF2-40B4-BE49-F238E27FC236}">
                <a16:creationId xmlns:a16="http://schemas.microsoft.com/office/drawing/2014/main" id="{309648E5-8034-32F3-FAA3-05C6F7785AB6}"/>
              </a:ext>
            </a:extLst>
          </p:cNvPr>
          <p:cNvSpPr/>
          <p:nvPr/>
        </p:nvSpPr>
        <p:spPr>
          <a:xfrm>
            <a:off x="8239217" y="3050234"/>
            <a:ext cx="1518557" cy="310243"/>
          </a:xfrm>
          <a:custGeom>
            <a:avLst/>
            <a:gdLst>
              <a:gd name="csX0" fmla="*/ 0 w 1518557"/>
              <a:gd name="csY0" fmla="*/ 261257 h 310243"/>
              <a:gd name="csX1" fmla="*/ 57150 w 1518557"/>
              <a:gd name="csY1" fmla="*/ 253093 h 310243"/>
              <a:gd name="csX2" fmla="*/ 81643 w 1518557"/>
              <a:gd name="csY2" fmla="*/ 244929 h 310243"/>
              <a:gd name="csX3" fmla="*/ 114300 w 1518557"/>
              <a:gd name="csY3" fmla="*/ 236764 h 310243"/>
              <a:gd name="csX4" fmla="*/ 163285 w 1518557"/>
              <a:gd name="csY4" fmla="*/ 220436 h 310243"/>
              <a:gd name="csX5" fmla="*/ 187778 w 1518557"/>
              <a:gd name="csY5" fmla="*/ 212271 h 310243"/>
              <a:gd name="csX6" fmla="*/ 212271 w 1518557"/>
              <a:gd name="csY6" fmla="*/ 187779 h 310243"/>
              <a:gd name="csX7" fmla="*/ 236764 w 1518557"/>
              <a:gd name="csY7" fmla="*/ 179614 h 310243"/>
              <a:gd name="csX8" fmla="*/ 253093 w 1518557"/>
              <a:gd name="csY8" fmla="*/ 155121 h 310243"/>
              <a:gd name="csX9" fmla="*/ 302078 w 1518557"/>
              <a:gd name="csY9" fmla="*/ 122464 h 310243"/>
              <a:gd name="csX10" fmla="*/ 326571 w 1518557"/>
              <a:gd name="csY10" fmla="*/ 106136 h 310243"/>
              <a:gd name="csX11" fmla="*/ 375557 w 1518557"/>
              <a:gd name="csY11" fmla="*/ 89807 h 310243"/>
              <a:gd name="csX12" fmla="*/ 449035 w 1518557"/>
              <a:gd name="csY12" fmla="*/ 65314 h 310243"/>
              <a:gd name="csX13" fmla="*/ 473528 w 1518557"/>
              <a:gd name="csY13" fmla="*/ 57150 h 310243"/>
              <a:gd name="csX14" fmla="*/ 498021 w 1518557"/>
              <a:gd name="csY14" fmla="*/ 48986 h 310243"/>
              <a:gd name="csX15" fmla="*/ 522514 w 1518557"/>
              <a:gd name="csY15" fmla="*/ 32657 h 310243"/>
              <a:gd name="csX16" fmla="*/ 579664 w 1518557"/>
              <a:gd name="csY16" fmla="*/ 16329 h 310243"/>
              <a:gd name="csX17" fmla="*/ 628650 w 1518557"/>
              <a:gd name="csY17" fmla="*/ 0 h 310243"/>
              <a:gd name="csX18" fmla="*/ 800100 w 1518557"/>
              <a:gd name="csY18" fmla="*/ 8164 h 310243"/>
              <a:gd name="csX19" fmla="*/ 824593 w 1518557"/>
              <a:gd name="csY19" fmla="*/ 16329 h 310243"/>
              <a:gd name="csX20" fmla="*/ 857250 w 1518557"/>
              <a:gd name="csY20" fmla="*/ 24493 h 310243"/>
              <a:gd name="csX21" fmla="*/ 955221 w 1518557"/>
              <a:gd name="csY21" fmla="*/ 32657 h 310243"/>
              <a:gd name="csX22" fmla="*/ 1004207 w 1518557"/>
              <a:gd name="csY22" fmla="*/ 65314 h 310243"/>
              <a:gd name="csX23" fmla="*/ 1028700 w 1518557"/>
              <a:gd name="csY23" fmla="*/ 81643 h 310243"/>
              <a:gd name="csX24" fmla="*/ 1053193 w 1518557"/>
              <a:gd name="csY24" fmla="*/ 89807 h 310243"/>
              <a:gd name="csX25" fmla="*/ 1102178 w 1518557"/>
              <a:gd name="csY25" fmla="*/ 122464 h 310243"/>
              <a:gd name="csX26" fmla="*/ 1126671 w 1518557"/>
              <a:gd name="csY26" fmla="*/ 146957 h 310243"/>
              <a:gd name="csX27" fmla="*/ 1175657 w 1518557"/>
              <a:gd name="csY27" fmla="*/ 179614 h 310243"/>
              <a:gd name="csX28" fmla="*/ 1249135 w 1518557"/>
              <a:gd name="csY28" fmla="*/ 236764 h 310243"/>
              <a:gd name="csX29" fmla="*/ 1298121 w 1518557"/>
              <a:gd name="csY29" fmla="*/ 269421 h 310243"/>
              <a:gd name="csX30" fmla="*/ 1322614 w 1518557"/>
              <a:gd name="csY30" fmla="*/ 285750 h 310243"/>
              <a:gd name="csX31" fmla="*/ 1379764 w 1518557"/>
              <a:gd name="csY31" fmla="*/ 293914 h 310243"/>
              <a:gd name="csX32" fmla="*/ 1445078 w 1518557"/>
              <a:gd name="csY32" fmla="*/ 310243 h 310243"/>
              <a:gd name="csX33" fmla="*/ 1518557 w 1518557"/>
              <a:gd name="csY33" fmla="*/ 310243 h 3102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18557" h="310243">
                <a:moveTo>
                  <a:pt x="0" y="261257"/>
                </a:moveTo>
                <a:cubicBezTo>
                  <a:pt x="19050" y="258536"/>
                  <a:pt x="38280" y="256867"/>
                  <a:pt x="57150" y="253093"/>
                </a:cubicBezTo>
                <a:cubicBezTo>
                  <a:pt x="65589" y="251405"/>
                  <a:pt x="73368" y="247293"/>
                  <a:pt x="81643" y="244929"/>
                </a:cubicBezTo>
                <a:cubicBezTo>
                  <a:pt x="92432" y="241846"/>
                  <a:pt x="103552" y="239988"/>
                  <a:pt x="114300" y="236764"/>
                </a:cubicBezTo>
                <a:cubicBezTo>
                  <a:pt x="130786" y="231818"/>
                  <a:pt x="146957" y="225879"/>
                  <a:pt x="163285" y="220436"/>
                </a:cubicBezTo>
                <a:lnTo>
                  <a:pt x="187778" y="212271"/>
                </a:lnTo>
                <a:cubicBezTo>
                  <a:pt x="195942" y="204107"/>
                  <a:pt x="202664" y="194183"/>
                  <a:pt x="212271" y="187779"/>
                </a:cubicBezTo>
                <a:cubicBezTo>
                  <a:pt x="219432" y="183005"/>
                  <a:pt x="230044" y="184990"/>
                  <a:pt x="236764" y="179614"/>
                </a:cubicBezTo>
                <a:cubicBezTo>
                  <a:pt x="244426" y="173484"/>
                  <a:pt x="245708" y="161583"/>
                  <a:pt x="253093" y="155121"/>
                </a:cubicBezTo>
                <a:cubicBezTo>
                  <a:pt x="267862" y="142198"/>
                  <a:pt x="285750" y="133350"/>
                  <a:pt x="302078" y="122464"/>
                </a:cubicBezTo>
                <a:cubicBezTo>
                  <a:pt x="310242" y="117021"/>
                  <a:pt x="317262" y="109239"/>
                  <a:pt x="326571" y="106136"/>
                </a:cubicBezTo>
                <a:lnTo>
                  <a:pt x="375557" y="89807"/>
                </a:lnTo>
                <a:lnTo>
                  <a:pt x="449035" y="65314"/>
                </a:lnTo>
                <a:lnTo>
                  <a:pt x="473528" y="57150"/>
                </a:lnTo>
                <a:lnTo>
                  <a:pt x="498021" y="48986"/>
                </a:lnTo>
                <a:cubicBezTo>
                  <a:pt x="506185" y="43543"/>
                  <a:pt x="513738" y="37045"/>
                  <a:pt x="522514" y="32657"/>
                </a:cubicBezTo>
                <a:cubicBezTo>
                  <a:pt x="536232" y="25798"/>
                  <a:pt x="566586" y="20252"/>
                  <a:pt x="579664" y="16329"/>
                </a:cubicBezTo>
                <a:cubicBezTo>
                  <a:pt x="596150" y="11383"/>
                  <a:pt x="628650" y="0"/>
                  <a:pt x="628650" y="0"/>
                </a:cubicBezTo>
                <a:cubicBezTo>
                  <a:pt x="685800" y="2721"/>
                  <a:pt x="743083" y="3412"/>
                  <a:pt x="800100" y="8164"/>
                </a:cubicBezTo>
                <a:cubicBezTo>
                  <a:pt x="808676" y="8879"/>
                  <a:pt x="816318" y="13965"/>
                  <a:pt x="824593" y="16329"/>
                </a:cubicBezTo>
                <a:cubicBezTo>
                  <a:pt x="835382" y="19412"/>
                  <a:pt x="846116" y="23101"/>
                  <a:pt x="857250" y="24493"/>
                </a:cubicBezTo>
                <a:cubicBezTo>
                  <a:pt x="889767" y="28558"/>
                  <a:pt x="922564" y="29936"/>
                  <a:pt x="955221" y="32657"/>
                </a:cubicBezTo>
                <a:lnTo>
                  <a:pt x="1004207" y="65314"/>
                </a:lnTo>
                <a:cubicBezTo>
                  <a:pt x="1012371" y="70757"/>
                  <a:pt x="1019391" y="78540"/>
                  <a:pt x="1028700" y="81643"/>
                </a:cubicBezTo>
                <a:lnTo>
                  <a:pt x="1053193" y="89807"/>
                </a:lnTo>
                <a:cubicBezTo>
                  <a:pt x="1069521" y="100693"/>
                  <a:pt x="1088302" y="108588"/>
                  <a:pt x="1102178" y="122464"/>
                </a:cubicBezTo>
                <a:cubicBezTo>
                  <a:pt x="1110342" y="130628"/>
                  <a:pt x="1117557" y="139868"/>
                  <a:pt x="1126671" y="146957"/>
                </a:cubicBezTo>
                <a:cubicBezTo>
                  <a:pt x="1142162" y="159005"/>
                  <a:pt x="1161780" y="165737"/>
                  <a:pt x="1175657" y="179614"/>
                </a:cubicBezTo>
                <a:cubicBezTo>
                  <a:pt x="1214027" y="217984"/>
                  <a:pt x="1190543" y="197702"/>
                  <a:pt x="1249135" y="236764"/>
                </a:cubicBezTo>
                <a:lnTo>
                  <a:pt x="1298121" y="269421"/>
                </a:lnTo>
                <a:cubicBezTo>
                  <a:pt x="1306285" y="274864"/>
                  <a:pt x="1312900" y="284362"/>
                  <a:pt x="1322614" y="285750"/>
                </a:cubicBezTo>
                <a:cubicBezTo>
                  <a:pt x="1341664" y="288471"/>
                  <a:pt x="1360894" y="290140"/>
                  <a:pt x="1379764" y="293914"/>
                </a:cubicBezTo>
                <a:cubicBezTo>
                  <a:pt x="1401770" y="298315"/>
                  <a:pt x="1422637" y="310243"/>
                  <a:pt x="1445078" y="310243"/>
                </a:cubicBezTo>
                <a:lnTo>
                  <a:pt x="1518557" y="310243"/>
                </a:ln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任意形状 25">
            <a:extLst>
              <a:ext uri="{FF2B5EF4-FFF2-40B4-BE49-F238E27FC236}">
                <a16:creationId xmlns:a16="http://schemas.microsoft.com/office/drawing/2014/main" id="{9915575C-5650-155E-E9C6-75C2E0CF6E31}"/>
              </a:ext>
            </a:extLst>
          </p:cNvPr>
          <p:cNvSpPr/>
          <p:nvPr/>
        </p:nvSpPr>
        <p:spPr>
          <a:xfrm>
            <a:off x="9887605" y="3035604"/>
            <a:ext cx="1484985" cy="344352"/>
          </a:xfrm>
          <a:custGeom>
            <a:avLst/>
            <a:gdLst>
              <a:gd name="csX0" fmla="*/ 0 w 1484985"/>
              <a:gd name="csY0" fmla="*/ 234087 h 344352"/>
              <a:gd name="csX1" fmla="*/ 51206 w 1484985"/>
              <a:gd name="csY1" fmla="*/ 226771 h 344352"/>
              <a:gd name="csX2" fmla="*/ 95097 w 1484985"/>
              <a:gd name="csY2" fmla="*/ 212141 h 344352"/>
              <a:gd name="csX3" fmla="*/ 117043 w 1484985"/>
              <a:gd name="csY3" fmla="*/ 204826 h 344352"/>
              <a:gd name="csX4" fmla="*/ 160934 w 1484985"/>
              <a:gd name="csY4" fmla="*/ 190195 h 344352"/>
              <a:gd name="csX5" fmla="*/ 182880 w 1484985"/>
              <a:gd name="csY5" fmla="*/ 182880 h 344352"/>
              <a:gd name="csX6" fmla="*/ 204825 w 1484985"/>
              <a:gd name="csY6" fmla="*/ 168250 h 344352"/>
              <a:gd name="csX7" fmla="*/ 219456 w 1484985"/>
              <a:gd name="csY7" fmla="*/ 153619 h 344352"/>
              <a:gd name="csX8" fmla="*/ 241401 w 1484985"/>
              <a:gd name="csY8" fmla="*/ 146304 h 344352"/>
              <a:gd name="csX9" fmla="*/ 277977 w 1484985"/>
              <a:gd name="csY9" fmla="*/ 124359 h 344352"/>
              <a:gd name="csX10" fmla="*/ 292608 w 1484985"/>
              <a:gd name="csY10" fmla="*/ 109728 h 344352"/>
              <a:gd name="csX11" fmla="*/ 358445 w 1484985"/>
              <a:gd name="csY11" fmla="*/ 87783 h 344352"/>
              <a:gd name="csX12" fmla="*/ 380390 w 1484985"/>
              <a:gd name="csY12" fmla="*/ 80467 h 344352"/>
              <a:gd name="csX13" fmla="*/ 446227 w 1484985"/>
              <a:gd name="csY13" fmla="*/ 51207 h 344352"/>
              <a:gd name="csX14" fmla="*/ 512064 w 1484985"/>
              <a:gd name="csY14" fmla="*/ 29261 h 344352"/>
              <a:gd name="csX15" fmla="*/ 534009 w 1484985"/>
              <a:gd name="csY15" fmla="*/ 21946 h 344352"/>
              <a:gd name="csX16" fmla="*/ 555955 w 1484985"/>
              <a:gd name="csY16" fmla="*/ 7315 h 344352"/>
              <a:gd name="csX17" fmla="*/ 577901 w 1484985"/>
              <a:gd name="csY17" fmla="*/ 0 h 344352"/>
              <a:gd name="csX18" fmla="*/ 855878 w 1484985"/>
              <a:gd name="csY18" fmla="*/ 7315 h 344352"/>
              <a:gd name="csX19" fmla="*/ 929030 w 1484985"/>
              <a:gd name="csY19" fmla="*/ 29261 h 344352"/>
              <a:gd name="csX20" fmla="*/ 950976 w 1484985"/>
              <a:gd name="csY20" fmla="*/ 43891 h 344352"/>
              <a:gd name="csX21" fmla="*/ 994867 w 1484985"/>
              <a:gd name="csY21" fmla="*/ 58522 h 344352"/>
              <a:gd name="csX22" fmla="*/ 1016813 w 1484985"/>
              <a:gd name="csY22" fmla="*/ 65837 h 344352"/>
              <a:gd name="csX23" fmla="*/ 1038758 w 1484985"/>
              <a:gd name="csY23" fmla="*/ 80467 h 344352"/>
              <a:gd name="csX24" fmla="*/ 1082649 w 1484985"/>
              <a:gd name="csY24" fmla="*/ 102413 h 344352"/>
              <a:gd name="csX25" fmla="*/ 1111910 w 1484985"/>
              <a:gd name="csY25" fmla="*/ 131674 h 344352"/>
              <a:gd name="csX26" fmla="*/ 1133856 w 1484985"/>
              <a:gd name="csY26" fmla="*/ 146304 h 344352"/>
              <a:gd name="csX27" fmla="*/ 1163117 w 1484985"/>
              <a:gd name="csY27" fmla="*/ 175565 h 344352"/>
              <a:gd name="csX28" fmla="*/ 1185062 w 1484985"/>
              <a:gd name="csY28" fmla="*/ 190195 h 344352"/>
              <a:gd name="csX29" fmla="*/ 1199693 w 1484985"/>
              <a:gd name="csY29" fmla="*/ 204826 h 344352"/>
              <a:gd name="csX30" fmla="*/ 1221638 w 1484985"/>
              <a:gd name="csY30" fmla="*/ 212141 h 344352"/>
              <a:gd name="csX31" fmla="*/ 1258214 w 1484985"/>
              <a:gd name="csY31" fmla="*/ 234087 h 344352"/>
              <a:gd name="csX32" fmla="*/ 1294790 w 1484985"/>
              <a:gd name="csY32" fmla="*/ 256032 h 344352"/>
              <a:gd name="csX33" fmla="*/ 1331366 w 1484985"/>
              <a:gd name="csY33" fmla="*/ 285293 h 344352"/>
              <a:gd name="csX34" fmla="*/ 1345997 w 1484985"/>
              <a:gd name="csY34" fmla="*/ 299923 h 344352"/>
              <a:gd name="csX35" fmla="*/ 1367942 w 1484985"/>
              <a:gd name="csY35" fmla="*/ 307239 h 344352"/>
              <a:gd name="csX36" fmla="*/ 1382573 w 1484985"/>
              <a:gd name="csY36" fmla="*/ 321869 h 344352"/>
              <a:gd name="csX37" fmla="*/ 1455725 w 1484985"/>
              <a:gd name="csY37" fmla="*/ 343815 h 344352"/>
              <a:gd name="csX38" fmla="*/ 1484985 w 1484985"/>
              <a:gd name="csY38" fmla="*/ 343815 h 3443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1484985" h="344352">
                <a:moveTo>
                  <a:pt x="0" y="234087"/>
                </a:moveTo>
                <a:cubicBezTo>
                  <a:pt x="17069" y="231648"/>
                  <a:pt x="34406" y="230648"/>
                  <a:pt x="51206" y="226771"/>
                </a:cubicBezTo>
                <a:cubicBezTo>
                  <a:pt x="66233" y="223303"/>
                  <a:pt x="80467" y="217018"/>
                  <a:pt x="95097" y="212141"/>
                </a:cubicBezTo>
                <a:lnTo>
                  <a:pt x="117043" y="204826"/>
                </a:lnTo>
                <a:lnTo>
                  <a:pt x="160934" y="190195"/>
                </a:lnTo>
                <a:lnTo>
                  <a:pt x="182880" y="182880"/>
                </a:lnTo>
                <a:cubicBezTo>
                  <a:pt x="190195" y="178003"/>
                  <a:pt x="197960" y="173742"/>
                  <a:pt x="204825" y="168250"/>
                </a:cubicBezTo>
                <a:cubicBezTo>
                  <a:pt x="210211" y="163941"/>
                  <a:pt x="213542" y="157168"/>
                  <a:pt x="219456" y="153619"/>
                </a:cubicBezTo>
                <a:cubicBezTo>
                  <a:pt x="226068" y="149652"/>
                  <a:pt x="234086" y="148742"/>
                  <a:pt x="241401" y="146304"/>
                </a:cubicBezTo>
                <a:cubicBezTo>
                  <a:pt x="278476" y="109231"/>
                  <a:pt x="230493" y="152850"/>
                  <a:pt x="277977" y="124359"/>
                </a:cubicBezTo>
                <a:cubicBezTo>
                  <a:pt x="283891" y="120810"/>
                  <a:pt x="286439" y="112812"/>
                  <a:pt x="292608" y="109728"/>
                </a:cubicBezTo>
                <a:cubicBezTo>
                  <a:pt x="292614" y="109725"/>
                  <a:pt x="347469" y="91442"/>
                  <a:pt x="358445" y="87783"/>
                </a:cubicBezTo>
                <a:cubicBezTo>
                  <a:pt x="365760" y="85345"/>
                  <a:pt x="373974" y="84744"/>
                  <a:pt x="380390" y="80467"/>
                </a:cubicBezTo>
                <a:cubicBezTo>
                  <a:pt x="415169" y="57282"/>
                  <a:pt x="393993" y="68618"/>
                  <a:pt x="446227" y="51207"/>
                </a:cubicBezTo>
                <a:lnTo>
                  <a:pt x="512064" y="29261"/>
                </a:lnTo>
                <a:lnTo>
                  <a:pt x="534009" y="21946"/>
                </a:lnTo>
                <a:cubicBezTo>
                  <a:pt x="541324" y="17069"/>
                  <a:pt x="548091" y="11247"/>
                  <a:pt x="555955" y="7315"/>
                </a:cubicBezTo>
                <a:cubicBezTo>
                  <a:pt x="562852" y="3867"/>
                  <a:pt x="570190" y="0"/>
                  <a:pt x="577901" y="0"/>
                </a:cubicBezTo>
                <a:cubicBezTo>
                  <a:pt x="670592" y="0"/>
                  <a:pt x="763219" y="4877"/>
                  <a:pt x="855878" y="7315"/>
                </a:cubicBezTo>
                <a:cubicBezTo>
                  <a:pt x="872233" y="11404"/>
                  <a:pt x="918347" y="22139"/>
                  <a:pt x="929030" y="29261"/>
                </a:cubicBezTo>
                <a:cubicBezTo>
                  <a:pt x="936345" y="34138"/>
                  <a:pt x="942942" y="40320"/>
                  <a:pt x="950976" y="43891"/>
                </a:cubicBezTo>
                <a:cubicBezTo>
                  <a:pt x="965069" y="50154"/>
                  <a:pt x="980237" y="53645"/>
                  <a:pt x="994867" y="58522"/>
                </a:cubicBezTo>
                <a:lnTo>
                  <a:pt x="1016813" y="65837"/>
                </a:lnTo>
                <a:cubicBezTo>
                  <a:pt x="1024128" y="70714"/>
                  <a:pt x="1030895" y="76535"/>
                  <a:pt x="1038758" y="80467"/>
                </a:cubicBezTo>
                <a:cubicBezTo>
                  <a:pt x="1069909" y="96043"/>
                  <a:pt x="1053302" y="77258"/>
                  <a:pt x="1082649" y="102413"/>
                </a:cubicBezTo>
                <a:cubicBezTo>
                  <a:pt x="1093122" y="111390"/>
                  <a:pt x="1100433" y="124023"/>
                  <a:pt x="1111910" y="131674"/>
                </a:cubicBezTo>
                <a:cubicBezTo>
                  <a:pt x="1119225" y="136551"/>
                  <a:pt x="1127181" y="140582"/>
                  <a:pt x="1133856" y="146304"/>
                </a:cubicBezTo>
                <a:cubicBezTo>
                  <a:pt x="1144329" y="155281"/>
                  <a:pt x="1151640" y="167914"/>
                  <a:pt x="1163117" y="175565"/>
                </a:cubicBezTo>
                <a:cubicBezTo>
                  <a:pt x="1170432" y="180442"/>
                  <a:pt x="1178197" y="184703"/>
                  <a:pt x="1185062" y="190195"/>
                </a:cubicBezTo>
                <a:cubicBezTo>
                  <a:pt x="1190448" y="194504"/>
                  <a:pt x="1193779" y="201277"/>
                  <a:pt x="1199693" y="204826"/>
                </a:cubicBezTo>
                <a:cubicBezTo>
                  <a:pt x="1206305" y="208793"/>
                  <a:pt x="1214323" y="209703"/>
                  <a:pt x="1221638" y="212141"/>
                </a:cubicBezTo>
                <a:cubicBezTo>
                  <a:pt x="1258710" y="249210"/>
                  <a:pt x="1210733" y="205598"/>
                  <a:pt x="1258214" y="234087"/>
                </a:cubicBezTo>
                <a:cubicBezTo>
                  <a:pt x="1308415" y="264208"/>
                  <a:pt x="1232630" y="235312"/>
                  <a:pt x="1294790" y="256032"/>
                </a:cubicBezTo>
                <a:cubicBezTo>
                  <a:pt x="1330113" y="291355"/>
                  <a:pt x="1285231" y="248386"/>
                  <a:pt x="1331366" y="285293"/>
                </a:cubicBezTo>
                <a:cubicBezTo>
                  <a:pt x="1336752" y="289601"/>
                  <a:pt x="1340083" y="296375"/>
                  <a:pt x="1345997" y="299923"/>
                </a:cubicBezTo>
                <a:cubicBezTo>
                  <a:pt x="1352609" y="303890"/>
                  <a:pt x="1360627" y="304800"/>
                  <a:pt x="1367942" y="307239"/>
                </a:cubicBezTo>
                <a:cubicBezTo>
                  <a:pt x="1372819" y="312116"/>
                  <a:pt x="1376404" y="318785"/>
                  <a:pt x="1382573" y="321869"/>
                </a:cubicBezTo>
                <a:cubicBezTo>
                  <a:pt x="1389640" y="325403"/>
                  <a:pt x="1441727" y="342065"/>
                  <a:pt x="1455725" y="343815"/>
                </a:cubicBezTo>
                <a:cubicBezTo>
                  <a:pt x="1465403" y="345025"/>
                  <a:pt x="1475232" y="343815"/>
                  <a:pt x="1484985" y="343815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任意形状 26">
            <a:extLst>
              <a:ext uri="{FF2B5EF4-FFF2-40B4-BE49-F238E27FC236}">
                <a16:creationId xmlns:a16="http://schemas.microsoft.com/office/drawing/2014/main" id="{8AAE0CA5-9962-F206-2DB5-E8F2E18D9B47}"/>
              </a:ext>
            </a:extLst>
          </p:cNvPr>
          <p:cNvSpPr/>
          <p:nvPr/>
        </p:nvSpPr>
        <p:spPr>
          <a:xfrm>
            <a:off x="1148670" y="4924794"/>
            <a:ext cx="1515602" cy="389466"/>
          </a:xfrm>
          <a:custGeom>
            <a:avLst/>
            <a:gdLst>
              <a:gd name="csX0" fmla="*/ 0 w 1515602"/>
              <a:gd name="csY0" fmla="*/ 389466 h 389466"/>
              <a:gd name="csX1" fmla="*/ 169334 w 1515602"/>
              <a:gd name="csY1" fmla="*/ 381000 h 389466"/>
              <a:gd name="csX2" fmla="*/ 237067 w 1515602"/>
              <a:gd name="csY2" fmla="*/ 364066 h 389466"/>
              <a:gd name="csX3" fmla="*/ 313267 w 1515602"/>
              <a:gd name="csY3" fmla="*/ 338666 h 389466"/>
              <a:gd name="csX4" fmla="*/ 338667 w 1515602"/>
              <a:gd name="csY4" fmla="*/ 330200 h 389466"/>
              <a:gd name="csX5" fmla="*/ 364067 w 1515602"/>
              <a:gd name="csY5" fmla="*/ 321733 h 389466"/>
              <a:gd name="csX6" fmla="*/ 448734 w 1515602"/>
              <a:gd name="csY6" fmla="*/ 296333 h 389466"/>
              <a:gd name="csX7" fmla="*/ 474134 w 1515602"/>
              <a:gd name="csY7" fmla="*/ 279400 h 389466"/>
              <a:gd name="csX8" fmla="*/ 491067 w 1515602"/>
              <a:gd name="csY8" fmla="*/ 262466 h 389466"/>
              <a:gd name="csX9" fmla="*/ 541867 w 1515602"/>
              <a:gd name="csY9" fmla="*/ 228600 h 389466"/>
              <a:gd name="csX10" fmla="*/ 584200 w 1515602"/>
              <a:gd name="csY10" fmla="*/ 203200 h 389466"/>
              <a:gd name="csX11" fmla="*/ 626534 w 1515602"/>
              <a:gd name="csY11" fmla="*/ 177800 h 389466"/>
              <a:gd name="csX12" fmla="*/ 668867 w 1515602"/>
              <a:gd name="csY12" fmla="*/ 152400 h 389466"/>
              <a:gd name="csX13" fmla="*/ 711200 w 1515602"/>
              <a:gd name="csY13" fmla="*/ 127000 h 389466"/>
              <a:gd name="csX14" fmla="*/ 762000 w 1515602"/>
              <a:gd name="csY14" fmla="*/ 101600 h 389466"/>
              <a:gd name="csX15" fmla="*/ 804334 w 1515602"/>
              <a:gd name="csY15" fmla="*/ 67733 h 389466"/>
              <a:gd name="csX16" fmla="*/ 829734 w 1515602"/>
              <a:gd name="csY16" fmla="*/ 59266 h 389466"/>
              <a:gd name="csX17" fmla="*/ 855134 w 1515602"/>
              <a:gd name="csY17" fmla="*/ 42333 h 389466"/>
              <a:gd name="csX18" fmla="*/ 905934 w 1515602"/>
              <a:gd name="csY18" fmla="*/ 25400 h 389466"/>
              <a:gd name="csX19" fmla="*/ 931334 w 1515602"/>
              <a:gd name="csY19" fmla="*/ 16933 h 389466"/>
              <a:gd name="csX20" fmla="*/ 956734 w 1515602"/>
              <a:gd name="csY20" fmla="*/ 8466 h 389466"/>
              <a:gd name="csX21" fmla="*/ 999067 w 1515602"/>
              <a:gd name="csY21" fmla="*/ 0 h 389466"/>
              <a:gd name="csX22" fmla="*/ 1219200 w 1515602"/>
              <a:gd name="csY22" fmla="*/ 8466 h 389466"/>
              <a:gd name="csX23" fmla="*/ 1270000 w 1515602"/>
              <a:gd name="csY23" fmla="*/ 33866 h 389466"/>
              <a:gd name="csX24" fmla="*/ 1295400 w 1515602"/>
              <a:gd name="csY24" fmla="*/ 42333 h 389466"/>
              <a:gd name="csX25" fmla="*/ 1346200 w 1515602"/>
              <a:gd name="csY25" fmla="*/ 67733 h 389466"/>
              <a:gd name="csX26" fmla="*/ 1413934 w 1515602"/>
              <a:gd name="csY26" fmla="*/ 101600 h 389466"/>
              <a:gd name="csX27" fmla="*/ 1413934 w 1515602"/>
              <a:gd name="csY27" fmla="*/ 101600 h 389466"/>
              <a:gd name="csX28" fmla="*/ 1439334 w 1515602"/>
              <a:gd name="csY28" fmla="*/ 118533 h 389466"/>
              <a:gd name="csX29" fmla="*/ 1456267 w 1515602"/>
              <a:gd name="csY29" fmla="*/ 143933 h 389466"/>
              <a:gd name="csX30" fmla="*/ 1481667 w 1515602"/>
              <a:gd name="csY30" fmla="*/ 160866 h 389466"/>
              <a:gd name="csX31" fmla="*/ 1490134 w 1515602"/>
              <a:gd name="csY31" fmla="*/ 186266 h 389466"/>
              <a:gd name="csX32" fmla="*/ 1515534 w 1515602"/>
              <a:gd name="csY32" fmla="*/ 203200 h 3894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1515602" h="389466">
                <a:moveTo>
                  <a:pt x="0" y="389466"/>
                </a:moveTo>
                <a:cubicBezTo>
                  <a:pt x="56445" y="386644"/>
                  <a:pt x="113140" y="387021"/>
                  <a:pt x="169334" y="381000"/>
                </a:cubicBezTo>
                <a:cubicBezTo>
                  <a:pt x="192474" y="378521"/>
                  <a:pt x="214989" y="371425"/>
                  <a:pt x="237067" y="364066"/>
                </a:cubicBezTo>
                <a:lnTo>
                  <a:pt x="313267" y="338666"/>
                </a:lnTo>
                <a:lnTo>
                  <a:pt x="338667" y="330200"/>
                </a:lnTo>
                <a:cubicBezTo>
                  <a:pt x="347134" y="327378"/>
                  <a:pt x="355409" y="323898"/>
                  <a:pt x="364067" y="321733"/>
                </a:cubicBezTo>
                <a:cubicBezTo>
                  <a:pt x="382997" y="317000"/>
                  <a:pt x="436368" y="304577"/>
                  <a:pt x="448734" y="296333"/>
                </a:cubicBezTo>
                <a:cubicBezTo>
                  <a:pt x="457201" y="290689"/>
                  <a:pt x="466188" y="285757"/>
                  <a:pt x="474134" y="279400"/>
                </a:cubicBezTo>
                <a:cubicBezTo>
                  <a:pt x="480367" y="274413"/>
                  <a:pt x="484681" y="267256"/>
                  <a:pt x="491067" y="262466"/>
                </a:cubicBezTo>
                <a:cubicBezTo>
                  <a:pt x="507348" y="250255"/>
                  <a:pt x="527477" y="242991"/>
                  <a:pt x="541867" y="228600"/>
                </a:cubicBezTo>
                <a:cubicBezTo>
                  <a:pt x="565110" y="205355"/>
                  <a:pt x="551227" y="214190"/>
                  <a:pt x="584200" y="203200"/>
                </a:cubicBezTo>
                <a:cubicBezTo>
                  <a:pt x="627109" y="160291"/>
                  <a:pt x="571576" y="210775"/>
                  <a:pt x="626534" y="177800"/>
                </a:cubicBezTo>
                <a:cubicBezTo>
                  <a:pt x="684643" y="142934"/>
                  <a:pt x="596914" y="176383"/>
                  <a:pt x="668867" y="152400"/>
                </a:cubicBezTo>
                <a:cubicBezTo>
                  <a:pt x="701942" y="119323"/>
                  <a:pt x="667236" y="148982"/>
                  <a:pt x="711200" y="127000"/>
                </a:cubicBezTo>
                <a:cubicBezTo>
                  <a:pt x="776851" y="94174"/>
                  <a:pt x="698157" y="122879"/>
                  <a:pt x="762000" y="101600"/>
                </a:cubicBezTo>
                <a:cubicBezTo>
                  <a:pt x="777751" y="85849"/>
                  <a:pt x="782972" y="78414"/>
                  <a:pt x="804334" y="67733"/>
                </a:cubicBezTo>
                <a:cubicBezTo>
                  <a:pt x="812316" y="63742"/>
                  <a:pt x="821752" y="63257"/>
                  <a:pt x="829734" y="59266"/>
                </a:cubicBezTo>
                <a:cubicBezTo>
                  <a:pt x="838835" y="54715"/>
                  <a:pt x="845835" y="46466"/>
                  <a:pt x="855134" y="42333"/>
                </a:cubicBezTo>
                <a:cubicBezTo>
                  <a:pt x="871445" y="35084"/>
                  <a:pt x="889001" y="31044"/>
                  <a:pt x="905934" y="25400"/>
                </a:cubicBezTo>
                <a:lnTo>
                  <a:pt x="931334" y="16933"/>
                </a:lnTo>
                <a:cubicBezTo>
                  <a:pt x="939801" y="14111"/>
                  <a:pt x="947983" y="10216"/>
                  <a:pt x="956734" y="8466"/>
                </a:cubicBezTo>
                <a:lnTo>
                  <a:pt x="999067" y="0"/>
                </a:lnTo>
                <a:cubicBezTo>
                  <a:pt x="1072445" y="2822"/>
                  <a:pt x="1145942" y="3414"/>
                  <a:pt x="1219200" y="8466"/>
                </a:cubicBezTo>
                <a:cubicBezTo>
                  <a:pt x="1243884" y="10168"/>
                  <a:pt x="1248997" y="23364"/>
                  <a:pt x="1270000" y="33866"/>
                </a:cubicBezTo>
                <a:cubicBezTo>
                  <a:pt x="1277982" y="37857"/>
                  <a:pt x="1287418" y="38342"/>
                  <a:pt x="1295400" y="42333"/>
                </a:cubicBezTo>
                <a:cubicBezTo>
                  <a:pt x="1361052" y="75159"/>
                  <a:pt x="1282356" y="46451"/>
                  <a:pt x="1346200" y="67733"/>
                </a:cubicBezTo>
                <a:cubicBezTo>
                  <a:pt x="1375756" y="97287"/>
                  <a:pt x="1355561" y="82142"/>
                  <a:pt x="1413934" y="101600"/>
                </a:cubicBezTo>
                <a:lnTo>
                  <a:pt x="1413934" y="101600"/>
                </a:lnTo>
                <a:lnTo>
                  <a:pt x="1439334" y="118533"/>
                </a:lnTo>
                <a:cubicBezTo>
                  <a:pt x="1444978" y="127000"/>
                  <a:pt x="1449072" y="136738"/>
                  <a:pt x="1456267" y="143933"/>
                </a:cubicBezTo>
                <a:cubicBezTo>
                  <a:pt x="1463462" y="151128"/>
                  <a:pt x="1475310" y="152920"/>
                  <a:pt x="1481667" y="160866"/>
                </a:cubicBezTo>
                <a:cubicBezTo>
                  <a:pt x="1487242" y="167835"/>
                  <a:pt x="1483823" y="179955"/>
                  <a:pt x="1490134" y="186266"/>
                </a:cubicBezTo>
                <a:cubicBezTo>
                  <a:pt x="1518211" y="214343"/>
                  <a:pt x="1515534" y="179889"/>
                  <a:pt x="1515534" y="203200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任意形状 27">
            <a:extLst>
              <a:ext uri="{FF2B5EF4-FFF2-40B4-BE49-F238E27FC236}">
                <a16:creationId xmlns:a16="http://schemas.microsoft.com/office/drawing/2014/main" id="{D848C064-8367-70EE-E34E-AD179C18258F}"/>
              </a:ext>
            </a:extLst>
          </p:cNvPr>
          <p:cNvSpPr/>
          <p:nvPr/>
        </p:nvSpPr>
        <p:spPr>
          <a:xfrm>
            <a:off x="2841203" y="4770027"/>
            <a:ext cx="1506071" cy="512406"/>
          </a:xfrm>
          <a:custGeom>
            <a:avLst/>
            <a:gdLst>
              <a:gd name="csX0" fmla="*/ 0 w 1506071"/>
              <a:gd name="csY0" fmla="*/ 504265 h 512406"/>
              <a:gd name="csX1" fmla="*/ 147918 w 1506071"/>
              <a:gd name="csY1" fmla="*/ 504265 h 512406"/>
              <a:gd name="csX2" fmla="*/ 188259 w 1506071"/>
              <a:gd name="csY2" fmla="*/ 490818 h 512406"/>
              <a:gd name="csX3" fmla="*/ 208430 w 1506071"/>
              <a:gd name="csY3" fmla="*/ 484094 h 512406"/>
              <a:gd name="csX4" fmla="*/ 248771 w 1506071"/>
              <a:gd name="csY4" fmla="*/ 463924 h 512406"/>
              <a:gd name="csX5" fmla="*/ 309283 w 1506071"/>
              <a:gd name="csY5" fmla="*/ 423582 h 512406"/>
              <a:gd name="csX6" fmla="*/ 329453 w 1506071"/>
              <a:gd name="csY6" fmla="*/ 410135 h 512406"/>
              <a:gd name="csX7" fmla="*/ 349624 w 1506071"/>
              <a:gd name="csY7" fmla="*/ 396688 h 512406"/>
              <a:gd name="csX8" fmla="*/ 369795 w 1506071"/>
              <a:gd name="csY8" fmla="*/ 376518 h 512406"/>
              <a:gd name="csX9" fmla="*/ 389965 w 1506071"/>
              <a:gd name="csY9" fmla="*/ 369794 h 512406"/>
              <a:gd name="csX10" fmla="*/ 430306 w 1506071"/>
              <a:gd name="csY10" fmla="*/ 342900 h 512406"/>
              <a:gd name="csX11" fmla="*/ 443753 w 1506071"/>
              <a:gd name="csY11" fmla="*/ 322729 h 512406"/>
              <a:gd name="csX12" fmla="*/ 484095 w 1506071"/>
              <a:gd name="csY12" fmla="*/ 302559 h 512406"/>
              <a:gd name="csX13" fmla="*/ 524436 w 1506071"/>
              <a:gd name="csY13" fmla="*/ 282388 h 512406"/>
              <a:gd name="csX14" fmla="*/ 544606 w 1506071"/>
              <a:gd name="csY14" fmla="*/ 268941 h 512406"/>
              <a:gd name="csX15" fmla="*/ 558053 w 1506071"/>
              <a:gd name="csY15" fmla="*/ 248771 h 512406"/>
              <a:gd name="csX16" fmla="*/ 591671 w 1506071"/>
              <a:gd name="csY16" fmla="*/ 188259 h 512406"/>
              <a:gd name="csX17" fmla="*/ 611842 w 1506071"/>
              <a:gd name="csY17" fmla="*/ 168088 h 512406"/>
              <a:gd name="csX18" fmla="*/ 652183 w 1506071"/>
              <a:gd name="csY18" fmla="*/ 141194 h 512406"/>
              <a:gd name="csX19" fmla="*/ 672353 w 1506071"/>
              <a:gd name="csY19" fmla="*/ 127747 h 512406"/>
              <a:gd name="csX20" fmla="*/ 692524 w 1506071"/>
              <a:gd name="csY20" fmla="*/ 114300 h 512406"/>
              <a:gd name="csX21" fmla="*/ 712695 w 1506071"/>
              <a:gd name="csY21" fmla="*/ 100853 h 512406"/>
              <a:gd name="csX22" fmla="*/ 732865 w 1506071"/>
              <a:gd name="csY22" fmla="*/ 94129 h 512406"/>
              <a:gd name="csX23" fmla="*/ 773206 w 1506071"/>
              <a:gd name="csY23" fmla="*/ 67235 h 512406"/>
              <a:gd name="csX24" fmla="*/ 793377 w 1506071"/>
              <a:gd name="csY24" fmla="*/ 53788 h 512406"/>
              <a:gd name="csX25" fmla="*/ 813547 w 1506071"/>
              <a:gd name="csY25" fmla="*/ 40341 h 512406"/>
              <a:gd name="csX26" fmla="*/ 874059 w 1506071"/>
              <a:gd name="csY26" fmla="*/ 20171 h 512406"/>
              <a:gd name="csX27" fmla="*/ 914400 w 1506071"/>
              <a:gd name="csY27" fmla="*/ 6724 h 512406"/>
              <a:gd name="csX28" fmla="*/ 948018 w 1506071"/>
              <a:gd name="csY28" fmla="*/ 0 h 512406"/>
              <a:gd name="csX29" fmla="*/ 1116106 w 1506071"/>
              <a:gd name="csY29" fmla="*/ 20171 h 512406"/>
              <a:gd name="csX30" fmla="*/ 1156447 w 1506071"/>
              <a:gd name="csY30" fmla="*/ 33618 h 512406"/>
              <a:gd name="csX31" fmla="*/ 1183342 w 1506071"/>
              <a:gd name="csY31" fmla="*/ 40341 h 512406"/>
              <a:gd name="csX32" fmla="*/ 1223683 w 1506071"/>
              <a:gd name="csY32" fmla="*/ 53788 h 512406"/>
              <a:gd name="csX33" fmla="*/ 1264024 w 1506071"/>
              <a:gd name="csY33" fmla="*/ 80682 h 512406"/>
              <a:gd name="csX34" fmla="*/ 1284195 w 1506071"/>
              <a:gd name="csY34" fmla="*/ 94129 h 512406"/>
              <a:gd name="csX35" fmla="*/ 1304365 w 1506071"/>
              <a:gd name="csY35" fmla="*/ 100853 h 512406"/>
              <a:gd name="csX36" fmla="*/ 1344706 w 1506071"/>
              <a:gd name="csY36" fmla="*/ 127747 h 512406"/>
              <a:gd name="csX37" fmla="*/ 1364877 w 1506071"/>
              <a:gd name="csY37" fmla="*/ 141194 h 512406"/>
              <a:gd name="csX38" fmla="*/ 1425389 w 1506071"/>
              <a:gd name="csY38" fmla="*/ 181535 h 512406"/>
              <a:gd name="csX39" fmla="*/ 1445559 w 1506071"/>
              <a:gd name="csY39" fmla="*/ 194982 h 512406"/>
              <a:gd name="csX40" fmla="*/ 1472453 w 1506071"/>
              <a:gd name="csY40" fmla="*/ 235324 h 512406"/>
              <a:gd name="csX41" fmla="*/ 1506071 w 1506071"/>
              <a:gd name="csY41" fmla="*/ 262218 h 512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506071" h="512406">
                <a:moveTo>
                  <a:pt x="0" y="504265"/>
                </a:moveTo>
                <a:cubicBezTo>
                  <a:pt x="65784" y="513662"/>
                  <a:pt x="62366" y="516486"/>
                  <a:pt x="147918" y="504265"/>
                </a:cubicBezTo>
                <a:cubicBezTo>
                  <a:pt x="161950" y="502260"/>
                  <a:pt x="174812" y="495300"/>
                  <a:pt x="188259" y="490818"/>
                </a:cubicBezTo>
                <a:cubicBezTo>
                  <a:pt x="194983" y="488577"/>
                  <a:pt x="202533" y="488025"/>
                  <a:pt x="208430" y="484094"/>
                </a:cubicBezTo>
                <a:cubicBezTo>
                  <a:pt x="234497" y="466716"/>
                  <a:pt x="220934" y="473202"/>
                  <a:pt x="248771" y="463924"/>
                </a:cubicBezTo>
                <a:lnTo>
                  <a:pt x="309283" y="423582"/>
                </a:lnTo>
                <a:lnTo>
                  <a:pt x="329453" y="410135"/>
                </a:lnTo>
                <a:cubicBezTo>
                  <a:pt x="336177" y="405653"/>
                  <a:pt x="343910" y="402402"/>
                  <a:pt x="349624" y="396688"/>
                </a:cubicBezTo>
                <a:cubicBezTo>
                  <a:pt x="356348" y="389965"/>
                  <a:pt x="361883" y="381792"/>
                  <a:pt x="369795" y="376518"/>
                </a:cubicBezTo>
                <a:cubicBezTo>
                  <a:pt x="375692" y="372587"/>
                  <a:pt x="383770" y="373236"/>
                  <a:pt x="389965" y="369794"/>
                </a:cubicBezTo>
                <a:cubicBezTo>
                  <a:pt x="404092" y="361945"/>
                  <a:pt x="430306" y="342900"/>
                  <a:pt x="430306" y="342900"/>
                </a:cubicBezTo>
                <a:cubicBezTo>
                  <a:pt x="434788" y="336176"/>
                  <a:pt x="438039" y="328443"/>
                  <a:pt x="443753" y="322729"/>
                </a:cubicBezTo>
                <a:cubicBezTo>
                  <a:pt x="456787" y="309695"/>
                  <a:pt x="467689" y="308027"/>
                  <a:pt x="484095" y="302559"/>
                </a:cubicBezTo>
                <a:cubicBezTo>
                  <a:pt x="541898" y="264023"/>
                  <a:pt x="468764" y="310225"/>
                  <a:pt x="524436" y="282388"/>
                </a:cubicBezTo>
                <a:cubicBezTo>
                  <a:pt x="531663" y="278774"/>
                  <a:pt x="537883" y="273423"/>
                  <a:pt x="544606" y="268941"/>
                </a:cubicBezTo>
                <a:cubicBezTo>
                  <a:pt x="549088" y="262218"/>
                  <a:pt x="554439" y="255998"/>
                  <a:pt x="558053" y="248771"/>
                </a:cubicBezTo>
                <a:cubicBezTo>
                  <a:pt x="574963" y="214952"/>
                  <a:pt x="549274" y="230656"/>
                  <a:pt x="591671" y="188259"/>
                </a:cubicBezTo>
                <a:cubicBezTo>
                  <a:pt x="598395" y="181535"/>
                  <a:pt x="604336" y="173926"/>
                  <a:pt x="611842" y="168088"/>
                </a:cubicBezTo>
                <a:cubicBezTo>
                  <a:pt x="624599" y="158166"/>
                  <a:pt x="638736" y="150159"/>
                  <a:pt x="652183" y="141194"/>
                </a:cubicBezTo>
                <a:lnTo>
                  <a:pt x="672353" y="127747"/>
                </a:lnTo>
                <a:lnTo>
                  <a:pt x="692524" y="114300"/>
                </a:lnTo>
                <a:cubicBezTo>
                  <a:pt x="699248" y="109818"/>
                  <a:pt x="705029" y="103409"/>
                  <a:pt x="712695" y="100853"/>
                </a:cubicBezTo>
                <a:cubicBezTo>
                  <a:pt x="719418" y="98612"/>
                  <a:pt x="726670" y="97571"/>
                  <a:pt x="732865" y="94129"/>
                </a:cubicBezTo>
                <a:cubicBezTo>
                  <a:pt x="746992" y="86280"/>
                  <a:pt x="759759" y="76200"/>
                  <a:pt x="773206" y="67235"/>
                </a:cubicBezTo>
                <a:lnTo>
                  <a:pt x="793377" y="53788"/>
                </a:lnTo>
                <a:cubicBezTo>
                  <a:pt x="800100" y="49306"/>
                  <a:pt x="805881" y="42896"/>
                  <a:pt x="813547" y="40341"/>
                </a:cubicBezTo>
                <a:lnTo>
                  <a:pt x="874059" y="20171"/>
                </a:lnTo>
                <a:lnTo>
                  <a:pt x="914400" y="6724"/>
                </a:lnTo>
                <a:lnTo>
                  <a:pt x="948018" y="0"/>
                </a:lnTo>
                <a:cubicBezTo>
                  <a:pt x="1023834" y="4460"/>
                  <a:pt x="1052861" y="-911"/>
                  <a:pt x="1116106" y="20171"/>
                </a:cubicBezTo>
                <a:cubicBezTo>
                  <a:pt x="1129553" y="24653"/>
                  <a:pt x="1142696" y="30181"/>
                  <a:pt x="1156447" y="33618"/>
                </a:cubicBezTo>
                <a:cubicBezTo>
                  <a:pt x="1165412" y="35859"/>
                  <a:pt x="1174491" y="37686"/>
                  <a:pt x="1183342" y="40341"/>
                </a:cubicBezTo>
                <a:cubicBezTo>
                  <a:pt x="1196919" y="44414"/>
                  <a:pt x="1223683" y="53788"/>
                  <a:pt x="1223683" y="53788"/>
                </a:cubicBezTo>
                <a:lnTo>
                  <a:pt x="1264024" y="80682"/>
                </a:lnTo>
                <a:cubicBezTo>
                  <a:pt x="1270748" y="85164"/>
                  <a:pt x="1276529" y="91573"/>
                  <a:pt x="1284195" y="94129"/>
                </a:cubicBezTo>
                <a:cubicBezTo>
                  <a:pt x="1290918" y="96370"/>
                  <a:pt x="1298170" y="97411"/>
                  <a:pt x="1304365" y="100853"/>
                </a:cubicBezTo>
                <a:cubicBezTo>
                  <a:pt x="1318492" y="108702"/>
                  <a:pt x="1331259" y="118782"/>
                  <a:pt x="1344706" y="127747"/>
                </a:cubicBezTo>
                <a:lnTo>
                  <a:pt x="1364877" y="141194"/>
                </a:lnTo>
                <a:lnTo>
                  <a:pt x="1425389" y="181535"/>
                </a:lnTo>
                <a:lnTo>
                  <a:pt x="1445559" y="194982"/>
                </a:lnTo>
                <a:cubicBezTo>
                  <a:pt x="1454524" y="208429"/>
                  <a:pt x="1459006" y="226359"/>
                  <a:pt x="1472453" y="235324"/>
                </a:cubicBezTo>
                <a:cubicBezTo>
                  <a:pt x="1497898" y="252287"/>
                  <a:pt x="1486910" y="243057"/>
                  <a:pt x="1506071" y="262218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任意形状 28">
            <a:extLst>
              <a:ext uri="{FF2B5EF4-FFF2-40B4-BE49-F238E27FC236}">
                <a16:creationId xmlns:a16="http://schemas.microsoft.com/office/drawing/2014/main" id="{FF8C2A86-8F6B-7F5E-6615-F1A72F5CF588}"/>
              </a:ext>
            </a:extLst>
          </p:cNvPr>
          <p:cNvSpPr/>
          <p:nvPr/>
        </p:nvSpPr>
        <p:spPr>
          <a:xfrm>
            <a:off x="4491698" y="4752513"/>
            <a:ext cx="1513210" cy="545563"/>
          </a:xfrm>
          <a:custGeom>
            <a:avLst/>
            <a:gdLst>
              <a:gd name="csX0" fmla="*/ 0 w 1513210"/>
              <a:gd name="csY0" fmla="*/ 545563 h 545563"/>
              <a:gd name="csX1" fmla="*/ 56644 w 1513210"/>
              <a:gd name="csY1" fmla="*/ 529379 h 545563"/>
              <a:gd name="csX2" fmla="*/ 113288 w 1513210"/>
              <a:gd name="csY2" fmla="*/ 521287 h 545563"/>
              <a:gd name="csX3" fmla="*/ 161840 w 1513210"/>
              <a:gd name="csY3" fmla="*/ 505103 h 545563"/>
              <a:gd name="csX4" fmla="*/ 186116 w 1513210"/>
              <a:gd name="csY4" fmla="*/ 497011 h 545563"/>
              <a:gd name="csX5" fmla="*/ 210393 w 1513210"/>
              <a:gd name="csY5" fmla="*/ 488918 h 545563"/>
              <a:gd name="csX6" fmla="*/ 258945 w 1513210"/>
              <a:gd name="csY6" fmla="*/ 456550 h 545563"/>
              <a:gd name="csX7" fmla="*/ 275129 w 1513210"/>
              <a:gd name="csY7" fmla="*/ 432274 h 545563"/>
              <a:gd name="csX8" fmla="*/ 347957 w 1513210"/>
              <a:gd name="csY8" fmla="*/ 391814 h 545563"/>
              <a:gd name="csX9" fmla="*/ 364141 w 1513210"/>
              <a:gd name="csY9" fmla="*/ 367538 h 545563"/>
              <a:gd name="csX10" fmla="*/ 372233 w 1513210"/>
              <a:gd name="csY10" fmla="*/ 343262 h 545563"/>
              <a:gd name="csX11" fmla="*/ 420786 w 1513210"/>
              <a:gd name="csY11" fmla="*/ 310894 h 545563"/>
              <a:gd name="csX12" fmla="*/ 445062 w 1513210"/>
              <a:gd name="csY12" fmla="*/ 294710 h 545563"/>
              <a:gd name="csX13" fmla="*/ 493614 w 1513210"/>
              <a:gd name="csY13" fmla="*/ 270434 h 545563"/>
              <a:gd name="csX14" fmla="*/ 534074 w 1513210"/>
              <a:gd name="csY14" fmla="*/ 197605 h 545563"/>
              <a:gd name="csX15" fmla="*/ 558350 w 1513210"/>
              <a:gd name="csY15" fmla="*/ 181421 h 545563"/>
              <a:gd name="csX16" fmla="*/ 582626 w 1513210"/>
              <a:gd name="csY16" fmla="*/ 157145 h 545563"/>
              <a:gd name="csX17" fmla="*/ 606902 w 1513210"/>
              <a:gd name="csY17" fmla="*/ 149053 h 545563"/>
              <a:gd name="csX18" fmla="*/ 679731 w 1513210"/>
              <a:gd name="csY18" fmla="*/ 100501 h 545563"/>
              <a:gd name="csX19" fmla="*/ 704007 w 1513210"/>
              <a:gd name="csY19" fmla="*/ 84317 h 545563"/>
              <a:gd name="csX20" fmla="*/ 728283 w 1513210"/>
              <a:gd name="csY20" fmla="*/ 76225 h 545563"/>
              <a:gd name="csX21" fmla="*/ 776835 w 1513210"/>
              <a:gd name="csY21" fmla="*/ 43857 h 545563"/>
              <a:gd name="csX22" fmla="*/ 825387 w 1513210"/>
              <a:gd name="csY22" fmla="*/ 27672 h 545563"/>
              <a:gd name="csX23" fmla="*/ 873940 w 1513210"/>
              <a:gd name="csY23" fmla="*/ 3396 h 545563"/>
              <a:gd name="csX24" fmla="*/ 1238081 w 1513210"/>
              <a:gd name="csY24" fmla="*/ 27672 h 545563"/>
              <a:gd name="csX25" fmla="*/ 1262357 w 1513210"/>
              <a:gd name="csY25" fmla="*/ 35765 h 545563"/>
              <a:gd name="csX26" fmla="*/ 1286633 w 1513210"/>
              <a:gd name="csY26" fmla="*/ 43857 h 545563"/>
              <a:gd name="csX27" fmla="*/ 1310909 w 1513210"/>
              <a:gd name="csY27" fmla="*/ 60041 h 545563"/>
              <a:gd name="csX28" fmla="*/ 1327093 w 1513210"/>
              <a:gd name="csY28" fmla="*/ 84317 h 545563"/>
              <a:gd name="csX29" fmla="*/ 1367554 w 1513210"/>
              <a:gd name="csY29" fmla="*/ 116685 h 545563"/>
              <a:gd name="csX30" fmla="*/ 1408014 w 1513210"/>
              <a:gd name="csY30" fmla="*/ 157145 h 545563"/>
              <a:gd name="csX31" fmla="*/ 1480842 w 1513210"/>
              <a:gd name="csY31" fmla="*/ 221881 h 545563"/>
              <a:gd name="csX32" fmla="*/ 1497026 w 1513210"/>
              <a:gd name="csY32" fmla="*/ 246157 h 545563"/>
              <a:gd name="csX33" fmla="*/ 1513210 w 1513210"/>
              <a:gd name="csY33" fmla="*/ 262342 h 545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13210" h="545563">
                <a:moveTo>
                  <a:pt x="0" y="545563"/>
                </a:moveTo>
                <a:cubicBezTo>
                  <a:pt x="18881" y="540168"/>
                  <a:pt x="37443" y="533493"/>
                  <a:pt x="56644" y="529379"/>
                </a:cubicBezTo>
                <a:cubicBezTo>
                  <a:pt x="75294" y="525383"/>
                  <a:pt x="94703" y="525576"/>
                  <a:pt x="113288" y="521287"/>
                </a:cubicBezTo>
                <a:cubicBezTo>
                  <a:pt x="129911" y="517451"/>
                  <a:pt x="145656" y="510498"/>
                  <a:pt x="161840" y="505103"/>
                </a:cubicBezTo>
                <a:lnTo>
                  <a:pt x="186116" y="497011"/>
                </a:lnTo>
                <a:cubicBezTo>
                  <a:pt x="194208" y="494313"/>
                  <a:pt x="203295" y="493650"/>
                  <a:pt x="210393" y="488918"/>
                </a:cubicBezTo>
                <a:lnTo>
                  <a:pt x="258945" y="456550"/>
                </a:lnTo>
                <a:cubicBezTo>
                  <a:pt x="264340" y="448458"/>
                  <a:pt x="267810" y="438678"/>
                  <a:pt x="275129" y="432274"/>
                </a:cubicBezTo>
                <a:cubicBezTo>
                  <a:pt x="309375" y="402309"/>
                  <a:pt x="314614" y="402928"/>
                  <a:pt x="347957" y="391814"/>
                </a:cubicBezTo>
                <a:cubicBezTo>
                  <a:pt x="353352" y="383722"/>
                  <a:pt x="359792" y="376237"/>
                  <a:pt x="364141" y="367538"/>
                </a:cubicBezTo>
                <a:cubicBezTo>
                  <a:pt x="367956" y="359909"/>
                  <a:pt x="366202" y="349293"/>
                  <a:pt x="372233" y="343262"/>
                </a:cubicBezTo>
                <a:cubicBezTo>
                  <a:pt x="385987" y="329508"/>
                  <a:pt x="404602" y="321683"/>
                  <a:pt x="420786" y="310894"/>
                </a:cubicBezTo>
                <a:cubicBezTo>
                  <a:pt x="428878" y="305499"/>
                  <a:pt x="435836" y="297785"/>
                  <a:pt x="445062" y="294710"/>
                </a:cubicBezTo>
                <a:cubicBezTo>
                  <a:pt x="478564" y="283543"/>
                  <a:pt x="462241" y="291349"/>
                  <a:pt x="493614" y="270434"/>
                </a:cubicBezTo>
                <a:cubicBezTo>
                  <a:pt x="502046" y="245136"/>
                  <a:pt x="510224" y="213505"/>
                  <a:pt x="534074" y="197605"/>
                </a:cubicBezTo>
                <a:cubicBezTo>
                  <a:pt x="542166" y="192210"/>
                  <a:pt x="550879" y="187647"/>
                  <a:pt x="558350" y="181421"/>
                </a:cubicBezTo>
                <a:cubicBezTo>
                  <a:pt x="567141" y="174095"/>
                  <a:pt x="573104" y="163493"/>
                  <a:pt x="582626" y="157145"/>
                </a:cubicBezTo>
                <a:cubicBezTo>
                  <a:pt x="589723" y="152414"/>
                  <a:pt x="599446" y="153195"/>
                  <a:pt x="606902" y="149053"/>
                </a:cubicBezTo>
                <a:cubicBezTo>
                  <a:pt x="606909" y="149049"/>
                  <a:pt x="667589" y="108595"/>
                  <a:pt x="679731" y="100501"/>
                </a:cubicBezTo>
                <a:cubicBezTo>
                  <a:pt x="687823" y="95106"/>
                  <a:pt x="694781" y="87392"/>
                  <a:pt x="704007" y="84317"/>
                </a:cubicBezTo>
                <a:cubicBezTo>
                  <a:pt x="712099" y="81620"/>
                  <a:pt x="720827" y="80367"/>
                  <a:pt x="728283" y="76225"/>
                </a:cubicBezTo>
                <a:cubicBezTo>
                  <a:pt x="745286" y="66779"/>
                  <a:pt x="758383" y="50008"/>
                  <a:pt x="776835" y="43857"/>
                </a:cubicBezTo>
                <a:cubicBezTo>
                  <a:pt x="793019" y="38462"/>
                  <a:pt x="811193" y="37135"/>
                  <a:pt x="825387" y="27672"/>
                </a:cubicBezTo>
                <a:cubicBezTo>
                  <a:pt x="856760" y="6756"/>
                  <a:pt x="840437" y="14563"/>
                  <a:pt x="873940" y="3396"/>
                </a:cubicBezTo>
                <a:cubicBezTo>
                  <a:pt x="1206542" y="11924"/>
                  <a:pt x="1089705" y="-21789"/>
                  <a:pt x="1238081" y="27672"/>
                </a:cubicBezTo>
                <a:lnTo>
                  <a:pt x="1262357" y="35765"/>
                </a:lnTo>
                <a:cubicBezTo>
                  <a:pt x="1270449" y="38462"/>
                  <a:pt x="1279536" y="39126"/>
                  <a:pt x="1286633" y="43857"/>
                </a:cubicBezTo>
                <a:lnTo>
                  <a:pt x="1310909" y="60041"/>
                </a:lnTo>
                <a:cubicBezTo>
                  <a:pt x="1316304" y="68133"/>
                  <a:pt x="1321017" y="76723"/>
                  <a:pt x="1327093" y="84317"/>
                </a:cubicBezTo>
                <a:cubicBezTo>
                  <a:pt x="1340270" y="100787"/>
                  <a:pt x="1349531" y="104670"/>
                  <a:pt x="1367554" y="116685"/>
                </a:cubicBezTo>
                <a:cubicBezTo>
                  <a:pt x="1400903" y="166708"/>
                  <a:pt x="1363876" y="117911"/>
                  <a:pt x="1408014" y="157145"/>
                </a:cubicBezTo>
                <a:cubicBezTo>
                  <a:pt x="1491157" y="231050"/>
                  <a:pt x="1425746" y="185150"/>
                  <a:pt x="1480842" y="221881"/>
                </a:cubicBezTo>
                <a:cubicBezTo>
                  <a:pt x="1486237" y="229973"/>
                  <a:pt x="1490951" y="238563"/>
                  <a:pt x="1497026" y="246157"/>
                </a:cubicBezTo>
                <a:cubicBezTo>
                  <a:pt x="1501792" y="252115"/>
                  <a:pt x="1513210" y="262342"/>
                  <a:pt x="1513210" y="262342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任意形状 29">
            <a:extLst>
              <a:ext uri="{FF2B5EF4-FFF2-40B4-BE49-F238E27FC236}">
                <a16:creationId xmlns:a16="http://schemas.microsoft.com/office/drawing/2014/main" id="{0C4D6917-EFF8-3060-92A7-AF85EC2142C4}"/>
              </a:ext>
            </a:extLst>
          </p:cNvPr>
          <p:cNvSpPr/>
          <p:nvPr/>
        </p:nvSpPr>
        <p:spPr>
          <a:xfrm>
            <a:off x="6540404" y="4706420"/>
            <a:ext cx="1497026" cy="590719"/>
          </a:xfrm>
          <a:custGeom>
            <a:avLst/>
            <a:gdLst>
              <a:gd name="csX0" fmla="*/ 0 w 1497026"/>
              <a:gd name="csY0" fmla="*/ 590719 h 590719"/>
              <a:gd name="csX1" fmla="*/ 161840 w 1497026"/>
              <a:gd name="csY1" fmla="*/ 566443 h 590719"/>
              <a:gd name="csX2" fmla="*/ 186116 w 1497026"/>
              <a:gd name="csY2" fmla="*/ 558351 h 590719"/>
              <a:gd name="csX3" fmla="*/ 210393 w 1497026"/>
              <a:gd name="csY3" fmla="*/ 550259 h 590719"/>
              <a:gd name="csX4" fmla="*/ 258945 w 1497026"/>
              <a:gd name="csY4" fmla="*/ 517890 h 590719"/>
              <a:gd name="csX5" fmla="*/ 283221 w 1497026"/>
              <a:gd name="csY5" fmla="*/ 509798 h 590719"/>
              <a:gd name="csX6" fmla="*/ 331773 w 1497026"/>
              <a:gd name="csY6" fmla="*/ 477430 h 590719"/>
              <a:gd name="csX7" fmla="*/ 372233 w 1497026"/>
              <a:gd name="csY7" fmla="*/ 436970 h 590719"/>
              <a:gd name="csX8" fmla="*/ 396509 w 1497026"/>
              <a:gd name="csY8" fmla="*/ 412694 h 590719"/>
              <a:gd name="csX9" fmla="*/ 420785 w 1497026"/>
              <a:gd name="csY9" fmla="*/ 396510 h 590719"/>
              <a:gd name="csX10" fmla="*/ 436970 w 1497026"/>
              <a:gd name="csY10" fmla="*/ 380326 h 590719"/>
              <a:gd name="csX11" fmla="*/ 461246 w 1497026"/>
              <a:gd name="csY11" fmla="*/ 364142 h 590719"/>
              <a:gd name="csX12" fmla="*/ 509798 w 1497026"/>
              <a:gd name="csY12" fmla="*/ 315590 h 590719"/>
              <a:gd name="csX13" fmla="*/ 566442 w 1497026"/>
              <a:gd name="csY13" fmla="*/ 250853 h 590719"/>
              <a:gd name="csX14" fmla="*/ 606902 w 1497026"/>
              <a:gd name="csY14" fmla="*/ 218485 h 590719"/>
              <a:gd name="csX15" fmla="*/ 655455 w 1497026"/>
              <a:gd name="csY15" fmla="*/ 186117 h 590719"/>
              <a:gd name="csX16" fmla="*/ 679731 w 1497026"/>
              <a:gd name="csY16" fmla="*/ 169933 h 590719"/>
              <a:gd name="csX17" fmla="*/ 704007 w 1497026"/>
              <a:gd name="csY17" fmla="*/ 161841 h 590719"/>
              <a:gd name="csX18" fmla="*/ 752559 w 1497026"/>
              <a:gd name="csY18" fmla="*/ 129473 h 590719"/>
              <a:gd name="csX19" fmla="*/ 776835 w 1497026"/>
              <a:gd name="csY19" fmla="*/ 113289 h 590719"/>
              <a:gd name="csX20" fmla="*/ 817295 w 1497026"/>
              <a:gd name="csY20" fmla="*/ 72829 h 590719"/>
              <a:gd name="csX21" fmla="*/ 833479 w 1497026"/>
              <a:gd name="csY21" fmla="*/ 56644 h 590719"/>
              <a:gd name="csX22" fmla="*/ 857755 w 1497026"/>
              <a:gd name="csY22" fmla="*/ 48552 h 590719"/>
              <a:gd name="csX23" fmla="*/ 882031 w 1497026"/>
              <a:gd name="csY23" fmla="*/ 32368 h 590719"/>
              <a:gd name="csX24" fmla="*/ 898216 w 1497026"/>
              <a:gd name="csY24" fmla="*/ 16184 h 590719"/>
              <a:gd name="csX25" fmla="*/ 954860 w 1497026"/>
              <a:gd name="csY25" fmla="*/ 0 h 590719"/>
              <a:gd name="csX26" fmla="*/ 1060056 w 1497026"/>
              <a:gd name="csY26" fmla="*/ 8092 h 590719"/>
              <a:gd name="csX27" fmla="*/ 1108608 w 1497026"/>
              <a:gd name="csY27" fmla="*/ 24276 h 590719"/>
              <a:gd name="csX28" fmla="*/ 1132885 w 1497026"/>
              <a:gd name="csY28" fmla="*/ 32368 h 590719"/>
              <a:gd name="csX29" fmla="*/ 1157161 w 1497026"/>
              <a:gd name="csY29" fmla="*/ 48552 h 590719"/>
              <a:gd name="csX30" fmla="*/ 1181437 w 1497026"/>
              <a:gd name="csY30" fmla="*/ 56644 h 590719"/>
              <a:gd name="csX31" fmla="*/ 1197621 w 1497026"/>
              <a:gd name="csY31" fmla="*/ 72829 h 590719"/>
              <a:gd name="csX32" fmla="*/ 1246173 w 1497026"/>
              <a:gd name="csY32" fmla="*/ 105197 h 590719"/>
              <a:gd name="csX33" fmla="*/ 1270449 w 1497026"/>
              <a:gd name="csY33" fmla="*/ 121381 h 590719"/>
              <a:gd name="csX34" fmla="*/ 1319001 w 1497026"/>
              <a:gd name="csY34" fmla="*/ 153749 h 590719"/>
              <a:gd name="csX35" fmla="*/ 1343278 w 1497026"/>
              <a:gd name="csY35" fmla="*/ 169933 h 590719"/>
              <a:gd name="csX36" fmla="*/ 1391830 w 1497026"/>
              <a:gd name="csY36" fmla="*/ 194209 h 590719"/>
              <a:gd name="csX37" fmla="*/ 1416106 w 1497026"/>
              <a:gd name="csY37" fmla="*/ 202301 h 590719"/>
              <a:gd name="csX38" fmla="*/ 1464658 w 1497026"/>
              <a:gd name="csY38" fmla="*/ 234669 h 590719"/>
              <a:gd name="csX39" fmla="*/ 1497026 w 1497026"/>
              <a:gd name="csY39" fmla="*/ 250853 h 590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497026" h="590719">
                <a:moveTo>
                  <a:pt x="0" y="590719"/>
                </a:moveTo>
                <a:cubicBezTo>
                  <a:pt x="130304" y="581412"/>
                  <a:pt x="77372" y="594599"/>
                  <a:pt x="161840" y="566443"/>
                </a:cubicBezTo>
                <a:lnTo>
                  <a:pt x="186116" y="558351"/>
                </a:lnTo>
                <a:lnTo>
                  <a:pt x="210393" y="550259"/>
                </a:lnTo>
                <a:cubicBezTo>
                  <a:pt x="226577" y="539469"/>
                  <a:pt x="240492" y="524041"/>
                  <a:pt x="258945" y="517890"/>
                </a:cubicBezTo>
                <a:cubicBezTo>
                  <a:pt x="267037" y="515193"/>
                  <a:pt x="275765" y="513940"/>
                  <a:pt x="283221" y="509798"/>
                </a:cubicBezTo>
                <a:cubicBezTo>
                  <a:pt x="300224" y="500352"/>
                  <a:pt x="331773" y="477430"/>
                  <a:pt x="331773" y="477430"/>
                </a:cubicBezTo>
                <a:cubicBezTo>
                  <a:pt x="361444" y="432924"/>
                  <a:pt x="331773" y="470687"/>
                  <a:pt x="372233" y="436970"/>
                </a:cubicBezTo>
                <a:cubicBezTo>
                  <a:pt x="381024" y="429644"/>
                  <a:pt x="387718" y="420020"/>
                  <a:pt x="396509" y="412694"/>
                </a:cubicBezTo>
                <a:cubicBezTo>
                  <a:pt x="403980" y="406468"/>
                  <a:pt x="413191" y="402585"/>
                  <a:pt x="420785" y="396510"/>
                </a:cubicBezTo>
                <a:cubicBezTo>
                  <a:pt x="426743" y="391744"/>
                  <a:pt x="431012" y="385092"/>
                  <a:pt x="436970" y="380326"/>
                </a:cubicBezTo>
                <a:cubicBezTo>
                  <a:pt x="444564" y="374251"/>
                  <a:pt x="453977" y="370603"/>
                  <a:pt x="461246" y="364142"/>
                </a:cubicBezTo>
                <a:cubicBezTo>
                  <a:pt x="478352" y="348936"/>
                  <a:pt x="497102" y="334634"/>
                  <a:pt x="509798" y="315590"/>
                </a:cubicBezTo>
                <a:cubicBezTo>
                  <a:pt x="547561" y="258945"/>
                  <a:pt x="525982" y="277826"/>
                  <a:pt x="566442" y="250853"/>
                </a:cubicBezTo>
                <a:cubicBezTo>
                  <a:pt x="596345" y="205999"/>
                  <a:pt x="565517" y="241476"/>
                  <a:pt x="606902" y="218485"/>
                </a:cubicBezTo>
                <a:cubicBezTo>
                  <a:pt x="623905" y="209039"/>
                  <a:pt x="639271" y="196906"/>
                  <a:pt x="655455" y="186117"/>
                </a:cubicBezTo>
                <a:cubicBezTo>
                  <a:pt x="663547" y="180722"/>
                  <a:pt x="670505" y="173008"/>
                  <a:pt x="679731" y="169933"/>
                </a:cubicBezTo>
                <a:cubicBezTo>
                  <a:pt x="687823" y="167236"/>
                  <a:pt x="696551" y="165983"/>
                  <a:pt x="704007" y="161841"/>
                </a:cubicBezTo>
                <a:cubicBezTo>
                  <a:pt x="721010" y="152395"/>
                  <a:pt x="736375" y="140262"/>
                  <a:pt x="752559" y="129473"/>
                </a:cubicBezTo>
                <a:lnTo>
                  <a:pt x="776835" y="113289"/>
                </a:lnTo>
                <a:cubicBezTo>
                  <a:pt x="804580" y="71671"/>
                  <a:pt x="778760" y="103658"/>
                  <a:pt x="817295" y="72829"/>
                </a:cubicBezTo>
                <a:cubicBezTo>
                  <a:pt x="823253" y="68063"/>
                  <a:pt x="826937" y="60569"/>
                  <a:pt x="833479" y="56644"/>
                </a:cubicBezTo>
                <a:cubicBezTo>
                  <a:pt x="840793" y="52255"/>
                  <a:pt x="850126" y="52367"/>
                  <a:pt x="857755" y="48552"/>
                </a:cubicBezTo>
                <a:cubicBezTo>
                  <a:pt x="866454" y="44203"/>
                  <a:pt x="874437" y="38443"/>
                  <a:pt x="882031" y="32368"/>
                </a:cubicBezTo>
                <a:cubicBezTo>
                  <a:pt x="887989" y="27602"/>
                  <a:pt x="891674" y="20109"/>
                  <a:pt x="898216" y="16184"/>
                </a:cubicBezTo>
                <a:cubicBezTo>
                  <a:pt x="906508" y="11209"/>
                  <a:pt x="948813" y="1512"/>
                  <a:pt x="954860" y="0"/>
                </a:cubicBezTo>
                <a:cubicBezTo>
                  <a:pt x="989925" y="2697"/>
                  <a:pt x="1025317" y="2607"/>
                  <a:pt x="1060056" y="8092"/>
                </a:cubicBezTo>
                <a:cubicBezTo>
                  <a:pt x="1076907" y="10753"/>
                  <a:pt x="1092424" y="18881"/>
                  <a:pt x="1108608" y="24276"/>
                </a:cubicBezTo>
                <a:lnTo>
                  <a:pt x="1132885" y="32368"/>
                </a:lnTo>
                <a:cubicBezTo>
                  <a:pt x="1140977" y="37763"/>
                  <a:pt x="1148462" y="44203"/>
                  <a:pt x="1157161" y="48552"/>
                </a:cubicBezTo>
                <a:cubicBezTo>
                  <a:pt x="1164790" y="52367"/>
                  <a:pt x="1174123" y="52255"/>
                  <a:pt x="1181437" y="56644"/>
                </a:cubicBezTo>
                <a:cubicBezTo>
                  <a:pt x="1187979" y="60569"/>
                  <a:pt x="1191517" y="68251"/>
                  <a:pt x="1197621" y="72829"/>
                </a:cubicBezTo>
                <a:cubicBezTo>
                  <a:pt x="1213181" y="84500"/>
                  <a:pt x="1229989" y="94408"/>
                  <a:pt x="1246173" y="105197"/>
                </a:cubicBezTo>
                <a:lnTo>
                  <a:pt x="1270449" y="121381"/>
                </a:lnTo>
                <a:lnTo>
                  <a:pt x="1319001" y="153749"/>
                </a:lnTo>
                <a:cubicBezTo>
                  <a:pt x="1327093" y="159144"/>
                  <a:pt x="1334051" y="166857"/>
                  <a:pt x="1343278" y="169933"/>
                </a:cubicBezTo>
                <a:cubicBezTo>
                  <a:pt x="1404296" y="190272"/>
                  <a:pt x="1329084" y="162836"/>
                  <a:pt x="1391830" y="194209"/>
                </a:cubicBezTo>
                <a:cubicBezTo>
                  <a:pt x="1399459" y="198024"/>
                  <a:pt x="1408650" y="198159"/>
                  <a:pt x="1416106" y="202301"/>
                </a:cubicBezTo>
                <a:cubicBezTo>
                  <a:pt x="1433109" y="211747"/>
                  <a:pt x="1446205" y="228518"/>
                  <a:pt x="1464658" y="234669"/>
                </a:cubicBezTo>
                <a:cubicBezTo>
                  <a:pt x="1492553" y="243967"/>
                  <a:pt x="1482903" y="236730"/>
                  <a:pt x="1497026" y="250853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任意形状 30">
            <a:extLst>
              <a:ext uri="{FF2B5EF4-FFF2-40B4-BE49-F238E27FC236}">
                <a16:creationId xmlns:a16="http://schemas.microsoft.com/office/drawing/2014/main" id="{5C9DD73A-E331-E951-F3C1-CB6BC4FE33EE}"/>
              </a:ext>
            </a:extLst>
          </p:cNvPr>
          <p:cNvSpPr/>
          <p:nvPr/>
        </p:nvSpPr>
        <p:spPr>
          <a:xfrm>
            <a:off x="8198757" y="4556606"/>
            <a:ext cx="1488934" cy="671639"/>
          </a:xfrm>
          <a:custGeom>
            <a:avLst/>
            <a:gdLst>
              <a:gd name="csX0" fmla="*/ 0 w 1488934"/>
              <a:gd name="csY0" fmla="*/ 671639 h 671639"/>
              <a:gd name="csX1" fmla="*/ 121380 w 1488934"/>
              <a:gd name="csY1" fmla="*/ 647362 h 671639"/>
              <a:gd name="csX2" fmla="*/ 145657 w 1488934"/>
              <a:gd name="csY2" fmla="*/ 639270 h 671639"/>
              <a:gd name="csX3" fmla="*/ 169933 w 1488934"/>
              <a:gd name="csY3" fmla="*/ 631178 h 671639"/>
              <a:gd name="csX4" fmla="*/ 267037 w 1488934"/>
              <a:gd name="csY4" fmla="*/ 550258 h 671639"/>
              <a:gd name="csX5" fmla="*/ 291313 w 1488934"/>
              <a:gd name="csY5" fmla="*/ 534074 h 671639"/>
              <a:gd name="csX6" fmla="*/ 315589 w 1488934"/>
              <a:gd name="csY6" fmla="*/ 517890 h 671639"/>
              <a:gd name="csX7" fmla="*/ 364142 w 1488934"/>
              <a:gd name="csY7" fmla="*/ 453154 h 671639"/>
              <a:gd name="csX8" fmla="*/ 428878 w 1488934"/>
              <a:gd name="csY8" fmla="*/ 396509 h 671639"/>
              <a:gd name="csX9" fmla="*/ 469338 w 1488934"/>
              <a:gd name="csY9" fmla="*/ 347957 h 671639"/>
              <a:gd name="csX10" fmla="*/ 525982 w 1488934"/>
              <a:gd name="csY10" fmla="*/ 283221 h 671639"/>
              <a:gd name="csX11" fmla="*/ 558350 w 1488934"/>
              <a:gd name="csY11" fmla="*/ 234669 h 671639"/>
              <a:gd name="csX12" fmla="*/ 574534 w 1488934"/>
              <a:gd name="csY12" fmla="*/ 210393 h 671639"/>
              <a:gd name="csX13" fmla="*/ 590719 w 1488934"/>
              <a:gd name="csY13" fmla="*/ 194208 h 671639"/>
              <a:gd name="csX14" fmla="*/ 623087 w 1488934"/>
              <a:gd name="csY14" fmla="*/ 145656 h 671639"/>
              <a:gd name="csX15" fmla="*/ 671639 w 1488934"/>
              <a:gd name="csY15" fmla="*/ 113288 h 671639"/>
              <a:gd name="csX16" fmla="*/ 712099 w 1488934"/>
              <a:gd name="csY16" fmla="*/ 80920 h 671639"/>
              <a:gd name="csX17" fmla="*/ 760651 w 1488934"/>
              <a:gd name="csY17" fmla="*/ 48552 h 671639"/>
              <a:gd name="csX18" fmla="*/ 784927 w 1488934"/>
              <a:gd name="csY18" fmla="*/ 32368 h 671639"/>
              <a:gd name="csX19" fmla="*/ 809203 w 1488934"/>
              <a:gd name="csY19" fmla="*/ 16184 h 671639"/>
              <a:gd name="csX20" fmla="*/ 825388 w 1488934"/>
              <a:gd name="csY20" fmla="*/ 0 h 671639"/>
              <a:gd name="csX21" fmla="*/ 1051965 w 1488934"/>
              <a:gd name="csY21" fmla="*/ 8092 h 671639"/>
              <a:gd name="csX22" fmla="*/ 1100517 w 1488934"/>
              <a:gd name="csY22" fmla="*/ 24276 h 671639"/>
              <a:gd name="csX23" fmla="*/ 1173345 w 1488934"/>
              <a:gd name="csY23" fmla="*/ 64736 h 671639"/>
              <a:gd name="csX24" fmla="*/ 1197621 w 1488934"/>
              <a:gd name="csY24" fmla="*/ 80920 h 671639"/>
              <a:gd name="csX25" fmla="*/ 1246173 w 1488934"/>
              <a:gd name="csY25" fmla="*/ 97104 h 671639"/>
              <a:gd name="csX26" fmla="*/ 1270449 w 1488934"/>
              <a:gd name="csY26" fmla="*/ 105196 h 671639"/>
              <a:gd name="csX27" fmla="*/ 1286634 w 1488934"/>
              <a:gd name="csY27" fmla="*/ 121380 h 671639"/>
              <a:gd name="csX28" fmla="*/ 1310910 w 1488934"/>
              <a:gd name="csY28" fmla="*/ 137564 h 671639"/>
              <a:gd name="csX29" fmla="*/ 1351370 w 1488934"/>
              <a:gd name="csY29" fmla="*/ 178024 h 671639"/>
              <a:gd name="csX30" fmla="*/ 1416106 w 1488934"/>
              <a:gd name="csY30" fmla="*/ 218485 h 671639"/>
              <a:gd name="csX31" fmla="*/ 1440382 w 1488934"/>
              <a:gd name="csY31" fmla="*/ 234669 h 671639"/>
              <a:gd name="csX32" fmla="*/ 1488934 w 1488934"/>
              <a:gd name="csY32" fmla="*/ 250853 h 6716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1488934" h="671639">
                <a:moveTo>
                  <a:pt x="0" y="671639"/>
                </a:moveTo>
                <a:cubicBezTo>
                  <a:pt x="89788" y="661663"/>
                  <a:pt x="49652" y="671272"/>
                  <a:pt x="121380" y="647362"/>
                </a:cubicBezTo>
                <a:lnTo>
                  <a:pt x="145657" y="639270"/>
                </a:lnTo>
                <a:lnTo>
                  <a:pt x="169933" y="631178"/>
                </a:lnTo>
                <a:cubicBezTo>
                  <a:pt x="232239" y="568872"/>
                  <a:pt x="199441" y="595322"/>
                  <a:pt x="267037" y="550258"/>
                </a:cubicBezTo>
                <a:lnTo>
                  <a:pt x="291313" y="534074"/>
                </a:lnTo>
                <a:lnTo>
                  <a:pt x="315589" y="517890"/>
                </a:lnTo>
                <a:cubicBezTo>
                  <a:pt x="330386" y="495694"/>
                  <a:pt x="342755" y="470263"/>
                  <a:pt x="364142" y="453154"/>
                </a:cubicBezTo>
                <a:cubicBezTo>
                  <a:pt x="394694" y="428713"/>
                  <a:pt x="400356" y="439291"/>
                  <a:pt x="428878" y="396509"/>
                </a:cubicBezTo>
                <a:cubicBezTo>
                  <a:pt x="486710" y="309761"/>
                  <a:pt x="396648" y="441416"/>
                  <a:pt x="469338" y="347957"/>
                </a:cubicBezTo>
                <a:cubicBezTo>
                  <a:pt x="520172" y="282599"/>
                  <a:pt x="478986" y="314552"/>
                  <a:pt x="525982" y="283221"/>
                </a:cubicBezTo>
                <a:lnTo>
                  <a:pt x="558350" y="234669"/>
                </a:lnTo>
                <a:cubicBezTo>
                  <a:pt x="563745" y="226577"/>
                  <a:pt x="567657" y="217270"/>
                  <a:pt x="574534" y="210393"/>
                </a:cubicBezTo>
                <a:cubicBezTo>
                  <a:pt x="579929" y="204998"/>
                  <a:pt x="586141" y="200312"/>
                  <a:pt x="590719" y="194208"/>
                </a:cubicBezTo>
                <a:cubicBezTo>
                  <a:pt x="602389" y="178647"/>
                  <a:pt x="606903" y="156445"/>
                  <a:pt x="623087" y="145656"/>
                </a:cubicBezTo>
                <a:lnTo>
                  <a:pt x="671639" y="113288"/>
                </a:lnTo>
                <a:cubicBezTo>
                  <a:pt x="701542" y="68433"/>
                  <a:pt x="670714" y="103912"/>
                  <a:pt x="712099" y="80920"/>
                </a:cubicBezTo>
                <a:cubicBezTo>
                  <a:pt x="729102" y="71474"/>
                  <a:pt x="744467" y="59341"/>
                  <a:pt x="760651" y="48552"/>
                </a:cubicBezTo>
                <a:lnTo>
                  <a:pt x="784927" y="32368"/>
                </a:lnTo>
                <a:cubicBezTo>
                  <a:pt x="793019" y="26973"/>
                  <a:pt x="802326" y="23061"/>
                  <a:pt x="809203" y="16184"/>
                </a:cubicBezTo>
                <a:lnTo>
                  <a:pt x="825388" y="0"/>
                </a:lnTo>
                <a:cubicBezTo>
                  <a:pt x="900914" y="2697"/>
                  <a:pt x="976684" y="1450"/>
                  <a:pt x="1051965" y="8092"/>
                </a:cubicBezTo>
                <a:cubicBezTo>
                  <a:pt x="1068958" y="9591"/>
                  <a:pt x="1086323" y="14813"/>
                  <a:pt x="1100517" y="24276"/>
                </a:cubicBezTo>
                <a:cubicBezTo>
                  <a:pt x="1253602" y="126333"/>
                  <a:pt x="1087888" y="22007"/>
                  <a:pt x="1173345" y="64736"/>
                </a:cubicBezTo>
                <a:cubicBezTo>
                  <a:pt x="1182044" y="69085"/>
                  <a:pt x="1188734" y="76970"/>
                  <a:pt x="1197621" y="80920"/>
                </a:cubicBezTo>
                <a:cubicBezTo>
                  <a:pt x="1213210" y="87848"/>
                  <a:pt x="1229989" y="91709"/>
                  <a:pt x="1246173" y="97104"/>
                </a:cubicBezTo>
                <a:lnTo>
                  <a:pt x="1270449" y="105196"/>
                </a:lnTo>
                <a:cubicBezTo>
                  <a:pt x="1275844" y="110591"/>
                  <a:pt x="1280676" y="116614"/>
                  <a:pt x="1286634" y="121380"/>
                </a:cubicBezTo>
                <a:cubicBezTo>
                  <a:pt x="1294228" y="127455"/>
                  <a:pt x="1304033" y="130687"/>
                  <a:pt x="1310910" y="137564"/>
                </a:cubicBezTo>
                <a:cubicBezTo>
                  <a:pt x="1364857" y="191511"/>
                  <a:pt x="1286634" y="134867"/>
                  <a:pt x="1351370" y="178024"/>
                </a:cubicBezTo>
                <a:cubicBezTo>
                  <a:pt x="1390192" y="236259"/>
                  <a:pt x="1335218" y="164559"/>
                  <a:pt x="1416106" y="218485"/>
                </a:cubicBezTo>
                <a:cubicBezTo>
                  <a:pt x="1424198" y="223880"/>
                  <a:pt x="1431495" y="230719"/>
                  <a:pt x="1440382" y="234669"/>
                </a:cubicBezTo>
                <a:cubicBezTo>
                  <a:pt x="1455971" y="241597"/>
                  <a:pt x="1488934" y="250853"/>
                  <a:pt x="1488934" y="250853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任意形状 31">
            <a:extLst>
              <a:ext uri="{FF2B5EF4-FFF2-40B4-BE49-F238E27FC236}">
                <a16:creationId xmlns:a16="http://schemas.microsoft.com/office/drawing/2014/main" id="{9DA3317E-E5CF-6F4C-2944-63215386E821}"/>
              </a:ext>
            </a:extLst>
          </p:cNvPr>
          <p:cNvSpPr/>
          <p:nvPr/>
        </p:nvSpPr>
        <p:spPr>
          <a:xfrm>
            <a:off x="9868097" y="4503031"/>
            <a:ext cx="1524000" cy="725214"/>
          </a:xfrm>
          <a:custGeom>
            <a:avLst/>
            <a:gdLst>
              <a:gd name="csX0" fmla="*/ 0 w 1524000"/>
              <a:gd name="csY0" fmla="*/ 725214 h 725214"/>
              <a:gd name="csX1" fmla="*/ 73573 w 1524000"/>
              <a:gd name="csY1" fmla="*/ 704193 h 725214"/>
              <a:gd name="csX2" fmla="*/ 105104 w 1524000"/>
              <a:gd name="csY2" fmla="*/ 693683 h 725214"/>
              <a:gd name="csX3" fmla="*/ 168166 w 1524000"/>
              <a:gd name="csY3" fmla="*/ 651642 h 725214"/>
              <a:gd name="csX4" fmla="*/ 199697 w 1524000"/>
              <a:gd name="csY4" fmla="*/ 641131 h 725214"/>
              <a:gd name="csX5" fmla="*/ 262759 w 1524000"/>
              <a:gd name="csY5" fmla="*/ 599090 h 725214"/>
              <a:gd name="csX6" fmla="*/ 294290 w 1524000"/>
              <a:gd name="csY6" fmla="*/ 578069 h 725214"/>
              <a:gd name="csX7" fmla="*/ 357352 w 1524000"/>
              <a:gd name="csY7" fmla="*/ 483476 h 725214"/>
              <a:gd name="csX8" fmla="*/ 378373 w 1524000"/>
              <a:gd name="csY8" fmla="*/ 451945 h 725214"/>
              <a:gd name="csX9" fmla="*/ 441435 w 1524000"/>
              <a:gd name="csY9" fmla="*/ 399393 h 725214"/>
              <a:gd name="csX10" fmla="*/ 493987 w 1524000"/>
              <a:gd name="csY10" fmla="*/ 336331 h 725214"/>
              <a:gd name="csX11" fmla="*/ 525518 w 1524000"/>
              <a:gd name="csY11" fmla="*/ 315311 h 725214"/>
              <a:gd name="csX12" fmla="*/ 578069 w 1524000"/>
              <a:gd name="csY12" fmla="*/ 220718 h 725214"/>
              <a:gd name="csX13" fmla="*/ 609600 w 1524000"/>
              <a:gd name="csY13" fmla="*/ 189187 h 725214"/>
              <a:gd name="csX14" fmla="*/ 651642 w 1524000"/>
              <a:gd name="csY14" fmla="*/ 126124 h 725214"/>
              <a:gd name="csX15" fmla="*/ 672663 w 1524000"/>
              <a:gd name="csY15" fmla="*/ 94593 h 725214"/>
              <a:gd name="csX16" fmla="*/ 767256 w 1524000"/>
              <a:gd name="csY16" fmla="*/ 63062 h 725214"/>
              <a:gd name="csX17" fmla="*/ 798787 w 1524000"/>
              <a:gd name="csY17" fmla="*/ 52552 h 725214"/>
              <a:gd name="csX18" fmla="*/ 830318 w 1524000"/>
              <a:gd name="csY18" fmla="*/ 31531 h 725214"/>
              <a:gd name="csX19" fmla="*/ 861849 w 1524000"/>
              <a:gd name="csY19" fmla="*/ 21021 h 725214"/>
              <a:gd name="csX20" fmla="*/ 956442 w 1524000"/>
              <a:gd name="csY20" fmla="*/ 0 h 725214"/>
              <a:gd name="csX21" fmla="*/ 1030014 w 1524000"/>
              <a:gd name="csY21" fmla="*/ 10511 h 725214"/>
              <a:gd name="csX22" fmla="*/ 1093076 w 1524000"/>
              <a:gd name="csY22" fmla="*/ 31531 h 725214"/>
              <a:gd name="csX23" fmla="*/ 1124607 w 1524000"/>
              <a:gd name="csY23" fmla="*/ 52552 h 725214"/>
              <a:gd name="csX24" fmla="*/ 1187669 w 1524000"/>
              <a:gd name="csY24" fmla="*/ 73573 h 725214"/>
              <a:gd name="csX25" fmla="*/ 1219200 w 1524000"/>
              <a:gd name="csY25" fmla="*/ 84083 h 725214"/>
              <a:gd name="csX26" fmla="*/ 1250731 w 1524000"/>
              <a:gd name="csY26" fmla="*/ 94593 h 725214"/>
              <a:gd name="csX27" fmla="*/ 1292773 w 1524000"/>
              <a:gd name="csY27" fmla="*/ 105104 h 725214"/>
              <a:gd name="csX28" fmla="*/ 1366345 w 1524000"/>
              <a:gd name="csY28" fmla="*/ 189187 h 725214"/>
              <a:gd name="csX29" fmla="*/ 1387366 w 1524000"/>
              <a:gd name="csY29" fmla="*/ 220718 h 725214"/>
              <a:gd name="csX30" fmla="*/ 1418897 w 1524000"/>
              <a:gd name="csY30" fmla="*/ 283780 h 725214"/>
              <a:gd name="csX31" fmla="*/ 1450428 w 1524000"/>
              <a:gd name="csY31" fmla="*/ 294290 h 725214"/>
              <a:gd name="csX32" fmla="*/ 1513490 w 1524000"/>
              <a:gd name="csY32" fmla="*/ 325821 h 725214"/>
              <a:gd name="csX33" fmla="*/ 1524000 w 1524000"/>
              <a:gd name="csY33" fmla="*/ 325821 h 7252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1524000" h="725214">
                <a:moveTo>
                  <a:pt x="0" y="725214"/>
                </a:moveTo>
                <a:lnTo>
                  <a:pt x="73573" y="704193"/>
                </a:lnTo>
                <a:cubicBezTo>
                  <a:pt x="84185" y="701010"/>
                  <a:pt x="95419" y="699063"/>
                  <a:pt x="105104" y="693683"/>
                </a:cubicBezTo>
                <a:cubicBezTo>
                  <a:pt x="127188" y="681414"/>
                  <a:pt x="144199" y="659632"/>
                  <a:pt x="168166" y="651642"/>
                </a:cubicBezTo>
                <a:cubicBezTo>
                  <a:pt x="178676" y="648138"/>
                  <a:pt x="190012" y="646511"/>
                  <a:pt x="199697" y="641131"/>
                </a:cubicBezTo>
                <a:cubicBezTo>
                  <a:pt x="221781" y="628862"/>
                  <a:pt x="241738" y="613104"/>
                  <a:pt x="262759" y="599090"/>
                </a:cubicBezTo>
                <a:lnTo>
                  <a:pt x="294290" y="578069"/>
                </a:lnTo>
                <a:lnTo>
                  <a:pt x="357352" y="483476"/>
                </a:lnTo>
                <a:cubicBezTo>
                  <a:pt x="364359" y="472966"/>
                  <a:pt x="369441" y="460877"/>
                  <a:pt x="378373" y="451945"/>
                </a:cubicBezTo>
                <a:cubicBezTo>
                  <a:pt x="470491" y="359827"/>
                  <a:pt x="353638" y="472557"/>
                  <a:pt x="441435" y="399393"/>
                </a:cubicBezTo>
                <a:cubicBezTo>
                  <a:pt x="544756" y="313292"/>
                  <a:pt x="411302" y="419015"/>
                  <a:pt x="493987" y="336331"/>
                </a:cubicBezTo>
                <a:cubicBezTo>
                  <a:pt x="502919" y="327399"/>
                  <a:pt x="515008" y="322318"/>
                  <a:pt x="525518" y="315311"/>
                </a:cubicBezTo>
                <a:cubicBezTo>
                  <a:pt x="538734" y="275661"/>
                  <a:pt x="541929" y="256858"/>
                  <a:pt x="578069" y="220718"/>
                </a:cubicBezTo>
                <a:cubicBezTo>
                  <a:pt x="588579" y="210208"/>
                  <a:pt x="600474" y="200920"/>
                  <a:pt x="609600" y="189187"/>
                </a:cubicBezTo>
                <a:cubicBezTo>
                  <a:pt x="625111" y="169245"/>
                  <a:pt x="637628" y="147145"/>
                  <a:pt x="651642" y="126124"/>
                </a:cubicBezTo>
                <a:cubicBezTo>
                  <a:pt x="658649" y="115614"/>
                  <a:pt x="660679" y="98587"/>
                  <a:pt x="672663" y="94593"/>
                </a:cubicBezTo>
                <a:lnTo>
                  <a:pt x="767256" y="63062"/>
                </a:lnTo>
                <a:lnTo>
                  <a:pt x="798787" y="52552"/>
                </a:lnTo>
                <a:cubicBezTo>
                  <a:pt x="809297" y="45545"/>
                  <a:pt x="819020" y="37180"/>
                  <a:pt x="830318" y="31531"/>
                </a:cubicBezTo>
                <a:cubicBezTo>
                  <a:pt x="840227" y="26576"/>
                  <a:pt x="851196" y="24065"/>
                  <a:pt x="861849" y="21021"/>
                </a:cubicBezTo>
                <a:cubicBezTo>
                  <a:pt x="896478" y="11127"/>
                  <a:pt x="920325" y="7224"/>
                  <a:pt x="956442" y="0"/>
                </a:cubicBezTo>
                <a:cubicBezTo>
                  <a:pt x="980966" y="3504"/>
                  <a:pt x="1005875" y="4941"/>
                  <a:pt x="1030014" y="10511"/>
                </a:cubicBezTo>
                <a:cubicBezTo>
                  <a:pt x="1051604" y="15493"/>
                  <a:pt x="1093076" y="31531"/>
                  <a:pt x="1093076" y="31531"/>
                </a:cubicBezTo>
                <a:cubicBezTo>
                  <a:pt x="1103586" y="38538"/>
                  <a:pt x="1113064" y="47422"/>
                  <a:pt x="1124607" y="52552"/>
                </a:cubicBezTo>
                <a:cubicBezTo>
                  <a:pt x="1144855" y="61551"/>
                  <a:pt x="1166648" y="66566"/>
                  <a:pt x="1187669" y="73573"/>
                </a:cubicBezTo>
                <a:lnTo>
                  <a:pt x="1219200" y="84083"/>
                </a:lnTo>
                <a:cubicBezTo>
                  <a:pt x="1229710" y="87586"/>
                  <a:pt x="1239983" y="91906"/>
                  <a:pt x="1250731" y="94593"/>
                </a:cubicBezTo>
                <a:lnTo>
                  <a:pt x="1292773" y="105104"/>
                </a:lnTo>
                <a:cubicBezTo>
                  <a:pt x="1345326" y="140138"/>
                  <a:pt x="1317296" y="115613"/>
                  <a:pt x="1366345" y="189187"/>
                </a:cubicBezTo>
                <a:lnTo>
                  <a:pt x="1387366" y="220718"/>
                </a:lnTo>
                <a:cubicBezTo>
                  <a:pt x="1394290" y="241490"/>
                  <a:pt x="1400374" y="268962"/>
                  <a:pt x="1418897" y="283780"/>
                </a:cubicBezTo>
                <a:cubicBezTo>
                  <a:pt x="1427548" y="290701"/>
                  <a:pt x="1439918" y="290787"/>
                  <a:pt x="1450428" y="294290"/>
                </a:cubicBezTo>
                <a:cubicBezTo>
                  <a:pt x="1481255" y="314842"/>
                  <a:pt x="1478677" y="317118"/>
                  <a:pt x="1513490" y="325821"/>
                </a:cubicBezTo>
                <a:cubicBezTo>
                  <a:pt x="1516889" y="326671"/>
                  <a:pt x="1520497" y="325821"/>
                  <a:pt x="1524000" y="325821"/>
                </a:cubicBezTo>
              </a:path>
            </a:pathLst>
          </a:cu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33" name="直线连接符 32">
            <a:extLst>
              <a:ext uri="{FF2B5EF4-FFF2-40B4-BE49-F238E27FC236}">
                <a16:creationId xmlns:a16="http://schemas.microsoft.com/office/drawing/2014/main" id="{72B0D789-FE6C-B80F-6BCC-39D8EFDDB4DF}"/>
              </a:ext>
            </a:extLst>
          </p:cNvPr>
          <p:cNvCxnSpPr/>
          <p:nvPr/>
        </p:nvCxnSpPr>
        <p:spPr>
          <a:xfrm>
            <a:off x="2158635" y="1919247"/>
            <a:ext cx="288000" cy="0"/>
          </a:xfrm>
          <a:prstGeom prst="line">
            <a:avLst/>
          </a:prstGeom>
          <a:noFill/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A7B4DDFF-3471-C112-2107-241E949532DA}"/>
              </a:ext>
            </a:extLst>
          </p:cNvPr>
          <p:cNvGrpSpPr/>
          <p:nvPr/>
        </p:nvGrpSpPr>
        <p:grpSpPr>
          <a:xfrm>
            <a:off x="301267" y="6208930"/>
            <a:ext cx="11589466" cy="430887"/>
            <a:chOff x="219012" y="6136344"/>
            <a:chExt cx="11589466" cy="430887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E7FE354E-91D8-EDB9-116A-53DD6C430BBA}"/>
                </a:ext>
              </a:extLst>
            </p:cNvPr>
            <p:cNvSpPr txBox="1"/>
            <p:nvPr/>
          </p:nvSpPr>
          <p:spPr>
            <a:xfrm>
              <a:off x="578941" y="6136344"/>
              <a:ext cx="11229537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>
                <a:buSzPct val="60000"/>
              </a:pPr>
              <a:r>
                <a:rPr lang="en-US" altLang="zh-CN" sz="2200" b="1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InfiniFlow</a:t>
              </a:r>
              <a:r>
                <a:rPr lang="en-US" altLang="zh-CN" sz="2200" b="1" dirty="0">
                  <a:solidFill>
                    <a:srgbClr val="C000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 excels in average and tail FCT without relying on end-to-end rate control.</a:t>
              </a:r>
            </a:p>
          </p:txBody>
        </p:sp>
        <p:sp>
          <p:nvSpPr>
            <p:cNvPr id="4" name="right-arrow-circle_36848">
              <a:extLst>
                <a:ext uri="{FF2B5EF4-FFF2-40B4-BE49-F238E27FC236}">
                  <a16:creationId xmlns:a16="http://schemas.microsoft.com/office/drawing/2014/main" id="{017A0EAA-0515-2A12-6425-78D3CE321738}"/>
                </a:ext>
              </a:extLst>
            </p:cNvPr>
            <p:cNvSpPr/>
            <p:nvPr/>
          </p:nvSpPr>
          <p:spPr>
            <a:xfrm>
              <a:off x="219012" y="6172098"/>
              <a:ext cx="359929" cy="359377"/>
            </a:xfrm>
            <a:custGeom>
              <a:avLst/>
              <a:gdLst>
                <a:gd name="T0" fmla="*/ 209 w 418"/>
                <a:gd name="T1" fmla="*/ 0 h 418"/>
                <a:gd name="T2" fmla="*/ 0 w 418"/>
                <a:gd name="T3" fmla="*/ 209 h 418"/>
                <a:gd name="T4" fmla="*/ 209 w 418"/>
                <a:gd name="T5" fmla="*/ 418 h 418"/>
                <a:gd name="T6" fmla="*/ 418 w 418"/>
                <a:gd name="T7" fmla="*/ 209 h 418"/>
                <a:gd name="T8" fmla="*/ 209 w 418"/>
                <a:gd name="T9" fmla="*/ 0 h 418"/>
                <a:gd name="T10" fmla="*/ 241 w 418"/>
                <a:gd name="T11" fmla="*/ 307 h 418"/>
                <a:gd name="T12" fmla="*/ 222 w 418"/>
                <a:gd name="T13" fmla="*/ 315 h 418"/>
                <a:gd name="T14" fmla="*/ 204 w 418"/>
                <a:gd name="T15" fmla="*/ 307 h 418"/>
                <a:gd name="T16" fmla="*/ 204 w 418"/>
                <a:gd name="T17" fmla="*/ 270 h 418"/>
                <a:gd name="T18" fmla="*/ 238 w 418"/>
                <a:gd name="T19" fmla="*/ 236 h 418"/>
                <a:gd name="T20" fmla="*/ 116 w 418"/>
                <a:gd name="T21" fmla="*/ 236 h 418"/>
                <a:gd name="T22" fmla="*/ 89 w 418"/>
                <a:gd name="T23" fmla="*/ 209 h 418"/>
                <a:gd name="T24" fmla="*/ 116 w 418"/>
                <a:gd name="T25" fmla="*/ 182 h 418"/>
                <a:gd name="T26" fmla="*/ 238 w 418"/>
                <a:gd name="T27" fmla="*/ 182 h 418"/>
                <a:gd name="T28" fmla="*/ 204 w 418"/>
                <a:gd name="T29" fmla="*/ 148 h 418"/>
                <a:gd name="T30" fmla="*/ 204 w 418"/>
                <a:gd name="T31" fmla="*/ 110 h 418"/>
                <a:gd name="T32" fmla="*/ 241 w 418"/>
                <a:gd name="T33" fmla="*/ 110 h 418"/>
                <a:gd name="T34" fmla="*/ 340 w 418"/>
                <a:gd name="T35" fmla="*/ 209 h 418"/>
                <a:gd name="T36" fmla="*/ 241 w 418"/>
                <a:gd name="T37" fmla="*/ 30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8" h="418">
                  <a:moveTo>
                    <a:pt x="209" y="0"/>
                  </a:moveTo>
                  <a:cubicBezTo>
                    <a:pt x="94" y="0"/>
                    <a:pt x="0" y="94"/>
                    <a:pt x="0" y="209"/>
                  </a:cubicBezTo>
                  <a:cubicBezTo>
                    <a:pt x="0" y="324"/>
                    <a:pt x="94" y="418"/>
                    <a:pt x="209" y="418"/>
                  </a:cubicBezTo>
                  <a:cubicBezTo>
                    <a:pt x="324" y="418"/>
                    <a:pt x="418" y="324"/>
                    <a:pt x="418" y="209"/>
                  </a:cubicBezTo>
                  <a:cubicBezTo>
                    <a:pt x="418" y="94"/>
                    <a:pt x="324" y="0"/>
                    <a:pt x="209" y="0"/>
                  </a:cubicBezTo>
                  <a:close/>
                  <a:moveTo>
                    <a:pt x="241" y="307"/>
                  </a:moveTo>
                  <a:cubicBezTo>
                    <a:pt x="236" y="313"/>
                    <a:pt x="229" y="315"/>
                    <a:pt x="222" y="315"/>
                  </a:cubicBezTo>
                  <a:cubicBezTo>
                    <a:pt x="216" y="315"/>
                    <a:pt x="209" y="313"/>
                    <a:pt x="204" y="307"/>
                  </a:cubicBezTo>
                  <a:cubicBezTo>
                    <a:pt x="193" y="297"/>
                    <a:pt x="193" y="280"/>
                    <a:pt x="204" y="270"/>
                  </a:cubicBezTo>
                  <a:lnTo>
                    <a:pt x="238" y="236"/>
                  </a:lnTo>
                  <a:lnTo>
                    <a:pt x="116" y="236"/>
                  </a:lnTo>
                  <a:cubicBezTo>
                    <a:pt x="101" y="236"/>
                    <a:pt x="89" y="224"/>
                    <a:pt x="89" y="209"/>
                  </a:cubicBezTo>
                  <a:cubicBezTo>
                    <a:pt x="89" y="194"/>
                    <a:pt x="101" y="182"/>
                    <a:pt x="116" y="182"/>
                  </a:cubicBezTo>
                  <a:lnTo>
                    <a:pt x="238" y="182"/>
                  </a:lnTo>
                  <a:lnTo>
                    <a:pt x="204" y="148"/>
                  </a:lnTo>
                  <a:cubicBezTo>
                    <a:pt x="193" y="138"/>
                    <a:pt x="193" y="121"/>
                    <a:pt x="204" y="110"/>
                  </a:cubicBezTo>
                  <a:cubicBezTo>
                    <a:pt x="214" y="100"/>
                    <a:pt x="231" y="100"/>
                    <a:pt x="241" y="110"/>
                  </a:cubicBezTo>
                  <a:lnTo>
                    <a:pt x="340" y="209"/>
                  </a:lnTo>
                  <a:lnTo>
                    <a:pt x="241" y="3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2E53027-5BFC-BC73-E048-858EC31DCD6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53</a:t>
            </a:fld>
            <a:endParaRPr kumimoji="1"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352200A-9AAC-3DE3-4B45-B755E97F9A38}"/>
              </a:ext>
            </a:extLst>
          </p:cNvPr>
          <p:cNvSpPr/>
          <p:nvPr/>
        </p:nvSpPr>
        <p:spPr>
          <a:xfrm>
            <a:off x="0" y="10926"/>
            <a:ext cx="12192000" cy="6858001"/>
          </a:xfrm>
          <a:prstGeom prst="rect">
            <a:avLst/>
          </a:pr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733A93A-68D8-B975-4A36-35C270E755E3}"/>
              </a:ext>
            </a:extLst>
          </p:cNvPr>
          <p:cNvSpPr/>
          <p:nvPr/>
        </p:nvSpPr>
        <p:spPr>
          <a:xfrm>
            <a:off x="0" y="2191863"/>
            <a:ext cx="12192000" cy="2224417"/>
          </a:xfrm>
          <a:prstGeom prst="rect">
            <a:avLst/>
          </a:prstGeom>
          <a:solidFill>
            <a:srgbClr val="1E47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92F7EAC0-37F0-FC68-49F0-15CED5EE2E12}"/>
              </a:ext>
            </a:extLst>
          </p:cNvPr>
          <p:cNvSpPr txBox="1">
            <a:spLocks/>
          </p:cNvSpPr>
          <p:nvPr/>
        </p:nvSpPr>
        <p:spPr>
          <a:xfrm>
            <a:off x="158841" y="2634706"/>
            <a:ext cx="119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30000"/>
              </a:lnSpc>
            </a:pPr>
            <a:r>
              <a:rPr kumimoji="1" lang="en-US" altLang="zh-CN" sz="4000" dirty="0">
                <a:solidFill>
                  <a:schemeClr val="bg1"/>
                </a:solidFill>
              </a:rPr>
              <a:t>With enough VCs, per-flow flow control becomes possible. </a:t>
            </a:r>
          </a:p>
          <a:p>
            <a:pPr algn="ctr">
              <a:lnSpc>
                <a:spcPct val="130000"/>
              </a:lnSpc>
            </a:pPr>
            <a:r>
              <a:rPr kumimoji="1" lang="en-US" altLang="zh-CN" sz="4000" dirty="0">
                <a:solidFill>
                  <a:schemeClr val="bg1"/>
                </a:solidFill>
              </a:rPr>
              <a:t>Is end-to-end CC</a:t>
            </a:r>
            <a:r>
              <a:rPr kumimoji="1" lang="zh-CN" altLang="en-US" sz="4000" dirty="0">
                <a:solidFill>
                  <a:schemeClr val="bg1"/>
                </a:solidFill>
              </a:rPr>
              <a:t> </a:t>
            </a:r>
            <a:r>
              <a:rPr kumimoji="1" lang="en-US" altLang="zh-CN" sz="4000" dirty="0">
                <a:solidFill>
                  <a:schemeClr val="bg1"/>
                </a:solidFill>
              </a:rPr>
              <a:t>still needed for rate control?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80F547C-8B93-FC69-4503-3ED588DF14ED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67058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29BFA-B73A-75E6-33BD-66B76CE1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标题 1">
            <a:extLst>
              <a:ext uri="{FF2B5EF4-FFF2-40B4-BE49-F238E27FC236}">
                <a16:creationId xmlns:a16="http://schemas.microsoft.com/office/drawing/2014/main" id="{8E8EE1E4-5797-ECB2-3A19-D7BFEC93708C}"/>
              </a:ext>
            </a:extLst>
          </p:cNvPr>
          <p:cNvSpPr txBox="1">
            <a:spLocks/>
          </p:cNvSpPr>
          <p:nvPr/>
        </p:nvSpPr>
        <p:spPr>
          <a:xfrm>
            <a:off x="930032" y="2601118"/>
            <a:ext cx="10331935" cy="1870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20000"/>
              </a:lnSpc>
            </a:pPr>
            <a:r>
              <a:rPr kumimoji="1" lang="en-US" altLang="zh-CN" sz="3200" b="1" dirty="0">
                <a:solidFill>
                  <a:srgbClr val="FF0000"/>
                </a:solidFill>
              </a:rPr>
              <a:t>Themis</a:t>
            </a:r>
            <a:br>
              <a:rPr kumimoji="1" lang="en-US" altLang="zh-CN" sz="3000" b="1" dirty="0">
                <a:solidFill>
                  <a:srgbClr val="0070C0"/>
                </a:solidFill>
              </a:rPr>
            </a:br>
            <a:br>
              <a:rPr kumimoji="1" lang="en-US" altLang="zh-CN" sz="3000" b="1" dirty="0">
                <a:solidFill>
                  <a:srgbClr val="0070C0"/>
                </a:solidFill>
              </a:rPr>
            </a:br>
            <a:r>
              <a:rPr kumimoji="1" lang="en-US" altLang="zh-CN" sz="3000" b="1" dirty="0">
                <a:solidFill>
                  <a:srgbClr val="0070C0"/>
                </a:solidFill>
              </a:rPr>
              <a:t>Scheduling-Aware Buffer Management for HBM-Based Hybrid Buffers</a:t>
            </a:r>
            <a:br>
              <a:rPr kumimoji="1" lang="en-US" altLang="zh-CN" sz="3000" b="1" dirty="0">
                <a:solidFill>
                  <a:srgbClr val="0070C0"/>
                </a:solidFill>
              </a:rPr>
            </a:br>
            <a:br>
              <a:rPr kumimoji="1" lang="en-US" altLang="zh-CN" sz="3000" b="1" dirty="0">
                <a:solidFill>
                  <a:srgbClr val="0070C0"/>
                </a:solidFill>
              </a:rPr>
            </a:br>
            <a:r>
              <a:rPr kumimoji="1" lang="en-US" altLang="zh-CN" sz="3000" b="1" dirty="0"/>
              <a:t>NSDI</a:t>
            </a:r>
            <a:r>
              <a:rPr kumimoji="1" lang="zh-CN" altLang="en-US" sz="3000" b="1" dirty="0"/>
              <a:t> </a:t>
            </a:r>
            <a:r>
              <a:rPr kumimoji="1" lang="en-US" altLang="zh-CN" sz="3000" b="1" dirty="0"/>
              <a:t>2026</a:t>
            </a:r>
            <a:endParaRPr kumimoji="1" lang="zh-CN" altLang="en-US" sz="3000" b="1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70A492-548B-84B4-DE02-E5D99F98570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54</a:t>
            </a:fld>
            <a:endParaRPr kumimoji="1" lang="zh-CN" altLang="en-US"/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0C0952A9-91C7-DB2B-3544-B80C23536EF4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54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0040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343F8A4F-1B17-4C64-AA96-5723521DEABF}"/>
              </a:ext>
            </a:extLst>
          </p:cNvPr>
          <p:cNvSpPr>
            <a:spLocks noGrp="1"/>
          </p:cNvSpPr>
          <p:nvPr/>
        </p:nvSpPr>
        <p:spPr>
          <a:xfrm>
            <a:off x="6209142" y="2869171"/>
            <a:ext cx="1752329" cy="1199868"/>
          </a:xfrm>
          <a:prstGeom prst="rect">
            <a:avLst/>
          </a:prstGeom>
          <a:solidFill>
            <a:srgbClr val="E6FFE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B919D74-4214-43FF-BA2F-86D80912759B}"/>
              </a:ext>
            </a:extLst>
          </p:cNvPr>
          <p:cNvSpPr>
            <a:spLocks noGrp="1"/>
          </p:cNvSpPr>
          <p:nvPr/>
        </p:nvSpPr>
        <p:spPr>
          <a:xfrm>
            <a:off x="6012547" y="3154330"/>
            <a:ext cx="2145518" cy="6295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On-Chip SRAM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7413214-3C49-4CAD-8A2A-91A36358929D}"/>
              </a:ext>
            </a:extLst>
          </p:cNvPr>
          <p:cNvSpPr>
            <a:spLocks noGrp="1"/>
          </p:cNvSpPr>
          <p:nvPr/>
        </p:nvSpPr>
        <p:spPr>
          <a:xfrm>
            <a:off x="5849886" y="4753910"/>
            <a:ext cx="2470837" cy="1201044"/>
          </a:xfrm>
          <a:prstGeom prst="rect">
            <a:avLst/>
          </a:prstGeom>
          <a:solidFill>
            <a:srgbClr val="FFE6E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448FCF6-01B3-4425-B8C4-84CA3E30E9DF}"/>
              </a:ext>
            </a:extLst>
          </p:cNvPr>
          <p:cNvSpPr>
            <a:spLocks noGrp="1"/>
          </p:cNvSpPr>
          <p:nvPr/>
        </p:nvSpPr>
        <p:spPr>
          <a:xfrm>
            <a:off x="6012546" y="5039656"/>
            <a:ext cx="2145518" cy="6295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Off-Chip HBM</a:t>
            </a:r>
          </a:p>
        </p:txBody>
      </p:sp>
      <p:cxnSp>
        <p:nvCxnSpPr>
          <p:cNvPr id="263" name="直接箭头连接符 18"/>
          <p:cNvCxnSpPr>
            <a:stCxn id="11" idx="2"/>
            <a:endCxn id="17" idx="0"/>
          </p:cNvCxnSpPr>
          <p:nvPr/>
        </p:nvCxnSpPr>
        <p:spPr>
          <a:xfrm flipH="1">
            <a:off x="7085305" y="4069039"/>
            <a:ext cx="2" cy="68487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直接连接符 19">
            <a:extLst>
              <a:ext uri="{FF2B5EF4-FFF2-40B4-BE49-F238E27FC236}">
                <a16:creationId xmlns:a16="http://schemas.microsoft.com/office/drawing/2014/main" id="{5AF88F61-8388-4BB4-AAAC-1C75AF599D41}"/>
              </a:ext>
            </a:extLst>
          </p:cNvPr>
          <p:cNvSpPr>
            <a:spLocks noGrp="1"/>
          </p:cNvSpPr>
          <p:nvPr/>
        </p:nvSpPr>
        <p:spPr>
          <a:xfrm>
            <a:off x="8604151" y="3459016"/>
            <a:ext cx="0" cy="19058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265" name="直接连接符 20"/>
          <p:cNvCxnSpPr>
            <a:stCxn id="11" idx="3"/>
          </p:cNvCxnSpPr>
          <p:nvPr/>
        </p:nvCxnSpPr>
        <p:spPr>
          <a:xfrm>
            <a:off x="7961472" y="3469105"/>
            <a:ext cx="65331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1"/>
          <p:cNvCxnSpPr>
            <a:stCxn id="17" idx="3"/>
          </p:cNvCxnSpPr>
          <p:nvPr/>
        </p:nvCxnSpPr>
        <p:spPr>
          <a:xfrm>
            <a:off x="8320724" y="5354433"/>
            <a:ext cx="29406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>
            <a:extLst>
              <a:ext uri="{FF2B5EF4-FFF2-40B4-BE49-F238E27FC236}">
                <a16:creationId xmlns:a16="http://schemas.microsoft.com/office/drawing/2014/main" id="{4C75547F-76D8-452B-B20E-6990240124BD}"/>
              </a:ext>
            </a:extLst>
          </p:cNvPr>
          <p:cNvSpPr>
            <a:spLocks noGrp="1"/>
          </p:cNvSpPr>
          <p:nvPr/>
        </p:nvSpPr>
        <p:spPr>
          <a:xfrm>
            <a:off x="3518428" y="4024696"/>
            <a:ext cx="1507745" cy="7447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4768FD7-2322-446D-9663-E3BD05B80466}"/>
              </a:ext>
            </a:extLst>
          </p:cNvPr>
          <p:cNvSpPr>
            <a:spLocks noGrp="1"/>
          </p:cNvSpPr>
          <p:nvPr/>
        </p:nvSpPr>
        <p:spPr>
          <a:xfrm>
            <a:off x="3519118" y="4054249"/>
            <a:ext cx="1507055" cy="7440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Buffer </a:t>
            </a:r>
          </a:p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Management</a:t>
            </a:r>
          </a:p>
        </p:txBody>
      </p:sp>
      <p:cxnSp>
        <p:nvCxnSpPr>
          <p:cNvPr id="269" name="直接箭头连接符 23"/>
          <p:cNvCxnSpPr/>
          <p:nvPr/>
        </p:nvCxnSpPr>
        <p:spPr>
          <a:xfrm>
            <a:off x="5562924" y="3470688"/>
            <a:ext cx="64621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直接连接符 24">
            <a:extLst>
              <a:ext uri="{FF2B5EF4-FFF2-40B4-BE49-F238E27FC236}">
                <a16:creationId xmlns:a16="http://schemas.microsoft.com/office/drawing/2014/main" id="{52FDDCBF-2BAD-417B-AF61-AE0590C25993}"/>
              </a:ext>
            </a:extLst>
          </p:cNvPr>
          <p:cNvSpPr>
            <a:spLocks noGrp="1"/>
          </p:cNvSpPr>
          <p:nvPr/>
        </p:nvSpPr>
        <p:spPr>
          <a:xfrm>
            <a:off x="5562924" y="3459016"/>
            <a:ext cx="0" cy="9591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6" name="直接连接符 25">
            <a:extLst>
              <a:ext uri="{FF2B5EF4-FFF2-40B4-BE49-F238E27FC236}">
                <a16:creationId xmlns:a16="http://schemas.microsoft.com/office/drawing/2014/main" id="{641F0565-7504-4EBF-B5D7-2792BCC14802}"/>
              </a:ext>
            </a:extLst>
          </p:cNvPr>
          <p:cNvSpPr>
            <a:spLocks noGrp="1"/>
          </p:cNvSpPr>
          <p:nvPr/>
        </p:nvSpPr>
        <p:spPr>
          <a:xfrm>
            <a:off x="5024694" y="4412518"/>
            <a:ext cx="54857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272" name="直接箭头连接符 26"/>
          <p:cNvCxnSpPr>
            <a:endCxn id="32" idx="1"/>
          </p:cNvCxnSpPr>
          <p:nvPr/>
        </p:nvCxnSpPr>
        <p:spPr>
          <a:xfrm>
            <a:off x="2966611" y="4412398"/>
            <a:ext cx="55250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箭头连接符 27"/>
          <p:cNvCxnSpPr/>
          <p:nvPr/>
        </p:nvCxnSpPr>
        <p:spPr>
          <a:xfrm>
            <a:off x="8604929" y="4411474"/>
            <a:ext cx="547688" cy="9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22A0FA5F-AAAE-4B47-9BE9-856C89B5465C}"/>
              </a:ext>
            </a:extLst>
          </p:cNvPr>
          <p:cNvSpPr>
            <a:spLocks noGrp="1"/>
          </p:cNvSpPr>
          <p:nvPr/>
        </p:nvSpPr>
        <p:spPr>
          <a:xfrm>
            <a:off x="1991331" y="4079463"/>
            <a:ext cx="1074398" cy="6640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Arriving</a:t>
            </a:r>
          </a:p>
          <a:p>
            <a:pPr algn="ctr">
              <a:buNone/>
            </a:pPr>
            <a:r>
              <a:rPr>
                <a:latin typeface="Calibri"/>
                <a:ea typeface="Calibri"/>
                <a:cs typeface="Calibri"/>
              </a:rPr>
              <a:t>Packets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7587D71-3D89-49FD-BEBE-08509381CB8D}"/>
              </a:ext>
            </a:extLst>
          </p:cNvPr>
          <p:cNvSpPr>
            <a:spLocks noGrp="1"/>
          </p:cNvSpPr>
          <p:nvPr/>
        </p:nvSpPr>
        <p:spPr>
          <a:xfrm>
            <a:off x="9050238" y="4079463"/>
            <a:ext cx="1150431" cy="6640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dirty="0" err="1">
                <a:latin typeface="Calibri"/>
                <a:ea typeface="Calibri"/>
                <a:cs typeface="Calibri"/>
              </a:rPr>
              <a:t>DepartingPackets</a:t>
            </a:r>
            <a:endParaRPr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1CC445D-43CF-49E2-936A-D1A7CC1AF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HBM-Based Hybrid Buffers</a:t>
            </a: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FA1681CC-291B-4139-9FE3-3B156143696E}"/>
              </a:ext>
            </a:extLst>
          </p:cNvPr>
          <p:cNvSpPr>
            <a:spLocks noGrp="1"/>
          </p:cNvSpPr>
          <p:nvPr/>
        </p:nvSpPr>
        <p:spPr>
          <a:xfrm>
            <a:off x="548952" y="1190361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50000"/>
              </a:lnSpc>
              <a:spcAft>
                <a:spcPts val="1400"/>
              </a:spcAft>
            </a:pPr>
            <a:r>
              <a:rPr sz="19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</a:t>
            </a:r>
            <a:r>
              <a:rPr lang="zh-CN" altLang="zh-CN" sz="1900" b="1" dirty="0">
                <a:solidFill>
                  <a:srgbClr val="C00000"/>
                </a:solidFill>
                <a:latin typeface="微软雅黑"/>
                <a:ea typeface="微软雅黑"/>
              </a:rPr>
              <a:t>HBM</a:t>
            </a:r>
            <a:r>
              <a:rPr lang="zh-CN" altLang="zh-CN" sz="1900" b="1" dirty="0">
                <a:solidFill>
                  <a:srgbClr val="1A1A1A"/>
                </a:solidFill>
                <a:latin typeface="微软雅黑"/>
                <a:ea typeface="微软雅黑"/>
              </a:rPr>
              <a:t> serves as overflow </a:t>
            </a:r>
            <a:r>
              <a:rPr lang="en-US" altLang="zh-CN" sz="1900" b="1" dirty="0">
                <a:solidFill>
                  <a:srgbClr val="1A1A1A"/>
                </a:solidFill>
                <a:latin typeface="微软雅黑"/>
                <a:ea typeface="微软雅黑"/>
              </a:rPr>
              <a:t>buffer </a:t>
            </a:r>
            <a:r>
              <a:rPr lang="zh-CN" altLang="zh-CN" sz="1900" b="1" dirty="0">
                <a:solidFill>
                  <a:srgbClr val="1A1A1A"/>
                </a:solidFill>
                <a:latin typeface="微软雅黑"/>
                <a:ea typeface="微软雅黑"/>
              </a:rPr>
              <a:t>for packets spilled from </a:t>
            </a:r>
            <a:r>
              <a:rPr lang="zh-CN" altLang="zh-CN" sz="1900" b="1" dirty="0">
                <a:solidFill>
                  <a:srgbClr val="C00000"/>
                </a:solidFill>
                <a:latin typeface="微软雅黑"/>
                <a:ea typeface="微软雅黑"/>
              </a:rPr>
              <a:t>SRAM</a:t>
            </a:r>
            <a:r>
              <a:rPr lang="zh-CN" altLang="zh-CN" sz="1900" b="1" dirty="0">
                <a:solidFill>
                  <a:srgbClr val="1A1A1A"/>
                </a:solidFill>
                <a:latin typeface="微软雅黑"/>
                <a:ea typeface="微软雅黑"/>
              </a:rPr>
              <a:t>.</a:t>
            </a:r>
            <a:endParaRPr sz="1900" b="1" dirty="0">
              <a:solidFill>
                <a:srgbClr val="1A1A1A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  <a:spcAft>
                <a:spcPts val="1400"/>
              </a:spcAft>
            </a:pPr>
            <a:r>
              <a:rPr sz="19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</a:t>
            </a:r>
            <a:r>
              <a:rPr sz="19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SRAM</a:t>
            </a:r>
            <a:r>
              <a:rPr sz="19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 and </a:t>
            </a:r>
            <a:r>
              <a:rPr sz="19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HBM</a:t>
            </a:r>
            <a:r>
              <a:rPr sz="19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 work together to achieve both </a:t>
            </a:r>
            <a:r>
              <a:rPr sz="19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high speed</a:t>
            </a:r>
            <a:r>
              <a:rPr sz="19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 and </a:t>
            </a:r>
            <a:r>
              <a:rPr sz="19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large capacity</a:t>
            </a:r>
            <a:r>
              <a:rPr lang="en-US" altLang="zh-CN" sz="1900" b="1" dirty="0">
                <a:solidFill>
                  <a:srgbClr val="1A1A1A"/>
                </a:solidFill>
                <a:latin typeface="微软雅黑"/>
                <a:ea typeface="微软雅黑"/>
              </a:rPr>
              <a:t>.</a:t>
            </a:r>
            <a:endParaRPr lang="zh-CN" altLang="en-US" sz="1900" b="1" dirty="0">
              <a:solidFill>
                <a:srgbClr val="1A1A1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B5503C43-48E5-54F8-3661-E9AB5E5232B0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55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62166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AEA3B89-7F29-4982-A9D9-81E375E77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205209"/>
            <a:ext cx="10633885" cy="631366"/>
          </a:xfrm>
        </p:spPr>
        <p:txBody>
          <a:bodyPr>
            <a:noAutofit/>
          </a:bodyPr>
          <a:lstStyle/>
          <a:p>
            <a:r>
              <a:rPr lang="en-US" sz="2400" dirty="0"/>
              <a:t>Existing Hybrid Buffer Designs: Poor HBM Access Patterns Reduce Effective Bandwidth</a:t>
            </a:r>
            <a:endParaRPr sz="2400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9C6CAE28-C1FC-4613-847F-BA23AF68C940}"/>
              </a:ext>
            </a:extLst>
          </p:cNvPr>
          <p:cNvSpPr>
            <a:spLocks noGrp="1"/>
          </p:cNvSpPr>
          <p:nvPr/>
        </p:nvSpPr>
        <p:spPr>
          <a:xfrm>
            <a:off x="548640" y="1568196"/>
            <a:ext cx="1124712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zh-CN" altLang="zh-CN" sz="2000" i="1" dirty="0">
                <a:latin typeface="Calibri"/>
                <a:cs typeface="Calibri"/>
              </a:rPr>
              <a:t>HBM accesses must satisfy two conditions to reach full rated bandwidth:</a:t>
            </a:r>
          </a:p>
          <a:p>
            <a:pPr marL="0" indent="0">
              <a:buNone/>
            </a:pPr>
            <a:endParaRPr sz="2000" i="1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F50F6768-0A0D-499A-A553-7D3CCB875B0A}"/>
              </a:ext>
            </a:extLst>
          </p:cNvPr>
          <p:cNvSpPr>
            <a:spLocks noGrp="1"/>
          </p:cNvSpPr>
          <p:nvPr/>
        </p:nvSpPr>
        <p:spPr>
          <a:xfrm>
            <a:off x="518473" y="2025396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B8E8E2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4EB63071-1C50-4C98-A6C5-DF2969BBDF34}"/>
              </a:ext>
            </a:extLst>
          </p:cNvPr>
          <p:cNvSpPr>
            <a:spLocks noGrp="1"/>
          </p:cNvSpPr>
          <p:nvPr/>
        </p:nvSpPr>
        <p:spPr>
          <a:xfrm>
            <a:off x="553683" y="2011680"/>
            <a:ext cx="91440" cy="1371600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900302B-0407-41CF-A793-A582A64E6F5C}"/>
              </a:ext>
            </a:extLst>
          </p:cNvPr>
          <p:cNvSpPr>
            <a:spLocks noGrp="1"/>
          </p:cNvSpPr>
          <p:nvPr/>
        </p:nvSpPr>
        <p:spPr>
          <a:xfrm>
            <a:off x="873723" y="2148840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20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Spatial Locality: Contiguous Addresses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9CE34FF-6D1A-467F-9E3C-4B0C3316F454}"/>
              </a:ext>
            </a:extLst>
          </p:cNvPr>
          <p:cNvSpPr>
            <a:spLocks noGrp="1"/>
          </p:cNvSpPr>
          <p:nvPr/>
        </p:nvSpPr>
        <p:spPr>
          <a:xfrm>
            <a:off x="873723" y="2560320"/>
            <a:ext cx="5029200" cy="7772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spcAft>
                <a:spcPts val="400"/>
              </a:spcAft>
              <a:buNone/>
            </a:pPr>
            <a:r>
              <a:rPr sz="13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✓ </a:t>
            </a:r>
            <a:r>
              <a:rPr sz="1300" b="1" dirty="0">
                <a:latin typeface="Calibri"/>
                <a:ea typeface="Calibri"/>
                <a:cs typeface="Calibri"/>
              </a:rPr>
              <a:t>Even data distribution across PCs and BGs → Maximum parallelism</a:t>
            </a:r>
          </a:p>
          <a:p>
            <a:pPr>
              <a:spcAft>
                <a:spcPts val="400"/>
              </a:spcAft>
              <a:buNone/>
            </a:pPr>
            <a:r>
              <a:rPr sz="13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✓ </a:t>
            </a:r>
            <a:r>
              <a:rPr sz="1300" b="1" dirty="0">
                <a:latin typeface="Calibri"/>
                <a:ea typeface="Calibri"/>
                <a:cs typeface="Calibri"/>
              </a:rPr>
              <a:t>Full-row read per activation → Amortized </a:t>
            </a:r>
            <a:r>
              <a:rPr sz="1300" b="1" dirty="0" err="1">
                <a:latin typeface="Calibri"/>
                <a:ea typeface="Calibri"/>
                <a:cs typeface="Calibri"/>
              </a:rPr>
              <a:t>tACT</a:t>
            </a:r>
            <a:r>
              <a:rPr sz="1300" b="1" dirty="0">
                <a:latin typeface="Calibri"/>
                <a:ea typeface="Calibri"/>
                <a:cs typeface="Calibri"/>
              </a:rPr>
              <a:t>/</a:t>
            </a:r>
            <a:r>
              <a:rPr sz="1300" b="1" dirty="0" err="1">
                <a:latin typeface="Calibri"/>
                <a:ea typeface="Calibri"/>
                <a:cs typeface="Calibri"/>
              </a:rPr>
              <a:t>tPRE</a:t>
            </a:r>
            <a:r>
              <a:rPr sz="1300" b="1" dirty="0">
                <a:latin typeface="Calibri"/>
                <a:ea typeface="Calibri"/>
                <a:cs typeface="Calibri"/>
              </a:rPr>
              <a:t> latency</a:t>
            </a: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92E7030B-D810-40D1-B99E-F80C5B84BD0A}"/>
              </a:ext>
            </a:extLst>
          </p:cNvPr>
          <p:cNvSpPr>
            <a:spLocks noGrp="1"/>
          </p:cNvSpPr>
          <p:nvPr/>
        </p:nvSpPr>
        <p:spPr>
          <a:xfrm>
            <a:off x="6360123" y="2011680"/>
            <a:ext cx="54864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B8E8E2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DB4FF208-5BB0-4E8B-A550-674929F70227}"/>
              </a:ext>
            </a:extLst>
          </p:cNvPr>
          <p:cNvSpPr>
            <a:spLocks noGrp="1"/>
          </p:cNvSpPr>
          <p:nvPr/>
        </p:nvSpPr>
        <p:spPr>
          <a:xfrm>
            <a:off x="6360123" y="2011680"/>
            <a:ext cx="91440" cy="1371600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4FF9AFDE-758A-40AC-8CF4-DDC49A08580A}"/>
              </a:ext>
            </a:extLst>
          </p:cNvPr>
          <p:cNvSpPr>
            <a:spLocks noGrp="1"/>
          </p:cNvSpPr>
          <p:nvPr/>
        </p:nvSpPr>
        <p:spPr>
          <a:xfrm>
            <a:off x="6680163" y="2148840"/>
            <a:ext cx="50292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20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Temporal Locality: Continuous Same-Type Operations</a:t>
            </a: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0EA4905B-48F5-4558-879D-E47EB30BAED1}"/>
              </a:ext>
            </a:extLst>
          </p:cNvPr>
          <p:cNvSpPr>
            <a:spLocks noGrp="1"/>
          </p:cNvSpPr>
          <p:nvPr/>
        </p:nvSpPr>
        <p:spPr>
          <a:xfrm>
            <a:off x="6680163" y="2560320"/>
            <a:ext cx="5029200" cy="77724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spcAft>
                <a:spcPts val="400"/>
              </a:spcAft>
            </a:pPr>
            <a:r>
              <a:rPr sz="13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✓</a:t>
            </a:r>
            <a:r>
              <a:rPr sz="13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zh-CN" altLang="zh-CN" sz="1300" b="1" dirty="0">
                <a:latin typeface="Calibri"/>
                <a:cs typeface="Calibri"/>
              </a:rPr>
              <a:t>Use batches of consecutive reads or writes</a:t>
            </a:r>
          </a:p>
          <a:p>
            <a:pPr>
              <a:spcAft>
                <a:spcPts val="400"/>
              </a:spcAft>
            </a:pPr>
            <a:r>
              <a:rPr sz="1300" b="1" dirty="0">
                <a:solidFill>
                  <a:srgbClr val="00B4A6"/>
                </a:solidFill>
                <a:latin typeface="Calibri"/>
                <a:ea typeface="Calibri"/>
                <a:cs typeface="Calibri"/>
              </a:rPr>
              <a:t>✓ </a:t>
            </a:r>
            <a:r>
              <a:rPr lang="en-US" sz="1300" b="1" dirty="0">
                <a:latin typeface="Calibri"/>
                <a:ea typeface="Calibri"/>
                <a:cs typeface="Calibri"/>
              </a:rPr>
              <a:t>Avoid read/write interleaving to reduce bus turnaround overhead</a:t>
            </a:r>
            <a:endParaRPr sz="13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2C754F86-BED7-47D7-9DDA-B78B04F0C6FB}"/>
              </a:ext>
            </a:extLst>
          </p:cNvPr>
          <p:cNvSpPr>
            <a:spLocks noGrp="1"/>
          </p:cNvSpPr>
          <p:nvPr/>
        </p:nvSpPr>
        <p:spPr>
          <a:xfrm>
            <a:off x="548640" y="3671316"/>
            <a:ext cx="1124712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5C6CB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B8F54528-1F89-4C73-960A-4F76C77F42B2}"/>
              </a:ext>
            </a:extLst>
          </p:cNvPr>
          <p:cNvSpPr>
            <a:spLocks noGrp="1"/>
          </p:cNvSpPr>
          <p:nvPr/>
        </p:nvSpPr>
        <p:spPr>
          <a:xfrm>
            <a:off x="548640" y="3671316"/>
            <a:ext cx="91440" cy="2194560"/>
          </a:xfrm>
          <a:prstGeom prst="rect">
            <a:avLst/>
          </a:prstGeom>
          <a:solidFill>
            <a:srgbClr val="E63946"/>
          </a:solidFill>
          <a:ln w="12700">
            <a:solidFill>
              <a:srgbClr val="E63946"/>
            </a:solidFill>
            <a:prstDash val="solid"/>
          </a:ln>
        </p:spPr>
      </p:sp>
      <p:pic>
        <p:nvPicPr>
          <p:cNvPr id="47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854196"/>
            <a:ext cx="457200" cy="457200"/>
          </a:xfrm>
          <a:prstGeom prst="rect">
            <a:avLst/>
          </a:prstGeom>
        </p:spPr>
      </p:pic>
      <p:sp>
        <p:nvSpPr>
          <p:cNvPr id="20" name="Text 15">
            <a:extLst>
              <a:ext uri="{FF2B5EF4-FFF2-40B4-BE49-F238E27FC236}">
                <a16:creationId xmlns:a16="http://schemas.microsoft.com/office/drawing/2014/main" id="{F866ED9F-B18F-41E3-8D8F-6E2B10964BDB}"/>
              </a:ext>
            </a:extLst>
          </p:cNvPr>
          <p:cNvSpPr>
            <a:spLocks noGrp="1"/>
          </p:cNvSpPr>
          <p:nvPr/>
        </p:nvSpPr>
        <p:spPr>
          <a:xfrm>
            <a:off x="1463040" y="3854196"/>
            <a:ext cx="100584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238"/>
                </a:solidFill>
                <a:latin typeface="Georgia"/>
                <a:ea typeface="Georgia"/>
                <a:cs typeface="Georgia"/>
              </a:rPr>
              <a:t>However, packet-buffer access patterns inherently lack continuity</a:t>
            </a:r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B79D3AD3-1AF0-444B-BEB1-76CE655C55E4}"/>
              </a:ext>
            </a:extLst>
          </p:cNvPr>
          <p:cNvSpPr>
            <a:spLocks noGrp="1"/>
          </p:cNvSpPr>
          <p:nvPr/>
        </p:nvSpPr>
        <p:spPr>
          <a:xfrm>
            <a:off x="914400" y="4494276"/>
            <a:ext cx="5212080" cy="1234440"/>
          </a:xfrm>
          <a:prstGeom prst="rect">
            <a:avLst/>
          </a:prstGeom>
          <a:solidFill>
            <a:srgbClr val="F7F9FC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DD339C5D-9CDF-4A90-8AB3-156F520FEFFD}"/>
              </a:ext>
            </a:extLst>
          </p:cNvPr>
          <p:cNvSpPr>
            <a:spLocks noGrp="1"/>
          </p:cNvSpPr>
          <p:nvPr/>
        </p:nvSpPr>
        <p:spPr>
          <a:xfrm>
            <a:off x="1097280" y="4604004"/>
            <a:ext cx="484632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1600" b="1">
                <a:solidFill>
                  <a:srgbClr val="E63946"/>
                </a:solidFill>
                <a:latin typeface="Calibri"/>
                <a:ea typeface="Calibri"/>
                <a:cs typeface="Calibri"/>
              </a:rPr>
              <a:t>Packet arrival order ≠ Departure order</a:t>
            </a:r>
          </a:p>
        </p:txBody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E95ACEE1-0049-42A5-B91B-0D9227025674}"/>
              </a:ext>
            </a:extLst>
          </p:cNvPr>
          <p:cNvSpPr>
            <a:spLocks noGrp="1"/>
          </p:cNvSpPr>
          <p:nvPr/>
        </p:nvSpPr>
        <p:spPr>
          <a:xfrm>
            <a:off x="1097280" y="4997196"/>
            <a:ext cx="4846320" cy="6400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1600" dirty="0">
                <a:solidFill>
                  <a:srgbClr val="6B7693"/>
                </a:solidFill>
                <a:latin typeface="Calibri"/>
                <a:ea typeface="Calibri"/>
                <a:cs typeface="Calibri"/>
              </a:rPr>
              <a:t>Because the scheduler determines the packet readout order, continuity of write addresses and read addresses cannot be achieved simultaneously.</a:t>
            </a:r>
            <a:r>
              <a:rPr sz="1600" dirty="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✗</a:t>
            </a:r>
          </a:p>
        </p:txBody>
      </p:sp>
      <p:sp>
        <p:nvSpPr>
          <p:cNvPr id="24" name="Shape 19">
            <a:extLst>
              <a:ext uri="{FF2B5EF4-FFF2-40B4-BE49-F238E27FC236}">
                <a16:creationId xmlns:a16="http://schemas.microsoft.com/office/drawing/2014/main" id="{25D7D609-B110-43C8-839C-4454506E7C7D}"/>
              </a:ext>
            </a:extLst>
          </p:cNvPr>
          <p:cNvSpPr>
            <a:spLocks noGrp="1"/>
          </p:cNvSpPr>
          <p:nvPr/>
        </p:nvSpPr>
        <p:spPr>
          <a:xfrm>
            <a:off x="6263640" y="4494276"/>
            <a:ext cx="5440680" cy="1234440"/>
          </a:xfrm>
          <a:prstGeom prst="rect">
            <a:avLst/>
          </a:prstGeom>
          <a:solidFill>
            <a:srgbClr val="F7F9FC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A7A9DA6D-FC97-47C7-90B6-17DF74F723FE}"/>
              </a:ext>
            </a:extLst>
          </p:cNvPr>
          <p:cNvSpPr>
            <a:spLocks noGrp="1"/>
          </p:cNvSpPr>
          <p:nvPr/>
        </p:nvSpPr>
        <p:spPr>
          <a:xfrm>
            <a:off x="6446520" y="4604004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1600" b="1" dirty="0">
                <a:solidFill>
                  <a:srgbClr val="E63946"/>
                </a:solidFill>
                <a:latin typeface="Calibri"/>
                <a:ea typeface="Calibri"/>
                <a:cs typeface="Calibri"/>
              </a:rPr>
              <a:t>Read-write interleaving is inevitable</a:t>
            </a:r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080C47CB-43D5-4D86-ACA5-BE76675FB411}"/>
              </a:ext>
            </a:extLst>
          </p:cNvPr>
          <p:cNvSpPr>
            <a:spLocks noGrp="1"/>
          </p:cNvSpPr>
          <p:nvPr/>
        </p:nvSpPr>
        <p:spPr>
          <a:xfrm>
            <a:off x="6446520" y="4997196"/>
            <a:ext cx="5120640" cy="6400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1600" dirty="0">
                <a:solidFill>
                  <a:srgbClr val="6B7693"/>
                </a:solidFill>
                <a:latin typeface="Calibri"/>
                <a:ea typeface="Calibri"/>
                <a:cs typeface="Calibri"/>
              </a:rPr>
              <a:t>Packet-arrival events are unpredictable (writes), while dequeue events continue (reads), so operation continuity cannot be guaranteed.</a:t>
            </a:r>
            <a:r>
              <a:rPr sz="1600" dirty="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✗</a:t>
            </a:r>
          </a:p>
        </p:txBody>
      </p:sp>
      <p:sp>
        <p:nvSpPr>
          <p:cNvPr id="30" name="文本框 2">
            <a:extLst>
              <a:ext uri="{FF2B5EF4-FFF2-40B4-BE49-F238E27FC236}">
                <a16:creationId xmlns:a16="http://schemas.microsoft.com/office/drawing/2014/main" id="{BAEA2899-FC18-4C05-AE5A-021F115C411E}"/>
              </a:ext>
            </a:extLst>
          </p:cNvPr>
          <p:cNvSpPr>
            <a:spLocks noGrp="1"/>
          </p:cNvSpPr>
          <p:nvPr/>
        </p:nvSpPr>
        <p:spPr>
          <a:xfrm>
            <a:off x="518473" y="6213121"/>
            <a:ext cx="11490334" cy="338554"/>
          </a:xfrm>
          <a:prstGeom prst="rect">
            <a:avLst/>
          </a:prstGeom>
          <a:noFill/>
          <a:ln w="38100">
            <a:noFill/>
          </a:ln>
        </p:spPr>
        <p:txBody>
          <a:bodyPr wrap="square" anchor="t">
            <a:spAutoFit/>
          </a:bodyPr>
          <a:lstStyle/>
          <a:p>
            <a:pPr algn="ctr">
              <a:buNone/>
            </a:pPr>
            <a:r>
              <a:rPr lang="en-US" sz="16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Under existing designs, measured HBM bandwidth can fall to just one-ninth of the </a:t>
            </a:r>
            <a:r>
              <a:rPr lang="en-US" altLang="zh-CN" sz="16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peak</a:t>
            </a:r>
            <a:r>
              <a:rPr lang="en-US" sz="1600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 bandwidth.</a:t>
            </a:r>
          </a:p>
        </p:txBody>
      </p:sp>
      <p:sp>
        <p:nvSpPr>
          <p:cNvPr id="31" name="right-arrow-circle_36848">
            <a:extLst>
              <a:ext uri="{FF2B5EF4-FFF2-40B4-BE49-F238E27FC236}">
                <a16:creationId xmlns:a16="http://schemas.microsoft.com/office/drawing/2014/main" id="{49B96A59-D45E-4877-88E3-B9A5E7562B63}"/>
              </a:ext>
            </a:extLst>
          </p:cNvPr>
          <p:cNvSpPr>
            <a:spLocks noGrp="1"/>
          </p:cNvSpPr>
          <p:nvPr/>
        </p:nvSpPr>
        <p:spPr>
          <a:xfrm>
            <a:off x="645372" y="6192298"/>
            <a:ext cx="359929" cy="359377"/>
          </a:xfrm>
          <a:custGeom>
            <a:avLst/>
            <a:gdLst>
              <a:gd name="T0" fmla="*/ 209 w 418"/>
              <a:gd name="T1" fmla="*/ 0 h 418"/>
              <a:gd name="T2" fmla="*/ 0 w 418"/>
              <a:gd name="T3" fmla="*/ 209 h 418"/>
              <a:gd name="T4" fmla="*/ 209 w 418"/>
              <a:gd name="T5" fmla="*/ 418 h 418"/>
              <a:gd name="T6" fmla="*/ 418 w 418"/>
              <a:gd name="T7" fmla="*/ 209 h 418"/>
              <a:gd name="T8" fmla="*/ 209 w 418"/>
              <a:gd name="T9" fmla="*/ 0 h 418"/>
              <a:gd name="T10" fmla="*/ 241 w 418"/>
              <a:gd name="T11" fmla="*/ 307 h 418"/>
              <a:gd name="T12" fmla="*/ 222 w 418"/>
              <a:gd name="T13" fmla="*/ 315 h 418"/>
              <a:gd name="T14" fmla="*/ 204 w 418"/>
              <a:gd name="T15" fmla="*/ 307 h 418"/>
              <a:gd name="T16" fmla="*/ 204 w 418"/>
              <a:gd name="T17" fmla="*/ 270 h 418"/>
              <a:gd name="T18" fmla="*/ 238 w 418"/>
              <a:gd name="T19" fmla="*/ 236 h 418"/>
              <a:gd name="T20" fmla="*/ 116 w 418"/>
              <a:gd name="T21" fmla="*/ 236 h 418"/>
              <a:gd name="T22" fmla="*/ 89 w 418"/>
              <a:gd name="T23" fmla="*/ 209 h 418"/>
              <a:gd name="T24" fmla="*/ 116 w 418"/>
              <a:gd name="T25" fmla="*/ 182 h 418"/>
              <a:gd name="T26" fmla="*/ 238 w 418"/>
              <a:gd name="T27" fmla="*/ 182 h 418"/>
              <a:gd name="T28" fmla="*/ 204 w 418"/>
              <a:gd name="T29" fmla="*/ 148 h 418"/>
              <a:gd name="T30" fmla="*/ 204 w 418"/>
              <a:gd name="T31" fmla="*/ 110 h 418"/>
              <a:gd name="T32" fmla="*/ 241 w 418"/>
              <a:gd name="T33" fmla="*/ 110 h 418"/>
              <a:gd name="T34" fmla="*/ 340 w 418"/>
              <a:gd name="T35" fmla="*/ 209 h 418"/>
              <a:gd name="T36" fmla="*/ 241 w 418"/>
              <a:gd name="T37" fmla="*/ 307 h 418"/>
            </a:gdLst>
            <a:ahLst/>
            <a:cxnLst/>
            <a:rect l="0" t="0" r="r" b="b"/>
            <a:pathLst>
              <a:path w="418" h="418">
                <a:moveTo>
                  <a:pt x="209" y="0"/>
                </a:moveTo>
                <a:cubicBezTo>
                  <a:pt x="94" y="0"/>
                  <a:pt x="0" y="94"/>
                  <a:pt x="0" y="209"/>
                </a:cubicBezTo>
                <a:cubicBezTo>
                  <a:pt x="0" y="324"/>
                  <a:pt x="94" y="418"/>
                  <a:pt x="209" y="418"/>
                </a:cubicBezTo>
                <a:cubicBezTo>
                  <a:pt x="324" y="418"/>
                  <a:pt x="418" y="324"/>
                  <a:pt x="418" y="209"/>
                </a:cubicBezTo>
                <a:cubicBezTo>
                  <a:pt x="418" y="94"/>
                  <a:pt x="324" y="0"/>
                  <a:pt x="209" y="0"/>
                </a:cubicBezTo>
                <a:close/>
                <a:moveTo>
                  <a:pt x="241" y="307"/>
                </a:moveTo>
                <a:cubicBezTo>
                  <a:pt x="236" y="313"/>
                  <a:pt x="229" y="315"/>
                  <a:pt x="222" y="315"/>
                </a:cubicBezTo>
                <a:cubicBezTo>
                  <a:pt x="216" y="315"/>
                  <a:pt x="209" y="313"/>
                  <a:pt x="204" y="307"/>
                </a:cubicBezTo>
                <a:cubicBezTo>
                  <a:pt x="193" y="297"/>
                  <a:pt x="193" y="280"/>
                  <a:pt x="204" y="270"/>
                </a:cubicBezTo>
                <a:lnTo>
                  <a:pt x="238" y="236"/>
                </a:lnTo>
                <a:lnTo>
                  <a:pt x="116" y="236"/>
                </a:lnTo>
                <a:cubicBezTo>
                  <a:pt x="101" y="236"/>
                  <a:pt x="89" y="224"/>
                  <a:pt x="89" y="209"/>
                </a:cubicBezTo>
                <a:cubicBezTo>
                  <a:pt x="89" y="194"/>
                  <a:pt x="101" y="182"/>
                  <a:pt x="116" y="182"/>
                </a:cubicBezTo>
                <a:lnTo>
                  <a:pt x="238" y="182"/>
                </a:lnTo>
                <a:lnTo>
                  <a:pt x="204" y="148"/>
                </a:lnTo>
                <a:cubicBezTo>
                  <a:pt x="193" y="138"/>
                  <a:pt x="193" y="121"/>
                  <a:pt x="204" y="110"/>
                </a:cubicBezTo>
                <a:cubicBezTo>
                  <a:pt x="214" y="100"/>
                  <a:pt x="231" y="100"/>
                  <a:pt x="241" y="110"/>
                </a:cubicBezTo>
                <a:lnTo>
                  <a:pt x="340" y="209"/>
                </a:lnTo>
                <a:lnTo>
                  <a:pt x="241" y="307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D26389EC-586A-9187-8B2F-87C334319DFE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56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55178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C4572C46-5468-4303-A912-46F1348F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t>Existing Hybrid Buffer Scheme – Priority Inversion</a:t>
            </a:r>
          </a:p>
        </p:txBody>
      </p:sp>
      <p:sp>
        <p:nvSpPr>
          <p:cNvPr id="245" name="文本框 244">
            <a:extLst>
              <a:ext uri="{FF2B5EF4-FFF2-40B4-BE49-F238E27FC236}">
                <a16:creationId xmlns:a16="http://schemas.microsoft.com/office/drawing/2014/main" id="{566DD6E6-04AF-4F42-86E5-022F7031174D}"/>
              </a:ext>
            </a:extLst>
          </p:cNvPr>
          <p:cNvSpPr>
            <a:spLocks noGrp="1"/>
          </p:cNvSpPr>
          <p:nvPr/>
        </p:nvSpPr>
        <p:spPr>
          <a:xfrm>
            <a:off x="2325991" y="2184904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On-Chip SRAM</a:t>
            </a:r>
          </a:p>
        </p:txBody>
      </p:sp>
      <p:sp>
        <p:nvSpPr>
          <p:cNvPr id="246" name="文本框 245">
            <a:extLst>
              <a:ext uri="{FF2B5EF4-FFF2-40B4-BE49-F238E27FC236}">
                <a16:creationId xmlns:a16="http://schemas.microsoft.com/office/drawing/2014/main" id="{8A0932D0-1109-42E9-A36E-2D76CAE21202}"/>
              </a:ext>
            </a:extLst>
          </p:cNvPr>
          <p:cNvSpPr>
            <a:spLocks noGrp="1"/>
          </p:cNvSpPr>
          <p:nvPr/>
        </p:nvSpPr>
        <p:spPr>
          <a:xfrm>
            <a:off x="2325825" y="5224226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Off-Chip HBM</a:t>
            </a:r>
          </a:p>
        </p:txBody>
      </p:sp>
      <p:sp>
        <p:nvSpPr>
          <p:cNvPr id="244" name="矩形 243">
            <a:extLst>
              <a:ext uri="{FF2B5EF4-FFF2-40B4-BE49-F238E27FC236}">
                <a16:creationId xmlns:a16="http://schemas.microsoft.com/office/drawing/2014/main" id="{38AD9537-6F26-4E8E-8132-BA4E066D7DAF}"/>
              </a:ext>
            </a:extLst>
          </p:cNvPr>
          <p:cNvSpPr>
            <a:spLocks noGrp="1"/>
          </p:cNvSpPr>
          <p:nvPr/>
        </p:nvSpPr>
        <p:spPr>
          <a:xfrm>
            <a:off x="2510239" y="2651697"/>
            <a:ext cx="1612549" cy="1031248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cxnSp>
        <p:nvCxnSpPr>
          <p:cNvPr id="1905" name="直接箭头连接符 248"/>
          <p:cNvCxnSpPr/>
          <p:nvPr/>
        </p:nvCxnSpPr>
        <p:spPr>
          <a:xfrm>
            <a:off x="1915569" y="3168682"/>
            <a:ext cx="594670" cy="0"/>
          </a:xfrm>
          <a:prstGeom prst="straightConnector1">
            <a:avLst/>
          </a:prstGeom>
          <a:ln w="19050" cap="flat">
            <a:solidFill>
              <a:sysClr val="windowText" lastClr="000000"/>
            </a:solidFill>
            <a:prstDash val="solid"/>
            <a:miter/>
            <a:tailEnd type="triangle" w="lg" len="lg"/>
          </a:ln>
        </p:spPr>
      </p:cxnSp>
      <p:sp>
        <p:nvSpPr>
          <p:cNvPr id="250" name="直接连接符 249">
            <a:extLst>
              <a:ext uri="{FF2B5EF4-FFF2-40B4-BE49-F238E27FC236}">
                <a16:creationId xmlns:a16="http://schemas.microsoft.com/office/drawing/2014/main" id="{B725AF16-0DE8-479F-B4CA-AEEC6EB7A3FD}"/>
              </a:ext>
            </a:extLst>
          </p:cNvPr>
          <p:cNvSpPr>
            <a:spLocks noGrp="1"/>
          </p:cNvSpPr>
          <p:nvPr/>
        </p:nvSpPr>
        <p:spPr>
          <a:xfrm>
            <a:off x="1915569" y="3158650"/>
            <a:ext cx="0" cy="824399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prstDash val="solid"/>
          </a:ln>
        </p:spPr>
      </p:sp>
      <p:sp>
        <p:nvSpPr>
          <p:cNvPr id="251" name="直接连接符 250">
            <a:extLst>
              <a:ext uri="{FF2B5EF4-FFF2-40B4-BE49-F238E27FC236}">
                <a16:creationId xmlns:a16="http://schemas.microsoft.com/office/drawing/2014/main" id="{703A6A27-B72A-41C0-914C-C32C6C4D13DF}"/>
              </a:ext>
            </a:extLst>
          </p:cNvPr>
          <p:cNvSpPr>
            <a:spLocks noGrp="1"/>
          </p:cNvSpPr>
          <p:nvPr/>
        </p:nvSpPr>
        <p:spPr>
          <a:xfrm>
            <a:off x="1420273" y="3978154"/>
            <a:ext cx="504819" cy="0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prstDash val="solid"/>
          </a:ln>
        </p:spPr>
      </p:sp>
      <p:sp>
        <p:nvSpPr>
          <p:cNvPr id="254" name="矩形 253">
            <a:extLst>
              <a:ext uri="{FF2B5EF4-FFF2-40B4-BE49-F238E27FC236}">
                <a16:creationId xmlns:a16="http://schemas.microsoft.com/office/drawing/2014/main" id="{1A1E5F68-0750-4C02-BD5C-8F22B4CF472C}"/>
              </a:ext>
            </a:extLst>
          </p:cNvPr>
          <p:cNvSpPr>
            <a:spLocks noGrp="1"/>
          </p:cNvSpPr>
          <p:nvPr/>
        </p:nvSpPr>
        <p:spPr>
          <a:xfrm>
            <a:off x="2510238" y="2648660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55" name="矩形 254">
            <a:extLst>
              <a:ext uri="{FF2B5EF4-FFF2-40B4-BE49-F238E27FC236}">
                <a16:creationId xmlns:a16="http://schemas.microsoft.com/office/drawing/2014/main" id="{FB07A2B9-9B2D-4889-9F6F-670AFDC3C89E}"/>
              </a:ext>
            </a:extLst>
          </p:cNvPr>
          <p:cNvSpPr>
            <a:spLocks noGrp="1"/>
          </p:cNvSpPr>
          <p:nvPr/>
        </p:nvSpPr>
        <p:spPr>
          <a:xfrm>
            <a:off x="2510239" y="2994697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56" name="矩形 255">
            <a:extLst>
              <a:ext uri="{FF2B5EF4-FFF2-40B4-BE49-F238E27FC236}">
                <a16:creationId xmlns:a16="http://schemas.microsoft.com/office/drawing/2014/main" id="{FF8C97C9-3F5D-43F1-904C-AD79B73E4353}"/>
              </a:ext>
            </a:extLst>
          </p:cNvPr>
          <p:cNvSpPr>
            <a:spLocks noGrp="1"/>
          </p:cNvSpPr>
          <p:nvPr/>
        </p:nvSpPr>
        <p:spPr>
          <a:xfrm>
            <a:off x="2510239" y="3336297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57" name="矩形 256">
            <a:extLst>
              <a:ext uri="{FF2B5EF4-FFF2-40B4-BE49-F238E27FC236}">
                <a16:creationId xmlns:a16="http://schemas.microsoft.com/office/drawing/2014/main" id="{27D4FCC8-7292-4269-A525-98CA91DB0550}"/>
              </a:ext>
            </a:extLst>
          </p:cNvPr>
          <p:cNvSpPr>
            <a:spLocks noGrp="1"/>
          </p:cNvSpPr>
          <p:nvPr/>
        </p:nvSpPr>
        <p:spPr>
          <a:xfrm>
            <a:off x="3035249" y="2651817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58" name="矩形 257">
            <a:extLst>
              <a:ext uri="{FF2B5EF4-FFF2-40B4-BE49-F238E27FC236}">
                <a16:creationId xmlns:a16="http://schemas.microsoft.com/office/drawing/2014/main" id="{C2AEFEA1-2DCA-4AD5-9355-D213F2778ACC}"/>
              </a:ext>
            </a:extLst>
          </p:cNvPr>
          <p:cNvSpPr>
            <a:spLocks noGrp="1"/>
          </p:cNvSpPr>
          <p:nvPr/>
        </p:nvSpPr>
        <p:spPr>
          <a:xfrm>
            <a:off x="3903605" y="2653097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59" name="矩形 258">
            <a:extLst>
              <a:ext uri="{FF2B5EF4-FFF2-40B4-BE49-F238E27FC236}">
                <a16:creationId xmlns:a16="http://schemas.microsoft.com/office/drawing/2014/main" id="{B9D29362-F9AA-4941-9259-0C4600F27E50}"/>
              </a:ext>
            </a:extLst>
          </p:cNvPr>
          <p:cNvSpPr>
            <a:spLocks noGrp="1"/>
          </p:cNvSpPr>
          <p:nvPr/>
        </p:nvSpPr>
        <p:spPr>
          <a:xfrm>
            <a:off x="3687215" y="2653097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0" name="矩形 259">
            <a:extLst>
              <a:ext uri="{FF2B5EF4-FFF2-40B4-BE49-F238E27FC236}">
                <a16:creationId xmlns:a16="http://schemas.microsoft.com/office/drawing/2014/main" id="{5A3919F8-7A03-4303-B60B-E3CE16B584C4}"/>
              </a:ext>
            </a:extLst>
          </p:cNvPr>
          <p:cNvSpPr>
            <a:spLocks noGrp="1"/>
          </p:cNvSpPr>
          <p:nvPr/>
        </p:nvSpPr>
        <p:spPr>
          <a:xfrm>
            <a:off x="3470825" y="2653096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1" name="矩形 260">
            <a:extLst>
              <a:ext uri="{FF2B5EF4-FFF2-40B4-BE49-F238E27FC236}">
                <a16:creationId xmlns:a16="http://schemas.microsoft.com/office/drawing/2014/main" id="{8A60502D-4372-4993-BFB4-039DA5F915B1}"/>
              </a:ext>
            </a:extLst>
          </p:cNvPr>
          <p:cNvSpPr>
            <a:spLocks noGrp="1"/>
          </p:cNvSpPr>
          <p:nvPr/>
        </p:nvSpPr>
        <p:spPr>
          <a:xfrm>
            <a:off x="3254434" y="2653095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2" name="矩形 261">
            <a:extLst>
              <a:ext uri="{FF2B5EF4-FFF2-40B4-BE49-F238E27FC236}">
                <a16:creationId xmlns:a16="http://schemas.microsoft.com/office/drawing/2014/main" id="{DE2D4E22-9031-4F23-8EB2-9057FD93D785}"/>
              </a:ext>
            </a:extLst>
          </p:cNvPr>
          <p:cNvSpPr>
            <a:spLocks noGrp="1"/>
          </p:cNvSpPr>
          <p:nvPr/>
        </p:nvSpPr>
        <p:spPr>
          <a:xfrm>
            <a:off x="3903603" y="2995739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3" name="矩形 262">
            <a:extLst>
              <a:ext uri="{FF2B5EF4-FFF2-40B4-BE49-F238E27FC236}">
                <a16:creationId xmlns:a16="http://schemas.microsoft.com/office/drawing/2014/main" id="{69479A56-8850-4780-81FC-5C08962ADDBB}"/>
              </a:ext>
            </a:extLst>
          </p:cNvPr>
          <p:cNvSpPr>
            <a:spLocks noGrp="1"/>
          </p:cNvSpPr>
          <p:nvPr/>
        </p:nvSpPr>
        <p:spPr>
          <a:xfrm>
            <a:off x="3687213" y="2995739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4" name="矩形 263">
            <a:extLst>
              <a:ext uri="{FF2B5EF4-FFF2-40B4-BE49-F238E27FC236}">
                <a16:creationId xmlns:a16="http://schemas.microsoft.com/office/drawing/2014/main" id="{DA78E843-ED3C-40DB-BD3A-8956123F85AF}"/>
              </a:ext>
            </a:extLst>
          </p:cNvPr>
          <p:cNvSpPr>
            <a:spLocks noGrp="1"/>
          </p:cNvSpPr>
          <p:nvPr/>
        </p:nvSpPr>
        <p:spPr>
          <a:xfrm>
            <a:off x="3470823" y="2995738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5" name="矩形 264">
            <a:extLst>
              <a:ext uri="{FF2B5EF4-FFF2-40B4-BE49-F238E27FC236}">
                <a16:creationId xmlns:a16="http://schemas.microsoft.com/office/drawing/2014/main" id="{015880B2-A442-4AAF-A55B-AA65F0596E10}"/>
              </a:ext>
            </a:extLst>
          </p:cNvPr>
          <p:cNvSpPr>
            <a:spLocks noGrp="1"/>
          </p:cNvSpPr>
          <p:nvPr/>
        </p:nvSpPr>
        <p:spPr>
          <a:xfrm>
            <a:off x="3903603" y="3342625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6" name="矩形 265">
            <a:extLst>
              <a:ext uri="{FF2B5EF4-FFF2-40B4-BE49-F238E27FC236}">
                <a16:creationId xmlns:a16="http://schemas.microsoft.com/office/drawing/2014/main" id="{BFB365CD-B985-4384-BCD3-D6F49B8896E7}"/>
              </a:ext>
            </a:extLst>
          </p:cNvPr>
          <p:cNvSpPr>
            <a:spLocks noGrp="1"/>
          </p:cNvSpPr>
          <p:nvPr/>
        </p:nvSpPr>
        <p:spPr>
          <a:xfrm>
            <a:off x="3687213" y="3342625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7" name="矩形 266">
            <a:extLst>
              <a:ext uri="{FF2B5EF4-FFF2-40B4-BE49-F238E27FC236}">
                <a16:creationId xmlns:a16="http://schemas.microsoft.com/office/drawing/2014/main" id="{51EC080D-069E-431C-9743-ECFCDF0F300E}"/>
              </a:ext>
            </a:extLst>
          </p:cNvPr>
          <p:cNvSpPr>
            <a:spLocks noGrp="1"/>
          </p:cNvSpPr>
          <p:nvPr/>
        </p:nvSpPr>
        <p:spPr>
          <a:xfrm>
            <a:off x="3470823" y="3342624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8" name="矩形 267">
            <a:extLst>
              <a:ext uri="{FF2B5EF4-FFF2-40B4-BE49-F238E27FC236}">
                <a16:creationId xmlns:a16="http://schemas.microsoft.com/office/drawing/2014/main" id="{539A972C-934E-42B6-8E2D-5FB9E5B7603B}"/>
              </a:ext>
            </a:extLst>
          </p:cNvPr>
          <p:cNvSpPr>
            <a:spLocks noGrp="1"/>
          </p:cNvSpPr>
          <p:nvPr/>
        </p:nvSpPr>
        <p:spPr>
          <a:xfrm>
            <a:off x="3254432" y="3342623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69" name="文本框 268">
            <a:extLst>
              <a:ext uri="{FF2B5EF4-FFF2-40B4-BE49-F238E27FC236}">
                <a16:creationId xmlns:a16="http://schemas.microsoft.com/office/drawing/2014/main" id="{4946AA91-E0F2-40BD-8F04-F8F50C92D93F}"/>
              </a:ext>
            </a:extLst>
          </p:cNvPr>
          <p:cNvSpPr>
            <a:spLocks noGrp="1"/>
          </p:cNvSpPr>
          <p:nvPr/>
        </p:nvSpPr>
        <p:spPr>
          <a:xfrm>
            <a:off x="3809294" y="2696283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70" name="文本框 269">
            <a:extLst>
              <a:ext uri="{FF2B5EF4-FFF2-40B4-BE49-F238E27FC236}">
                <a16:creationId xmlns:a16="http://schemas.microsoft.com/office/drawing/2014/main" id="{C678D80D-C4F2-4B97-A07B-E7C07EE8FBCA}"/>
              </a:ext>
            </a:extLst>
          </p:cNvPr>
          <p:cNvSpPr>
            <a:spLocks noGrp="1"/>
          </p:cNvSpPr>
          <p:nvPr/>
        </p:nvSpPr>
        <p:spPr>
          <a:xfrm>
            <a:off x="3597776" y="2696283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71" name="文本框 270">
            <a:extLst>
              <a:ext uri="{FF2B5EF4-FFF2-40B4-BE49-F238E27FC236}">
                <a16:creationId xmlns:a16="http://schemas.microsoft.com/office/drawing/2014/main" id="{98107E05-C42D-4A88-95B8-9DEC6F23BC02}"/>
              </a:ext>
            </a:extLst>
          </p:cNvPr>
          <p:cNvSpPr>
            <a:spLocks noGrp="1"/>
          </p:cNvSpPr>
          <p:nvPr/>
        </p:nvSpPr>
        <p:spPr>
          <a:xfrm>
            <a:off x="3378199" y="2696283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72" name="文本框 271">
            <a:extLst>
              <a:ext uri="{FF2B5EF4-FFF2-40B4-BE49-F238E27FC236}">
                <a16:creationId xmlns:a16="http://schemas.microsoft.com/office/drawing/2014/main" id="{4D746703-B2D3-4DEB-88FD-0E6A25C6C9FD}"/>
              </a:ext>
            </a:extLst>
          </p:cNvPr>
          <p:cNvSpPr>
            <a:spLocks noGrp="1"/>
          </p:cNvSpPr>
          <p:nvPr/>
        </p:nvSpPr>
        <p:spPr>
          <a:xfrm>
            <a:off x="3166681" y="2696283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73" name="文本框 272">
            <a:extLst>
              <a:ext uri="{FF2B5EF4-FFF2-40B4-BE49-F238E27FC236}">
                <a16:creationId xmlns:a16="http://schemas.microsoft.com/office/drawing/2014/main" id="{90212216-6B31-4CB6-950C-C3A989E5570F}"/>
              </a:ext>
            </a:extLst>
          </p:cNvPr>
          <p:cNvSpPr>
            <a:spLocks noGrp="1"/>
          </p:cNvSpPr>
          <p:nvPr/>
        </p:nvSpPr>
        <p:spPr>
          <a:xfrm>
            <a:off x="2947104" y="2696283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74" name="文本框 273">
            <a:extLst>
              <a:ext uri="{FF2B5EF4-FFF2-40B4-BE49-F238E27FC236}">
                <a16:creationId xmlns:a16="http://schemas.microsoft.com/office/drawing/2014/main" id="{BCF090EF-D787-4E65-85F9-F549A80AE8E6}"/>
              </a:ext>
            </a:extLst>
          </p:cNvPr>
          <p:cNvSpPr>
            <a:spLocks noGrp="1"/>
          </p:cNvSpPr>
          <p:nvPr/>
        </p:nvSpPr>
        <p:spPr>
          <a:xfrm>
            <a:off x="3809294" y="3043081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75" name="文本框 274">
            <a:extLst>
              <a:ext uri="{FF2B5EF4-FFF2-40B4-BE49-F238E27FC236}">
                <a16:creationId xmlns:a16="http://schemas.microsoft.com/office/drawing/2014/main" id="{D3E7E505-093D-45AB-A982-A34EBA4E2AE2}"/>
              </a:ext>
            </a:extLst>
          </p:cNvPr>
          <p:cNvSpPr>
            <a:spLocks noGrp="1"/>
          </p:cNvSpPr>
          <p:nvPr/>
        </p:nvSpPr>
        <p:spPr>
          <a:xfrm>
            <a:off x="3597776" y="3043081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76" name="文本框 275">
            <a:extLst>
              <a:ext uri="{FF2B5EF4-FFF2-40B4-BE49-F238E27FC236}">
                <a16:creationId xmlns:a16="http://schemas.microsoft.com/office/drawing/2014/main" id="{C51C79EF-BDAE-45BA-A4EE-D68846761AF3}"/>
              </a:ext>
            </a:extLst>
          </p:cNvPr>
          <p:cNvSpPr>
            <a:spLocks noGrp="1"/>
          </p:cNvSpPr>
          <p:nvPr/>
        </p:nvSpPr>
        <p:spPr>
          <a:xfrm>
            <a:off x="3378199" y="3043081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77" name="文本框 276">
            <a:extLst>
              <a:ext uri="{FF2B5EF4-FFF2-40B4-BE49-F238E27FC236}">
                <a16:creationId xmlns:a16="http://schemas.microsoft.com/office/drawing/2014/main" id="{73F5245E-52F3-48B0-858D-21E30D9D8582}"/>
              </a:ext>
            </a:extLst>
          </p:cNvPr>
          <p:cNvSpPr>
            <a:spLocks noGrp="1"/>
          </p:cNvSpPr>
          <p:nvPr/>
        </p:nvSpPr>
        <p:spPr>
          <a:xfrm>
            <a:off x="3809294" y="339747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78" name="文本框 277">
            <a:extLst>
              <a:ext uri="{FF2B5EF4-FFF2-40B4-BE49-F238E27FC236}">
                <a16:creationId xmlns:a16="http://schemas.microsoft.com/office/drawing/2014/main" id="{93042F0F-49B4-433A-8E40-101201DA8D08}"/>
              </a:ext>
            </a:extLst>
          </p:cNvPr>
          <p:cNvSpPr>
            <a:spLocks noGrp="1"/>
          </p:cNvSpPr>
          <p:nvPr/>
        </p:nvSpPr>
        <p:spPr>
          <a:xfrm>
            <a:off x="3597776" y="339747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79" name="文本框 278">
            <a:extLst>
              <a:ext uri="{FF2B5EF4-FFF2-40B4-BE49-F238E27FC236}">
                <a16:creationId xmlns:a16="http://schemas.microsoft.com/office/drawing/2014/main" id="{CA2BC276-806F-491E-A925-9E39B8DC960C}"/>
              </a:ext>
            </a:extLst>
          </p:cNvPr>
          <p:cNvSpPr>
            <a:spLocks noGrp="1"/>
          </p:cNvSpPr>
          <p:nvPr/>
        </p:nvSpPr>
        <p:spPr>
          <a:xfrm>
            <a:off x="3378199" y="339747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80" name="文本框 279">
            <a:extLst>
              <a:ext uri="{FF2B5EF4-FFF2-40B4-BE49-F238E27FC236}">
                <a16:creationId xmlns:a16="http://schemas.microsoft.com/office/drawing/2014/main" id="{89CA5F0F-05D3-47C9-83F4-3C3CA5F99FA7}"/>
              </a:ext>
            </a:extLst>
          </p:cNvPr>
          <p:cNvSpPr>
            <a:spLocks noGrp="1"/>
          </p:cNvSpPr>
          <p:nvPr/>
        </p:nvSpPr>
        <p:spPr>
          <a:xfrm>
            <a:off x="3166681" y="339747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81" name="矩形 280">
            <a:extLst>
              <a:ext uri="{FF2B5EF4-FFF2-40B4-BE49-F238E27FC236}">
                <a16:creationId xmlns:a16="http://schemas.microsoft.com/office/drawing/2014/main" id="{206B6D0E-0CC1-4BCA-AE0A-87AB196265A1}"/>
              </a:ext>
            </a:extLst>
          </p:cNvPr>
          <p:cNvSpPr>
            <a:spLocks noGrp="1"/>
          </p:cNvSpPr>
          <p:nvPr/>
        </p:nvSpPr>
        <p:spPr>
          <a:xfrm>
            <a:off x="2817518" y="2651697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82" name="直接连接符 281">
            <a:extLst>
              <a:ext uri="{FF2B5EF4-FFF2-40B4-BE49-F238E27FC236}">
                <a16:creationId xmlns:a16="http://schemas.microsoft.com/office/drawing/2014/main" id="{AC792566-983D-4091-8065-5BFB895E1881}"/>
              </a:ext>
            </a:extLst>
          </p:cNvPr>
          <p:cNvSpPr>
            <a:spLocks noGrp="1"/>
          </p:cNvSpPr>
          <p:nvPr/>
        </p:nvSpPr>
        <p:spPr>
          <a:xfrm>
            <a:off x="2817103" y="2602100"/>
            <a:ext cx="0" cy="115200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</a:ln>
        </p:spPr>
      </p:sp>
      <p:sp>
        <p:nvSpPr>
          <p:cNvPr id="283" name="文本框 282">
            <a:extLst>
              <a:ext uri="{FF2B5EF4-FFF2-40B4-BE49-F238E27FC236}">
                <a16:creationId xmlns:a16="http://schemas.microsoft.com/office/drawing/2014/main" id="{1AC5F901-1752-42E4-9F2C-BA096C269642}"/>
              </a:ext>
            </a:extLst>
          </p:cNvPr>
          <p:cNvSpPr>
            <a:spLocks noGrp="1"/>
          </p:cNvSpPr>
          <p:nvPr/>
        </p:nvSpPr>
        <p:spPr>
          <a:xfrm>
            <a:off x="2351823" y="3733348"/>
            <a:ext cx="930559" cy="28863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4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Threshold</a:t>
            </a:r>
          </a:p>
        </p:txBody>
      </p:sp>
      <p:sp>
        <p:nvSpPr>
          <p:cNvPr id="284" name="矩形 283">
            <a:extLst>
              <a:ext uri="{FF2B5EF4-FFF2-40B4-BE49-F238E27FC236}">
                <a16:creationId xmlns:a16="http://schemas.microsoft.com/office/drawing/2014/main" id="{9883E54F-9C26-4627-9EC4-0F5D2D7D559E}"/>
              </a:ext>
            </a:extLst>
          </p:cNvPr>
          <p:cNvSpPr>
            <a:spLocks noGrp="1"/>
          </p:cNvSpPr>
          <p:nvPr/>
        </p:nvSpPr>
        <p:spPr>
          <a:xfrm>
            <a:off x="2179640" y="4271569"/>
            <a:ext cx="2273743" cy="1032259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cxnSp>
        <p:nvCxnSpPr>
          <p:cNvPr id="1939" name="直接箭头连接符 284"/>
          <p:cNvCxnSpPr>
            <a:endCxn id="289" idx="0"/>
          </p:cNvCxnSpPr>
          <p:nvPr/>
        </p:nvCxnSpPr>
        <p:spPr>
          <a:xfrm flipH="1">
            <a:off x="3316512" y="3692472"/>
            <a:ext cx="2" cy="579706"/>
          </a:xfrm>
          <a:prstGeom prst="straightConnector1">
            <a:avLst/>
          </a:prstGeom>
          <a:ln w="19050" cap="flat">
            <a:solidFill>
              <a:srgbClr val="FF0000"/>
            </a:solidFill>
            <a:prstDash val="solid"/>
            <a:miter/>
            <a:tailEnd type="triangle" w="lg" len="lg"/>
          </a:ln>
        </p:spPr>
      </p:cxnSp>
      <p:sp>
        <p:nvSpPr>
          <p:cNvPr id="287" name="文本框 286">
            <a:extLst>
              <a:ext uri="{FF2B5EF4-FFF2-40B4-BE49-F238E27FC236}">
                <a16:creationId xmlns:a16="http://schemas.microsoft.com/office/drawing/2014/main" id="{B28370FD-B09C-4EAA-897B-D16649521D12}"/>
              </a:ext>
            </a:extLst>
          </p:cNvPr>
          <p:cNvSpPr>
            <a:spLocks noGrp="1"/>
          </p:cNvSpPr>
          <p:nvPr/>
        </p:nvSpPr>
        <p:spPr>
          <a:xfrm>
            <a:off x="2720598" y="2700787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89" name="矩形 288">
            <a:extLst>
              <a:ext uri="{FF2B5EF4-FFF2-40B4-BE49-F238E27FC236}">
                <a16:creationId xmlns:a16="http://schemas.microsoft.com/office/drawing/2014/main" id="{6E354F12-E4C0-4BBA-B941-9F5488B64465}"/>
              </a:ext>
            </a:extLst>
          </p:cNvPr>
          <p:cNvSpPr>
            <a:spLocks noGrp="1"/>
          </p:cNvSpPr>
          <p:nvPr/>
        </p:nvSpPr>
        <p:spPr>
          <a:xfrm>
            <a:off x="2179640" y="4272178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0" name="矩形 289">
            <a:extLst>
              <a:ext uri="{FF2B5EF4-FFF2-40B4-BE49-F238E27FC236}">
                <a16:creationId xmlns:a16="http://schemas.microsoft.com/office/drawing/2014/main" id="{6B9CB60F-40A4-496C-A167-E31561F0FFA0}"/>
              </a:ext>
            </a:extLst>
          </p:cNvPr>
          <p:cNvSpPr>
            <a:spLocks noGrp="1"/>
          </p:cNvSpPr>
          <p:nvPr/>
        </p:nvSpPr>
        <p:spPr>
          <a:xfrm>
            <a:off x="2179640" y="4616864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1" name="矩形 290">
            <a:extLst>
              <a:ext uri="{FF2B5EF4-FFF2-40B4-BE49-F238E27FC236}">
                <a16:creationId xmlns:a16="http://schemas.microsoft.com/office/drawing/2014/main" id="{7DF1486D-7323-4272-881A-45765AB9E58D}"/>
              </a:ext>
            </a:extLst>
          </p:cNvPr>
          <p:cNvSpPr>
            <a:spLocks noGrp="1"/>
          </p:cNvSpPr>
          <p:nvPr/>
        </p:nvSpPr>
        <p:spPr>
          <a:xfrm>
            <a:off x="2179640" y="4956522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2" name="矩形 291">
            <a:extLst>
              <a:ext uri="{FF2B5EF4-FFF2-40B4-BE49-F238E27FC236}">
                <a16:creationId xmlns:a16="http://schemas.microsoft.com/office/drawing/2014/main" id="{1923A290-1F4E-40C0-93B8-4237242774D9}"/>
              </a:ext>
            </a:extLst>
          </p:cNvPr>
          <p:cNvSpPr>
            <a:spLocks noGrp="1"/>
          </p:cNvSpPr>
          <p:nvPr/>
        </p:nvSpPr>
        <p:spPr>
          <a:xfrm>
            <a:off x="4235309" y="4274094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3" name="矩形 292">
            <a:extLst>
              <a:ext uri="{FF2B5EF4-FFF2-40B4-BE49-F238E27FC236}">
                <a16:creationId xmlns:a16="http://schemas.microsoft.com/office/drawing/2014/main" id="{5041AEB1-A841-4861-B2F6-7A60D39F32F6}"/>
              </a:ext>
            </a:extLst>
          </p:cNvPr>
          <p:cNvSpPr>
            <a:spLocks noGrp="1"/>
          </p:cNvSpPr>
          <p:nvPr/>
        </p:nvSpPr>
        <p:spPr>
          <a:xfrm>
            <a:off x="4017235" y="4274094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4" name="矩形 293">
            <a:extLst>
              <a:ext uri="{FF2B5EF4-FFF2-40B4-BE49-F238E27FC236}">
                <a16:creationId xmlns:a16="http://schemas.microsoft.com/office/drawing/2014/main" id="{9F7CD5C7-52F1-4AA4-83B3-2B8FE4DF325C}"/>
              </a:ext>
            </a:extLst>
          </p:cNvPr>
          <p:cNvSpPr>
            <a:spLocks noGrp="1"/>
          </p:cNvSpPr>
          <p:nvPr/>
        </p:nvSpPr>
        <p:spPr>
          <a:xfrm>
            <a:off x="3799733" y="4274094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95" name="文本框 294">
            <a:extLst>
              <a:ext uri="{FF2B5EF4-FFF2-40B4-BE49-F238E27FC236}">
                <a16:creationId xmlns:a16="http://schemas.microsoft.com/office/drawing/2014/main" id="{FD12551C-9F7F-4D00-BF24-50A293A1A79A}"/>
              </a:ext>
            </a:extLst>
          </p:cNvPr>
          <p:cNvSpPr>
            <a:spLocks noGrp="1"/>
          </p:cNvSpPr>
          <p:nvPr/>
        </p:nvSpPr>
        <p:spPr>
          <a:xfrm>
            <a:off x="3925467" y="431666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96" name="文本框 295">
            <a:extLst>
              <a:ext uri="{FF2B5EF4-FFF2-40B4-BE49-F238E27FC236}">
                <a16:creationId xmlns:a16="http://schemas.microsoft.com/office/drawing/2014/main" id="{07BD172F-53F7-4C02-99BD-B3CF023A1F64}"/>
              </a:ext>
            </a:extLst>
          </p:cNvPr>
          <p:cNvSpPr>
            <a:spLocks noGrp="1"/>
          </p:cNvSpPr>
          <p:nvPr/>
        </p:nvSpPr>
        <p:spPr>
          <a:xfrm>
            <a:off x="4139436" y="431666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7" name="文本框 296">
            <a:extLst>
              <a:ext uri="{FF2B5EF4-FFF2-40B4-BE49-F238E27FC236}">
                <a16:creationId xmlns:a16="http://schemas.microsoft.com/office/drawing/2014/main" id="{D7968C7B-8F9F-4F71-8EDC-B9B63229BE5F}"/>
              </a:ext>
            </a:extLst>
          </p:cNvPr>
          <p:cNvSpPr>
            <a:spLocks noGrp="1"/>
          </p:cNvSpPr>
          <p:nvPr/>
        </p:nvSpPr>
        <p:spPr>
          <a:xfrm>
            <a:off x="3706448" y="431666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300" name="矩形 299">
            <a:extLst>
              <a:ext uri="{FF2B5EF4-FFF2-40B4-BE49-F238E27FC236}">
                <a16:creationId xmlns:a16="http://schemas.microsoft.com/office/drawing/2014/main" id="{180492DF-7AFF-419B-863C-DA160FEA8BF7}"/>
              </a:ext>
            </a:extLst>
          </p:cNvPr>
          <p:cNvSpPr>
            <a:spLocks noGrp="1"/>
          </p:cNvSpPr>
          <p:nvPr/>
        </p:nvSpPr>
        <p:spPr>
          <a:xfrm>
            <a:off x="1565069" y="3541758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301" name="文本框 300">
            <a:extLst>
              <a:ext uri="{FF2B5EF4-FFF2-40B4-BE49-F238E27FC236}">
                <a16:creationId xmlns:a16="http://schemas.microsoft.com/office/drawing/2014/main" id="{7C08C284-3750-49D0-B1AD-D7A80385E73B}"/>
              </a:ext>
            </a:extLst>
          </p:cNvPr>
          <p:cNvSpPr>
            <a:spLocks noGrp="1"/>
          </p:cNvSpPr>
          <p:nvPr/>
        </p:nvSpPr>
        <p:spPr>
          <a:xfrm>
            <a:off x="1470758" y="3584944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00" b="0" i="0" u="none" cap="none">
                <a:ln>
                  <a:noFill/>
                </a:ln>
                <a:solidFill>
                  <a:prstClr val="black"/>
                </a:solidFill>
              </a:rPr>
              <a:t>11</a:t>
            </a:r>
          </a:p>
        </p:txBody>
      </p:sp>
      <p:sp>
        <p:nvSpPr>
          <p:cNvPr id="311" name="矩形 310">
            <a:extLst>
              <a:ext uri="{FF2B5EF4-FFF2-40B4-BE49-F238E27FC236}">
                <a16:creationId xmlns:a16="http://schemas.microsoft.com/office/drawing/2014/main" id="{55AE1A5A-A37A-4609-B38F-1E9B0FD0CDE1}"/>
              </a:ext>
            </a:extLst>
          </p:cNvPr>
          <p:cNvSpPr>
            <a:spLocks noGrp="1"/>
          </p:cNvSpPr>
          <p:nvPr/>
        </p:nvSpPr>
        <p:spPr>
          <a:xfrm>
            <a:off x="3421673" y="3788111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312" name="文本框 311">
            <a:extLst>
              <a:ext uri="{FF2B5EF4-FFF2-40B4-BE49-F238E27FC236}">
                <a16:creationId xmlns:a16="http://schemas.microsoft.com/office/drawing/2014/main" id="{70D5727F-87D4-42BC-A109-ABB61F5D3005}"/>
              </a:ext>
            </a:extLst>
          </p:cNvPr>
          <p:cNvSpPr>
            <a:spLocks noGrp="1"/>
          </p:cNvSpPr>
          <p:nvPr/>
        </p:nvSpPr>
        <p:spPr>
          <a:xfrm>
            <a:off x="3327362" y="3831297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00" b="0" i="0" u="none" cap="none">
                <a:ln>
                  <a:noFill/>
                </a:ln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8F5A9D0C-B076-4F5E-A6A6-55B54DB83748}"/>
              </a:ext>
            </a:extLst>
          </p:cNvPr>
          <p:cNvSpPr>
            <a:spLocks noGrp="1"/>
          </p:cNvSpPr>
          <p:nvPr/>
        </p:nvSpPr>
        <p:spPr>
          <a:xfrm>
            <a:off x="357369" y="1844824"/>
            <a:ext cx="5720000" cy="320000"/>
          </a:xfrm>
          <a:prstGeom prst="roundRect">
            <a:avLst>
              <a:gd name="adj" fmla="val 18000"/>
            </a:avLst>
          </a:prstGeom>
          <a:solidFill>
            <a:srgbClr val="E3EB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anchor="ctr"/>
          <a:lstStyle/>
          <a:p>
            <a:pPr algn="ctr">
              <a:buNone/>
            </a:pPr>
            <a:r>
              <a:rPr sz="1400" b="1">
                <a:solidFill>
                  <a:srgbClr val="2D4B91"/>
                </a:solidFill>
                <a:latin typeface="微软雅黑"/>
                <a:ea typeface="微软雅黑"/>
                <a:cs typeface="微软雅黑"/>
              </a:rPr>
              <a:t>Buffer management (length and threshold only)</a:t>
            </a:r>
          </a:p>
        </p:txBody>
      </p:sp>
      <p:sp>
        <p:nvSpPr>
          <p:cNvPr id="7" name="TextBox 36">
            <a:extLst>
              <a:ext uri="{FF2B5EF4-FFF2-40B4-BE49-F238E27FC236}">
                <a16:creationId xmlns:a16="http://schemas.microsoft.com/office/drawing/2014/main" id="{EF8E6754-7FE1-491E-A792-35B123CBC86F}"/>
              </a:ext>
            </a:extLst>
          </p:cNvPr>
          <p:cNvSpPr>
            <a:spLocks noGrp="1"/>
          </p:cNvSpPr>
          <p:nvPr/>
        </p:nvSpPr>
        <p:spPr>
          <a:xfrm>
            <a:off x="4210685" y="3429000"/>
            <a:ext cx="1864995" cy="902970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sz="1200"/>
              <a:t>The part that exceeds threshold spills into the off-chip HBM</a:t>
            </a:r>
          </a:p>
        </p:txBody>
      </p:sp>
      <p:sp>
        <p:nvSpPr>
          <p:cNvPr id="515" name="矩形 514">
            <a:extLst>
              <a:ext uri="{FF2B5EF4-FFF2-40B4-BE49-F238E27FC236}">
                <a16:creationId xmlns:a16="http://schemas.microsoft.com/office/drawing/2014/main" id="{E0D50A35-D817-430F-A88C-0F48A3B493FE}"/>
              </a:ext>
            </a:extLst>
          </p:cNvPr>
          <p:cNvSpPr>
            <a:spLocks noGrp="1"/>
          </p:cNvSpPr>
          <p:nvPr/>
        </p:nvSpPr>
        <p:spPr>
          <a:xfrm>
            <a:off x="335360" y="1860848"/>
            <a:ext cx="5760640" cy="3816424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19" name="矩形 518">
            <a:extLst>
              <a:ext uri="{FF2B5EF4-FFF2-40B4-BE49-F238E27FC236}">
                <a16:creationId xmlns:a16="http://schemas.microsoft.com/office/drawing/2014/main" id="{A1707A38-41AD-4FAB-9F21-B521E3A6D188}"/>
              </a:ext>
            </a:extLst>
          </p:cNvPr>
          <p:cNvSpPr>
            <a:spLocks noGrp="1"/>
          </p:cNvSpPr>
          <p:nvPr/>
        </p:nvSpPr>
        <p:spPr>
          <a:xfrm>
            <a:off x="6237920" y="1860848"/>
            <a:ext cx="5760640" cy="3816424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24" name="Rounded Rectangle 43">
            <a:extLst>
              <a:ext uri="{FF2B5EF4-FFF2-40B4-BE49-F238E27FC236}">
                <a16:creationId xmlns:a16="http://schemas.microsoft.com/office/drawing/2014/main" id="{2202495B-62E2-44F3-8F40-596530D81426}"/>
              </a:ext>
            </a:extLst>
          </p:cNvPr>
          <p:cNvSpPr>
            <a:spLocks noGrp="1"/>
          </p:cNvSpPr>
          <p:nvPr/>
        </p:nvSpPr>
        <p:spPr>
          <a:xfrm>
            <a:off x="6255153" y="1874784"/>
            <a:ext cx="5720000" cy="320000"/>
          </a:xfrm>
          <a:prstGeom prst="roundRect">
            <a:avLst>
              <a:gd name="adj" fmla="val 18000"/>
            </a:avLst>
          </a:prstGeom>
          <a:solidFill>
            <a:srgbClr val="E5EF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36576" rIns="36576" bIns="36576" anchor="ctr"/>
          <a:lstStyle/>
          <a:p>
            <a:pPr algn="ctr"/>
            <a:r>
              <a:rPr sz="1400" b="1" dirty="0">
                <a:solidFill>
                  <a:srgbClr val="3F6E2C"/>
                </a:solidFill>
                <a:latin typeface="微软雅黑"/>
                <a:ea typeface="微软雅黑"/>
                <a:cs typeface="微软雅黑"/>
              </a:rPr>
              <a:t>Scheduler (</a:t>
            </a:r>
            <a:r>
              <a:rPr lang="zh-CN" altLang="zh-CN" sz="1400" b="1" dirty="0">
                <a:solidFill>
                  <a:srgbClr val="3F6E2C"/>
                </a:solidFill>
                <a:latin typeface="微软雅黑"/>
                <a:ea typeface="微软雅黑"/>
              </a:rPr>
              <a:t>based on scheduling priority</a:t>
            </a:r>
            <a:r>
              <a:rPr sz="1400" b="1" dirty="0">
                <a:solidFill>
                  <a:srgbClr val="3F6E2C"/>
                </a:solidFill>
                <a:latin typeface="微软雅黑"/>
                <a:ea typeface="微软雅黑"/>
                <a:cs typeface="微软雅黑"/>
              </a:rPr>
              <a:t>)</a:t>
            </a:r>
          </a:p>
        </p:txBody>
      </p:sp>
      <p:sp>
        <p:nvSpPr>
          <p:cNvPr id="626" name="文本框 625">
            <a:extLst>
              <a:ext uri="{FF2B5EF4-FFF2-40B4-BE49-F238E27FC236}">
                <a16:creationId xmlns:a16="http://schemas.microsoft.com/office/drawing/2014/main" id="{1007F4FE-C708-41ED-9C8A-FBF042B5BC67}"/>
              </a:ext>
            </a:extLst>
          </p:cNvPr>
          <p:cNvSpPr>
            <a:spLocks noGrp="1"/>
          </p:cNvSpPr>
          <p:nvPr/>
        </p:nvSpPr>
        <p:spPr>
          <a:xfrm>
            <a:off x="8001194" y="2159523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On-Chip SRAM</a:t>
            </a:r>
          </a:p>
        </p:txBody>
      </p:sp>
      <p:sp>
        <p:nvSpPr>
          <p:cNvPr id="628" name="矩形 627">
            <a:extLst>
              <a:ext uri="{FF2B5EF4-FFF2-40B4-BE49-F238E27FC236}">
                <a16:creationId xmlns:a16="http://schemas.microsoft.com/office/drawing/2014/main" id="{2BA8390F-586D-4716-880A-7DCD13B0F3EE}"/>
              </a:ext>
            </a:extLst>
          </p:cNvPr>
          <p:cNvSpPr>
            <a:spLocks noGrp="1"/>
          </p:cNvSpPr>
          <p:nvPr/>
        </p:nvSpPr>
        <p:spPr>
          <a:xfrm>
            <a:off x="8185442" y="2626316"/>
            <a:ext cx="1612549" cy="1031248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29" name="文本框 628">
            <a:extLst>
              <a:ext uri="{FF2B5EF4-FFF2-40B4-BE49-F238E27FC236}">
                <a16:creationId xmlns:a16="http://schemas.microsoft.com/office/drawing/2014/main" id="{7DD1FF84-0A44-4579-B055-7891F9F02F71}"/>
              </a:ext>
            </a:extLst>
          </p:cNvPr>
          <p:cNvSpPr>
            <a:spLocks noGrp="1"/>
          </p:cNvSpPr>
          <p:nvPr/>
        </p:nvSpPr>
        <p:spPr>
          <a:xfrm>
            <a:off x="8001028" y="5198845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Off-Chip </a:t>
            </a:r>
            <a:r>
              <a:rPr lang="en-US" altLang="zh-CN"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HB</a:t>
            </a: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</a:t>
            </a:r>
          </a:p>
        </p:txBody>
      </p:sp>
      <p:sp>
        <p:nvSpPr>
          <p:cNvPr id="630" name="直接连接符 629">
            <a:extLst>
              <a:ext uri="{FF2B5EF4-FFF2-40B4-BE49-F238E27FC236}">
                <a16:creationId xmlns:a16="http://schemas.microsoft.com/office/drawing/2014/main" id="{A3CFF2D4-47C4-4988-8AFF-7379D8FCDC88}"/>
              </a:ext>
            </a:extLst>
          </p:cNvPr>
          <p:cNvSpPr>
            <a:spLocks noGrp="1"/>
          </p:cNvSpPr>
          <p:nvPr/>
        </p:nvSpPr>
        <p:spPr>
          <a:xfrm>
            <a:off x="10389405" y="3133269"/>
            <a:ext cx="0" cy="1638000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prstDash val="solid"/>
          </a:ln>
        </p:spPr>
      </p:sp>
      <p:cxnSp>
        <p:nvCxnSpPr>
          <p:cNvPr id="1963" name="直接连接符 630"/>
          <p:cNvCxnSpPr>
            <a:stCxn id="628" idx="3"/>
          </p:cNvCxnSpPr>
          <p:nvPr/>
        </p:nvCxnSpPr>
        <p:spPr>
          <a:xfrm>
            <a:off x="9797991" y="3141940"/>
            <a:ext cx="601200" cy="0"/>
          </a:xfrm>
          <a:prstGeom prst="line">
            <a:avLst/>
          </a:prstGeom>
          <a:ln w="19050" cap="flat">
            <a:solidFill>
              <a:sysClr val="windowText" lastClr="000000"/>
            </a:solidFill>
            <a:prstDash val="solid"/>
            <a:miter/>
          </a:ln>
        </p:spPr>
      </p:cxnSp>
      <p:cxnSp>
        <p:nvCxnSpPr>
          <p:cNvPr id="1964" name="直接箭头连接符 631"/>
          <p:cNvCxnSpPr/>
          <p:nvPr/>
        </p:nvCxnSpPr>
        <p:spPr>
          <a:xfrm>
            <a:off x="10390121" y="3951876"/>
            <a:ext cx="504000" cy="818"/>
          </a:xfrm>
          <a:prstGeom prst="straightConnector1">
            <a:avLst/>
          </a:prstGeom>
          <a:ln w="19050" cap="flat">
            <a:solidFill>
              <a:sysClr val="windowText" lastClr="000000"/>
            </a:solidFill>
            <a:prstDash val="solid"/>
            <a:miter/>
            <a:tailEnd type="triangle" w="lg" len="lg"/>
          </a:ln>
        </p:spPr>
      </p:cxnSp>
      <p:sp>
        <p:nvSpPr>
          <p:cNvPr id="633" name="矩形 632">
            <a:extLst>
              <a:ext uri="{FF2B5EF4-FFF2-40B4-BE49-F238E27FC236}">
                <a16:creationId xmlns:a16="http://schemas.microsoft.com/office/drawing/2014/main" id="{4B065B68-FDA2-4FD2-855E-F006250BBFB2}"/>
              </a:ext>
            </a:extLst>
          </p:cNvPr>
          <p:cNvSpPr>
            <a:spLocks noGrp="1"/>
          </p:cNvSpPr>
          <p:nvPr/>
        </p:nvSpPr>
        <p:spPr>
          <a:xfrm>
            <a:off x="8185441" y="2623279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4" name="矩形 633">
            <a:extLst>
              <a:ext uri="{FF2B5EF4-FFF2-40B4-BE49-F238E27FC236}">
                <a16:creationId xmlns:a16="http://schemas.microsoft.com/office/drawing/2014/main" id="{8A10058E-73A6-4BAA-A271-1E9499A025E7}"/>
              </a:ext>
            </a:extLst>
          </p:cNvPr>
          <p:cNvSpPr>
            <a:spLocks noGrp="1"/>
          </p:cNvSpPr>
          <p:nvPr/>
        </p:nvSpPr>
        <p:spPr>
          <a:xfrm>
            <a:off x="8185442" y="2969316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5" name="矩形 634">
            <a:extLst>
              <a:ext uri="{FF2B5EF4-FFF2-40B4-BE49-F238E27FC236}">
                <a16:creationId xmlns:a16="http://schemas.microsoft.com/office/drawing/2014/main" id="{3B45EDA1-0D59-4215-815F-ADCCF3DFE28B}"/>
              </a:ext>
            </a:extLst>
          </p:cNvPr>
          <p:cNvSpPr>
            <a:spLocks noGrp="1"/>
          </p:cNvSpPr>
          <p:nvPr/>
        </p:nvSpPr>
        <p:spPr>
          <a:xfrm>
            <a:off x="8185442" y="3310916"/>
            <a:ext cx="1612549" cy="344087"/>
          </a:xfrm>
          <a:prstGeom prst="rect">
            <a:avLst/>
          </a:prstGeom>
          <a:solidFill>
            <a:srgbClr val="75BD4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6" name="矩形 635">
            <a:extLst>
              <a:ext uri="{FF2B5EF4-FFF2-40B4-BE49-F238E27FC236}">
                <a16:creationId xmlns:a16="http://schemas.microsoft.com/office/drawing/2014/main" id="{2050386E-BEFD-4B27-9CB2-68E978623CE4}"/>
              </a:ext>
            </a:extLst>
          </p:cNvPr>
          <p:cNvSpPr>
            <a:spLocks noGrp="1"/>
          </p:cNvSpPr>
          <p:nvPr/>
        </p:nvSpPr>
        <p:spPr>
          <a:xfrm>
            <a:off x="9578806" y="2970358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7" name="矩形 636">
            <a:extLst>
              <a:ext uri="{FF2B5EF4-FFF2-40B4-BE49-F238E27FC236}">
                <a16:creationId xmlns:a16="http://schemas.microsoft.com/office/drawing/2014/main" id="{E5E7C6E5-B04C-4D06-8A15-AF6F80E2464B}"/>
              </a:ext>
            </a:extLst>
          </p:cNvPr>
          <p:cNvSpPr>
            <a:spLocks noGrp="1"/>
          </p:cNvSpPr>
          <p:nvPr/>
        </p:nvSpPr>
        <p:spPr>
          <a:xfrm>
            <a:off x="9362416" y="2970358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8" name="矩形 637">
            <a:extLst>
              <a:ext uri="{FF2B5EF4-FFF2-40B4-BE49-F238E27FC236}">
                <a16:creationId xmlns:a16="http://schemas.microsoft.com/office/drawing/2014/main" id="{07E7699F-3EB2-4B4E-9A1A-C395733934FF}"/>
              </a:ext>
            </a:extLst>
          </p:cNvPr>
          <p:cNvSpPr>
            <a:spLocks noGrp="1"/>
          </p:cNvSpPr>
          <p:nvPr/>
        </p:nvSpPr>
        <p:spPr>
          <a:xfrm>
            <a:off x="9146026" y="2970357"/>
            <a:ext cx="216389" cy="339039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639" name="矩形 638">
            <a:extLst>
              <a:ext uri="{FF2B5EF4-FFF2-40B4-BE49-F238E27FC236}">
                <a16:creationId xmlns:a16="http://schemas.microsoft.com/office/drawing/2014/main" id="{DF1C1413-EDDB-424D-BEDC-EA6BF6C66348}"/>
              </a:ext>
            </a:extLst>
          </p:cNvPr>
          <p:cNvSpPr>
            <a:spLocks noGrp="1"/>
          </p:cNvSpPr>
          <p:nvPr/>
        </p:nvSpPr>
        <p:spPr>
          <a:xfrm>
            <a:off x="9578806" y="3317244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192" name="矩形 191">
            <a:extLst>
              <a:ext uri="{FF2B5EF4-FFF2-40B4-BE49-F238E27FC236}">
                <a16:creationId xmlns:a16="http://schemas.microsoft.com/office/drawing/2014/main" id="{E4205041-7C60-4924-A5A3-C6D660AC6D87}"/>
              </a:ext>
            </a:extLst>
          </p:cNvPr>
          <p:cNvSpPr>
            <a:spLocks noGrp="1"/>
          </p:cNvSpPr>
          <p:nvPr/>
        </p:nvSpPr>
        <p:spPr>
          <a:xfrm>
            <a:off x="9362416" y="3317244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193" name="矩形 192">
            <a:extLst>
              <a:ext uri="{FF2B5EF4-FFF2-40B4-BE49-F238E27FC236}">
                <a16:creationId xmlns:a16="http://schemas.microsoft.com/office/drawing/2014/main" id="{5235DD61-F1DD-43EC-9FF8-FFB1D39E7D14}"/>
              </a:ext>
            </a:extLst>
          </p:cNvPr>
          <p:cNvSpPr>
            <a:spLocks noGrp="1"/>
          </p:cNvSpPr>
          <p:nvPr/>
        </p:nvSpPr>
        <p:spPr>
          <a:xfrm>
            <a:off x="9146026" y="3317243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194" name="矩形 193">
            <a:extLst>
              <a:ext uri="{FF2B5EF4-FFF2-40B4-BE49-F238E27FC236}">
                <a16:creationId xmlns:a16="http://schemas.microsoft.com/office/drawing/2014/main" id="{B325F6DC-8A91-4998-B854-4571F92C0891}"/>
              </a:ext>
            </a:extLst>
          </p:cNvPr>
          <p:cNvSpPr>
            <a:spLocks noGrp="1"/>
          </p:cNvSpPr>
          <p:nvPr/>
        </p:nvSpPr>
        <p:spPr>
          <a:xfrm>
            <a:off x="8929635" y="3317242"/>
            <a:ext cx="216389" cy="339039"/>
          </a:xfrm>
          <a:prstGeom prst="rect">
            <a:avLst/>
          </a:prstGeom>
          <a:solidFill>
            <a:srgbClr val="E7E6E6">
              <a:lumMod val="9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195" name="文本框 194">
            <a:extLst>
              <a:ext uri="{FF2B5EF4-FFF2-40B4-BE49-F238E27FC236}">
                <a16:creationId xmlns:a16="http://schemas.microsoft.com/office/drawing/2014/main" id="{70EE6856-5419-48A3-AD31-408D4F01AF2E}"/>
              </a:ext>
            </a:extLst>
          </p:cNvPr>
          <p:cNvSpPr>
            <a:spLocks noGrp="1"/>
          </p:cNvSpPr>
          <p:nvPr/>
        </p:nvSpPr>
        <p:spPr>
          <a:xfrm>
            <a:off x="9484497" y="301770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08A48F1D-9D9D-41B5-B639-56E9A7566F7A}"/>
              </a:ext>
            </a:extLst>
          </p:cNvPr>
          <p:cNvSpPr>
            <a:spLocks noGrp="1"/>
          </p:cNvSpPr>
          <p:nvPr/>
        </p:nvSpPr>
        <p:spPr>
          <a:xfrm>
            <a:off x="9272979" y="301770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7" name="文本框 196">
            <a:extLst>
              <a:ext uri="{FF2B5EF4-FFF2-40B4-BE49-F238E27FC236}">
                <a16:creationId xmlns:a16="http://schemas.microsoft.com/office/drawing/2014/main" id="{5D8C9C35-2F45-425D-9314-FDB4C0548640}"/>
              </a:ext>
            </a:extLst>
          </p:cNvPr>
          <p:cNvSpPr>
            <a:spLocks noGrp="1"/>
          </p:cNvSpPr>
          <p:nvPr/>
        </p:nvSpPr>
        <p:spPr>
          <a:xfrm>
            <a:off x="9053402" y="3017700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98" name="文本框 197">
            <a:extLst>
              <a:ext uri="{FF2B5EF4-FFF2-40B4-BE49-F238E27FC236}">
                <a16:creationId xmlns:a16="http://schemas.microsoft.com/office/drawing/2014/main" id="{239DC5B0-6799-40DB-83D1-4A1A76269224}"/>
              </a:ext>
            </a:extLst>
          </p:cNvPr>
          <p:cNvSpPr>
            <a:spLocks noGrp="1"/>
          </p:cNvSpPr>
          <p:nvPr/>
        </p:nvSpPr>
        <p:spPr>
          <a:xfrm>
            <a:off x="9484497" y="337208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EE71D2F9-BEA2-4C75-93AC-A55435FD225C}"/>
              </a:ext>
            </a:extLst>
          </p:cNvPr>
          <p:cNvSpPr>
            <a:spLocks noGrp="1"/>
          </p:cNvSpPr>
          <p:nvPr/>
        </p:nvSpPr>
        <p:spPr>
          <a:xfrm>
            <a:off x="9272979" y="337208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00" name="文本框 199">
            <a:extLst>
              <a:ext uri="{FF2B5EF4-FFF2-40B4-BE49-F238E27FC236}">
                <a16:creationId xmlns:a16="http://schemas.microsoft.com/office/drawing/2014/main" id="{6D9803BC-2B8F-4FF3-9927-DC6D4B1826F6}"/>
              </a:ext>
            </a:extLst>
          </p:cNvPr>
          <p:cNvSpPr>
            <a:spLocks noGrp="1"/>
          </p:cNvSpPr>
          <p:nvPr/>
        </p:nvSpPr>
        <p:spPr>
          <a:xfrm>
            <a:off x="9053402" y="337208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B515303D-E8A0-49EB-B6F8-51D3687EDF9F}"/>
              </a:ext>
            </a:extLst>
          </p:cNvPr>
          <p:cNvSpPr>
            <a:spLocks noGrp="1"/>
          </p:cNvSpPr>
          <p:nvPr/>
        </p:nvSpPr>
        <p:spPr>
          <a:xfrm>
            <a:off x="8841884" y="337208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02" name="矩形 201">
            <a:extLst>
              <a:ext uri="{FF2B5EF4-FFF2-40B4-BE49-F238E27FC236}">
                <a16:creationId xmlns:a16="http://schemas.microsoft.com/office/drawing/2014/main" id="{EB8AAB9E-20B0-4FB8-9A35-B602625DB63B}"/>
              </a:ext>
            </a:extLst>
          </p:cNvPr>
          <p:cNvSpPr>
            <a:spLocks noGrp="1"/>
          </p:cNvSpPr>
          <p:nvPr/>
        </p:nvSpPr>
        <p:spPr>
          <a:xfrm>
            <a:off x="7854843" y="4246188"/>
            <a:ext cx="2273743" cy="1032259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cxnSp>
        <p:nvCxnSpPr>
          <p:cNvPr id="1983" name="直接箭头连接符 202"/>
          <p:cNvCxnSpPr>
            <a:endCxn id="202" idx="0"/>
          </p:cNvCxnSpPr>
          <p:nvPr/>
        </p:nvCxnSpPr>
        <p:spPr>
          <a:xfrm flipH="1">
            <a:off x="8991715" y="3657564"/>
            <a:ext cx="2" cy="588624"/>
          </a:xfrm>
          <a:prstGeom prst="straightConnector1">
            <a:avLst/>
          </a:prstGeom>
          <a:ln w="19050" cap="flat">
            <a:solidFill>
              <a:sysClr val="windowText" lastClr="000000"/>
            </a:solidFill>
            <a:prstDash val="solid"/>
            <a:miter/>
            <a:tailEnd type="triangle" w="lg" len="lg"/>
          </a:ln>
        </p:spPr>
      </p:cxnSp>
      <p:cxnSp>
        <p:nvCxnSpPr>
          <p:cNvPr id="1984" name="直接连接符 203"/>
          <p:cNvCxnSpPr>
            <a:stCxn id="202" idx="3"/>
          </p:cNvCxnSpPr>
          <p:nvPr/>
        </p:nvCxnSpPr>
        <p:spPr>
          <a:xfrm>
            <a:off x="10128586" y="4762318"/>
            <a:ext cx="270605" cy="0"/>
          </a:xfrm>
          <a:prstGeom prst="line">
            <a:avLst/>
          </a:prstGeom>
          <a:ln w="19050" cap="flat">
            <a:solidFill>
              <a:sysClr val="windowText" lastClr="000000"/>
            </a:solidFill>
            <a:prstDash val="solid"/>
            <a:miter/>
          </a:ln>
        </p:spPr>
      </p:cxnSp>
      <p:sp>
        <p:nvSpPr>
          <p:cNvPr id="224" name="矩形 223">
            <a:extLst>
              <a:ext uri="{FF2B5EF4-FFF2-40B4-BE49-F238E27FC236}">
                <a16:creationId xmlns:a16="http://schemas.microsoft.com/office/drawing/2014/main" id="{DA4D02EE-9C92-4637-9DDD-474A58BEF4E7}"/>
              </a:ext>
            </a:extLst>
          </p:cNvPr>
          <p:cNvSpPr>
            <a:spLocks noGrp="1"/>
          </p:cNvSpPr>
          <p:nvPr/>
        </p:nvSpPr>
        <p:spPr>
          <a:xfrm>
            <a:off x="10477312" y="3536981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25" name="文本框 224">
            <a:extLst>
              <a:ext uri="{FF2B5EF4-FFF2-40B4-BE49-F238E27FC236}">
                <a16:creationId xmlns:a16="http://schemas.microsoft.com/office/drawing/2014/main" id="{96F32AE1-CCCC-407B-B87B-7D8EFA14C361}"/>
              </a:ext>
            </a:extLst>
          </p:cNvPr>
          <p:cNvSpPr>
            <a:spLocks noGrp="1"/>
          </p:cNvSpPr>
          <p:nvPr/>
        </p:nvSpPr>
        <p:spPr>
          <a:xfrm>
            <a:off x="10380392" y="3586071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00" b="0" i="0" u="none" cap="none">
                <a:ln>
                  <a:noFill/>
                </a:ln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EF1D75FD-5F58-421F-8286-90EE9199C1ED}"/>
              </a:ext>
            </a:extLst>
          </p:cNvPr>
          <p:cNvSpPr>
            <a:spLocks noGrp="1"/>
          </p:cNvSpPr>
          <p:nvPr/>
        </p:nvSpPr>
        <p:spPr>
          <a:xfrm>
            <a:off x="7854843" y="4246797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22" name="矩形 221">
            <a:extLst>
              <a:ext uri="{FF2B5EF4-FFF2-40B4-BE49-F238E27FC236}">
                <a16:creationId xmlns:a16="http://schemas.microsoft.com/office/drawing/2014/main" id="{350A7531-5886-4A86-AA93-CDE7950D4081}"/>
              </a:ext>
            </a:extLst>
          </p:cNvPr>
          <p:cNvSpPr>
            <a:spLocks noGrp="1"/>
          </p:cNvSpPr>
          <p:nvPr/>
        </p:nvSpPr>
        <p:spPr>
          <a:xfrm>
            <a:off x="7854843" y="4591483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23" name="矩形 222">
            <a:extLst>
              <a:ext uri="{FF2B5EF4-FFF2-40B4-BE49-F238E27FC236}">
                <a16:creationId xmlns:a16="http://schemas.microsoft.com/office/drawing/2014/main" id="{F19E17B7-5685-4A8A-8265-4C739C52943D}"/>
              </a:ext>
            </a:extLst>
          </p:cNvPr>
          <p:cNvSpPr>
            <a:spLocks noGrp="1"/>
          </p:cNvSpPr>
          <p:nvPr/>
        </p:nvSpPr>
        <p:spPr>
          <a:xfrm>
            <a:off x="7854843" y="4931141"/>
            <a:ext cx="2273743" cy="344086"/>
          </a:xfrm>
          <a:prstGeom prst="rect">
            <a:avLst/>
          </a:prstGeom>
          <a:solidFill>
            <a:srgbClr val="E54C5E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07" name="矩形 206">
            <a:extLst>
              <a:ext uri="{FF2B5EF4-FFF2-40B4-BE49-F238E27FC236}">
                <a16:creationId xmlns:a16="http://schemas.microsoft.com/office/drawing/2014/main" id="{1ACF3AFE-AE01-43F6-A70E-6461EA37A748}"/>
              </a:ext>
            </a:extLst>
          </p:cNvPr>
          <p:cNvSpPr>
            <a:spLocks noGrp="1"/>
          </p:cNvSpPr>
          <p:nvPr/>
        </p:nvSpPr>
        <p:spPr>
          <a:xfrm>
            <a:off x="9910512" y="4248713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2B897319-7097-4704-ADB7-0C78C14E4556}"/>
              </a:ext>
            </a:extLst>
          </p:cNvPr>
          <p:cNvSpPr>
            <a:spLocks noGrp="1"/>
          </p:cNvSpPr>
          <p:nvPr/>
        </p:nvSpPr>
        <p:spPr>
          <a:xfrm>
            <a:off x="9692438" y="4248713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BD5D8E6B-88BF-4DFD-872D-E5B3E9D54807}"/>
              </a:ext>
            </a:extLst>
          </p:cNvPr>
          <p:cNvSpPr>
            <a:spLocks noGrp="1"/>
          </p:cNvSpPr>
          <p:nvPr/>
        </p:nvSpPr>
        <p:spPr>
          <a:xfrm>
            <a:off x="9474936" y="4248713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19" name="矩形 218">
            <a:extLst>
              <a:ext uri="{FF2B5EF4-FFF2-40B4-BE49-F238E27FC236}">
                <a16:creationId xmlns:a16="http://schemas.microsoft.com/office/drawing/2014/main" id="{3D64B064-9115-4F9B-BC01-8962915188B5}"/>
              </a:ext>
            </a:extLst>
          </p:cNvPr>
          <p:cNvSpPr>
            <a:spLocks noGrp="1"/>
          </p:cNvSpPr>
          <p:nvPr/>
        </p:nvSpPr>
        <p:spPr>
          <a:xfrm>
            <a:off x="9259158" y="4251825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20" name="文本框 219">
            <a:extLst>
              <a:ext uri="{FF2B5EF4-FFF2-40B4-BE49-F238E27FC236}">
                <a16:creationId xmlns:a16="http://schemas.microsoft.com/office/drawing/2014/main" id="{A0A2D85F-9C62-4369-B404-62575E47B04E}"/>
              </a:ext>
            </a:extLst>
          </p:cNvPr>
          <p:cNvSpPr>
            <a:spLocks noGrp="1"/>
          </p:cNvSpPr>
          <p:nvPr/>
        </p:nvSpPr>
        <p:spPr>
          <a:xfrm>
            <a:off x="9164847" y="4295011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00" b="0" i="0" u="none" cap="none">
                <a:ln>
                  <a:noFill/>
                </a:ln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11" name="文本框 210">
            <a:extLst>
              <a:ext uri="{FF2B5EF4-FFF2-40B4-BE49-F238E27FC236}">
                <a16:creationId xmlns:a16="http://schemas.microsoft.com/office/drawing/2014/main" id="{CF4E8F5E-77B3-4189-AD38-461CA4E2FDEA}"/>
              </a:ext>
            </a:extLst>
          </p:cNvPr>
          <p:cNvSpPr>
            <a:spLocks noGrp="1"/>
          </p:cNvSpPr>
          <p:nvPr/>
        </p:nvSpPr>
        <p:spPr>
          <a:xfrm>
            <a:off x="9600670" y="429127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12" name="文本框 211">
            <a:extLst>
              <a:ext uri="{FF2B5EF4-FFF2-40B4-BE49-F238E27FC236}">
                <a16:creationId xmlns:a16="http://schemas.microsoft.com/office/drawing/2014/main" id="{E1821AEE-4F23-4B5F-840E-1C26BC19270F}"/>
              </a:ext>
            </a:extLst>
          </p:cNvPr>
          <p:cNvSpPr>
            <a:spLocks noGrp="1"/>
          </p:cNvSpPr>
          <p:nvPr/>
        </p:nvSpPr>
        <p:spPr>
          <a:xfrm>
            <a:off x="9814639" y="429127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95494539-ACC7-4CC3-90F5-A9FDB159922E}"/>
              </a:ext>
            </a:extLst>
          </p:cNvPr>
          <p:cNvSpPr>
            <a:spLocks noGrp="1"/>
          </p:cNvSpPr>
          <p:nvPr/>
        </p:nvSpPr>
        <p:spPr>
          <a:xfrm>
            <a:off x="9381651" y="4291279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00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17" name="矩形 216">
            <a:extLst>
              <a:ext uri="{FF2B5EF4-FFF2-40B4-BE49-F238E27FC236}">
                <a16:creationId xmlns:a16="http://schemas.microsoft.com/office/drawing/2014/main" id="{30254137-2C4D-44E0-B939-6897A94AB506}"/>
              </a:ext>
            </a:extLst>
          </p:cNvPr>
          <p:cNvSpPr>
            <a:spLocks noGrp="1"/>
          </p:cNvSpPr>
          <p:nvPr/>
        </p:nvSpPr>
        <p:spPr>
          <a:xfrm>
            <a:off x="9046302" y="4248712"/>
            <a:ext cx="216389" cy="339039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905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18" name="文本框 217">
            <a:extLst>
              <a:ext uri="{FF2B5EF4-FFF2-40B4-BE49-F238E27FC236}">
                <a16:creationId xmlns:a16="http://schemas.microsoft.com/office/drawing/2014/main" id="{95BD1067-1813-4E56-98C7-5CBA8C28046A}"/>
              </a:ext>
            </a:extLst>
          </p:cNvPr>
          <p:cNvSpPr>
            <a:spLocks noGrp="1"/>
          </p:cNvSpPr>
          <p:nvPr/>
        </p:nvSpPr>
        <p:spPr>
          <a:xfrm>
            <a:off x="8951991" y="4291898"/>
            <a:ext cx="40163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00" b="0" i="0" u="none" cap="none">
                <a:ln>
                  <a:noFill/>
                </a:ln>
                <a:solidFill>
                  <a:prstClr val="black"/>
                </a:solidFill>
              </a:rPr>
              <a:t>11</a:t>
            </a:r>
          </a:p>
        </p:txBody>
      </p:sp>
      <p:sp>
        <p:nvSpPr>
          <p:cNvPr id="215" name="文本框 214">
            <a:extLst>
              <a:ext uri="{FF2B5EF4-FFF2-40B4-BE49-F238E27FC236}">
                <a16:creationId xmlns:a16="http://schemas.microsoft.com/office/drawing/2014/main" id="{FE6ADF5E-23D2-437A-A9C5-E9FCC8A877BB}"/>
              </a:ext>
            </a:extLst>
          </p:cNvPr>
          <p:cNvSpPr>
            <a:spLocks noGrp="1"/>
          </p:cNvSpPr>
          <p:nvPr/>
        </p:nvSpPr>
        <p:spPr>
          <a:xfrm>
            <a:off x="9666602" y="3760734"/>
            <a:ext cx="667235" cy="490004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2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Next to depart</a:t>
            </a:r>
          </a:p>
        </p:txBody>
      </p:sp>
      <p:sp>
        <p:nvSpPr>
          <p:cNvPr id="216" name="矩形 215">
            <a:extLst>
              <a:ext uri="{FF2B5EF4-FFF2-40B4-BE49-F238E27FC236}">
                <a16:creationId xmlns:a16="http://schemas.microsoft.com/office/drawing/2014/main" id="{2D9557EF-0806-419C-BA59-B57C3E7B58C3}"/>
              </a:ext>
            </a:extLst>
          </p:cNvPr>
          <p:cNvSpPr>
            <a:spLocks noGrp="1"/>
          </p:cNvSpPr>
          <p:nvPr/>
        </p:nvSpPr>
        <p:spPr>
          <a:xfrm>
            <a:off x="9910976" y="4250244"/>
            <a:ext cx="216389" cy="339039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26" name="TextBox 36">
            <a:extLst>
              <a:ext uri="{FF2B5EF4-FFF2-40B4-BE49-F238E27FC236}">
                <a16:creationId xmlns:a16="http://schemas.microsoft.com/office/drawing/2014/main" id="{46D5964F-B96D-4602-870B-F42D67E57C46}"/>
              </a:ext>
            </a:extLst>
          </p:cNvPr>
          <p:cNvSpPr>
            <a:spLocks noGrp="1"/>
          </p:cNvSpPr>
          <p:nvPr/>
        </p:nvSpPr>
        <p:spPr>
          <a:xfrm>
            <a:off x="6198601" y="3317242"/>
            <a:ext cx="1866250" cy="1424685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sz="1200"/>
              <a:t>When on-chip high-priority flows are exhausted, the scheduler must fetch packets from off-chip memory</a:t>
            </a:r>
          </a:p>
        </p:txBody>
      </p:sp>
      <p:sp>
        <p:nvSpPr>
          <p:cNvPr id="228" name="文本框 227">
            <a:extLst>
              <a:ext uri="{FF2B5EF4-FFF2-40B4-BE49-F238E27FC236}">
                <a16:creationId xmlns:a16="http://schemas.microsoft.com/office/drawing/2014/main" id="{19492A71-495A-4F9D-B9A8-D732A1A97264}"/>
              </a:ext>
            </a:extLst>
          </p:cNvPr>
          <p:cNvSpPr>
            <a:spLocks noGrp="1"/>
          </p:cNvSpPr>
          <p:nvPr/>
        </p:nvSpPr>
        <p:spPr>
          <a:xfrm>
            <a:off x="6596861" y="2430062"/>
            <a:ext cx="1280790" cy="570706"/>
          </a:xfrm>
          <a:prstGeom prst="rect">
            <a:avLst/>
          </a:prstGeom>
          <a:noFill/>
        </p:spPr>
        <p:txBody>
          <a:bodyPr wrap="square" lIns="0" tIns="71755" bIns="71755">
            <a:no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400" b="0" i="1" u="none" cap="none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Scheduling Priority</a:t>
            </a:r>
          </a:p>
        </p:txBody>
      </p:sp>
      <p:sp>
        <p:nvSpPr>
          <p:cNvPr id="230" name="矩形 229">
            <a:extLst>
              <a:ext uri="{FF2B5EF4-FFF2-40B4-BE49-F238E27FC236}">
                <a16:creationId xmlns:a16="http://schemas.microsoft.com/office/drawing/2014/main" id="{F76440D4-BB10-4018-9584-38CACC40FDD6}"/>
              </a:ext>
            </a:extLst>
          </p:cNvPr>
          <p:cNvSpPr>
            <a:spLocks noGrp="1"/>
          </p:cNvSpPr>
          <p:nvPr/>
        </p:nvSpPr>
        <p:spPr>
          <a:xfrm>
            <a:off x="6817387" y="2984364"/>
            <a:ext cx="126000" cy="210820"/>
          </a:xfrm>
          <a:prstGeom prst="rect">
            <a:avLst/>
          </a:prstGeom>
          <a:solidFill>
            <a:srgbClr val="4874CB">
              <a:lumMod val="20000"/>
              <a:lumOff val="80000"/>
            </a:srgbClr>
          </a:solidFill>
          <a:ln w="1270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31" name="矩形 230">
            <a:extLst>
              <a:ext uri="{FF2B5EF4-FFF2-40B4-BE49-F238E27FC236}">
                <a16:creationId xmlns:a16="http://schemas.microsoft.com/office/drawing/2014/main" id="{A618232F-57A7-484B-BD0F-B697030DA216}"/>
              </a:ext>
            </a:extLst>
          </p:cNvPr>
          <p:cNvSpPr>
            <a:spLocks noGrp="1"/>
          </p:cNvSpPr>
          <p:nvPr/>
        </p:nvSpPr>
        <p:spPr>
          <a:xfrm>
            <a:off x="7174256" y="2984364"/>
            <a:ext cx="126000" cy="210820"/>
          </a:xfrm>
          <a:prstGeom prst="rect">
            <a:avLst/>
          </a:prstGeom>
          <a:solidFill>
            <a:srgbClr val="F2BA02">
              <a:lumMod val="20000"/>
              <a:lumOff val="80000"/>
            </a:srgbClr>
          </a:solidFill>
          <a:ln w="1270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32" name="矩形 231">
            <a:extLst>
              <a:ext uri="{FF2B5EF4-FFF2-40B4-BE49-F238E27FC236}">
                <a16:creationId xmlns:a16="http://schemas.microsoft.com/office/drawing/2014/main" id="{71F627AD-589A-4944-BB87-4F4B58FE6EBD}"/>
              </a:ext>
            </a:extLst>
          </p:cNvPr>
          <p:cNvSpPr>
            <a:spLocks noGrp="1"/>
          </p:cNvSpPr>
          <p:nvPr/>
        </p:nvSpPr>
        <p:spPr>
          <a:xfrm>
            <a:off x="7531126" y="2984364"/>
            <a:ext cx="126000" cy="210820"/>
          </a:xfrm>
          <a:prstGeom prst="rect">
            <a:avLst/>
          </a:prstGeom>
          <a:solidFill>
            <a:srgbClr val="E7E6E6"/>
          </a:solidFill>
          <a:ln w="12700" cmpd="sng">
            <a:solidFill>
              <a:sysClr val="windowText" lastClr="000000"/>
            </a:solidFill>
            <a:prstDash val="solid"/>
          </a:ln>
        </p:spPr>
        <p:txBody>
          <a:bodyPr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/>
          </a:p>
        </p:txBody>
      </p:sp>
      <p:sp>
        <p:nvSpPr>
          <p:cNvPr id="233" name="文本框 232">
            <a:extLst>
              <a:ext uri="{FF2B5EF4-FFF2-40B4-BE49-F238E27FC236}">
                <a16:creationId xmlns:a16="http://schemas.microsoft.com/office/drawing/2014/main" id="{6AF2DAA1-F7B1-49A5-90E1-DEF78B375C26}"/>
              </a:ext>
            </a:extLst>
          </p:cNvPr>
          <p:cNvSpPr>
            <a:spLocks noGrp="1"/>
          </p:cNvSpPr>
          <p:nvPr/>
        </p:nvSpPr>
        <p:spPr>
          <a:xfrm>
            <a:off x="6968969" y="2889898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600" b="0" i="0" u="none" cap="none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&gt;</a:t>
            </a:r>
          </a:p>
        </p:txBody>
      </p:sp>
      <p:sp>
        <p:nvSpPr>
          <p:cNvPr id="234" name="文本框 233">
            <a:extLst>
              <a:ext uri="{FF2B5EF4-FFF2-40B4-BE49-F238E27FC236}">
                <a16:creationId xmlns:a16="http://schemas.microsoft.com/office/drawing/2014/main" id="{E11AC56A-865A-4E2A-80CD-4C004290206E}"/>
              </a:ext>
            </a:extLst>
          </p:cNvPr>
          <p:cNvSpPr>
            <a:spLocks noGrp="1"/>
          </p:cNvSpPr>
          <p:nvPr/>
        </p:nvSpPr>
        <p:spPr>
          <a:xfrm>
            <a:off x="7325838" y="2889898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600" b="0" i="0" u="none" cap="none">
                <a:ln>
                  <a:noFill/>
                </a:ln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=</a:t>
            </a:r>
          </a:p>
        </p:txBody>
      </p:sp>
      <p:sp>
        <p:nvSpPr>
          <p:cNvPr id="235" name="文本框 2">
            <a:extLst>
              <a:ext uri="{FF2B5EF4-FFF2-40B4-BE49-F238E27FC236}">
                <a16:creationId xmlns:a16="http://schemas.microsoft.com/office/drawing/2014/main" id="{0A528A8E-E528-4E83-962D-0A9177BB8919}"/>
              </a:ext>
            </a:extLst>
          </p:cNvPr>
          <p:cNvSpPr>
            <a:spLocks noGrp="1"/>
          </p:cNvSpPr>
          <p:nvPr/>
        </p:nvSpPr>
        <p:spPr>
          <a:xfrm>
            <a:off x="582452" y="6035463"/>
            <a:ext cx="11373752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anchor="t">
            <a:spAutoFit/>
          </a:bodyPr>
          <a:lstStyle/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Traditional designs leave high-speed SRAM idle and repeatedly read and write slow HBM, failing to deliver the promised combination of speed and capacity.</a:t>
            </a:r>
          </a:p>
        </p:txBody>
      </p:sp>
      <p:sp>
        <p:nvSpPr>
          <p:cNvPr id="236" name="right-arrow-circle_36848">
            <a:extLst>
              <a:ext uri="{FF2B5EF4-FFF2-40B4-BE49-F238E27FC236}">
                <a16:creationId xmlns:a16="http://schemas.microsoft.com/office/drawing/2014/main" id="{D838F79B-13FE-490C-AC45-DED7B366D09F}"/>
              </a:ext>
            </a:extLst>
          </p:cNvPr>
          <p:cNvSpPr>
            <a:spLocks noGrp="1"/>
          </p:cNvSpPr>
          <p:nvPr/>
        </p:nvSpPr>
        <p:spPr>
          <a:xfrm>
            <a:off x="263089" y="6054601"/>
            <a:ext cx="359929" cy="359377"/>
          </a:xfrm>
          <a:custGeom>
            <a:avLst/>
            <a:gdLst>
              <a:gd name="T0" fmla="*/ 209 w 418"/>
              <a:gd name="T1" fmla="*/ 0 h 418"/>
              <a:gd name="T2" fmla="*/ 0 w 418"/>
              <a:gd name="T3" fmla="*/ 209 h 418"/>
              <a:gd name="T4" fmla="*/ 209 w 418"/>
              <a:gd name="T5" fmla="*/ 418 h 418"/>
              <a:gd name="T6" fmla="*/ 418 w 418"/>
              <a:gd name="T7" fmla="*/ 209 h 418"/>
              <a:gd name="T8" fmla="*/ 209 w 418"/>
              <a:gd name="T9" fmla="*/ 0 h 418"/>
              <a:gd name="T10" fmla="*/ 241 w 418"/>
              <a:gd name="T11" fmla="*/ 307 h 418"/>
              <a:gd name="T12" fmla="*/ 222 w 418"/>
              <a:gd name="T13" fmla="*/ 315 h 418"/>
              <a:gd name="T14" fmla="*/ 204 w 418"/>
              <a:gd name="T15" fmla="*/ 307 h 418"/>
              <a:gd name="T16" fmla="*/ 204 w 418"/>
              <a:gd name="T17" fmla="*/ 270 h 418"/>
              <a:gd name="T18" fmla="*/ 238 w 418"/>
              <a:gd name="T19" fmla="*/ 236 h 418"/>
              <a:gd name="T20" fmla="*/ 116 w 418"/>
              <a:gd name="T21" fmla="*/ 236 h 418"/>
              <a:gd name="T22" fmla="*/ 89 w 418"/>
              <a:gd name="T23" fmla="*/ 209 h 418"/>
              <a:gd name="T24" fmla="*/ 116 w 418"/>
              <a:gd name="T25" fmla="*/ 182 h 418"/>
              <a:gd name="T26" fmla="*/ 238 w 418"/>
              <a:gd name="T27" fmla="*/ 182 h 418"/>
              <a:gd name="T28" fmla="*/ 204 w 418"/>
              <a:gd name="T29" fmla="*/ 148 h 418"/>
              <a:gd name="T30" fmla="*/ 204 w 418"/>
              <a:gd name="T31" fmla="*/ 110 h 418"/>
              <a:gd name="T32" fmla="*/ 241 w 418"/>
              <a:gd name="T33" fmla="*/ 110 h 418"/>
              <a:gd name="T34" fmla="*/ 340 w 418"/>
              <a:gd name="T35" fmla="*/ 209 h 418"/>
              <a:gd name="T36" fmla="*/ 241 w 418"/>
              <a:gd name="T37" fmla="*/ 307 h 418"/>
            </a:gdLst>
            <a:ahLst/>
            <a:cxnLst/>
            <a:rect l="0" t="0" r="r" b="b"/>
            <a:pathLst>
              <a:path w="418" h="418">
                <a:moveTo>
                  <a:pt x="209" y="0"/>
                </a:moveTo>
                <a:cubicBezTo>
                  <a:pt x="94" y="0"/>
                  <a:pt x="0" y="94"/>
                  <a:pt x="0" y="209"/>
                </a:cubicBezTo>
                <a:cubicBezTo>
                  <a:pt x="0" y="324"/>
                  <a:pt x="94" y="418"/>
                  <a:pt x="209" y="418"/>
                </a:cubicBezTo>
                <a:cubicBezTo>
                  <a:pt x="324" y="418"/>
                  <a:pt x="418" y="324"/>
                  <a:pt x="418" y="209"/>
                </a:cubicBezTo>
                <a:cubicBezTo>
                  <a:pt x="418" y="94"/>
                  <a:pt x="324" y="0"/>
                  <a:pt x="209" y="0"/>
                </a:cubicBezTo>
                <a:close/>
                <a:moveTo>
                  <a:pt x="241" y="307"/>
                </a:moveTo>
                <a:cubicBezTo>
                  <a:pt x="236" y="313"/>
                  <a:pt x="229" y="315"/>
                  <a:pt x="222" y="315"/>
                </a:cubicBezTo>
                <a:cubicBezTo>
                  <a:pt x="216" y="315"/>
                  <a:pt x="209" y="313"/>
                  <a:pt x="204" y="307"/>
                </a:cubicBezTo>
                <a:cubicBezTo>
                  <a:pt x="193" y="297"/>
                  <a:pt x="193" y="280"/>
                  <a:pt x="204" y="270"/>
                </a:cubicBezTo>
                <a:lnTo>
                  <a:pt x="238" y="236"/>
                </a:lnTo>
                <a:lnTo>
                  <a:pt x="116" y="236"/>
                </a:lnTo>
                <a:cubicBezTo>
                  <a:pt x="101" y="236"/>
                  <a:pt x="89" y="224"/>
                  <a:pt x="89" y="209"/>
                </a:cubicBezTo>
                <a:cubicBezTo>
                  <a:pt x="89" y="194"/>
                  <a:pt x="101" y="182"/>
                  <a:pt x="116" y="182"/>
                </a:cubicBezTo>
                <a:lnTo>
                  <a:pt x="238" y="182"/>
                </a:lnTo>
                <a:lnTo>
                  <a:pt x="204" y="148"/>
                </a:lnTo>
                <a:cubicBezTo>
                  <a:pt x="193" y="138"/>
                  <a:pt x="193" y="121"/>
                  <a:pt x="204" y="110"/>
                </a:cubicBezTo>
                <a:cubicBezTo>
                  <a:pt x="214" y="100"/>
                  <a:pt x="231" y="100"/>
                  <a:pt x="241" y="110"/>
                </a:cubicBezTo>
                <a:lnTo>
                  <a:pt x="340" y="209"/>
                </a:lnTo>
                <a:lnTo>
                  <a:pt x="241" y="307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7" name="Text 2">
            <a:extLst>
              <a:ext uri="{FF2B5EF4-FFF2-40B4-BE49-F238E27FC236}">
                <a16:creationId xmlns:a16="http://schemas.microsoft.com/office/drawing/2014/main" id="{726648B1-C5C0-4924-A9FF-7168FF52FEDE}"/>
              </a:ext>
            </a:extLst>
          </p:cNvPr>
          <p:cNvSpPr>
            <a:spLocks noGrp="1"/>
          </p:cNvSpPr>
          <p:nvPr/>
        </p:nvSpPr>
        <p:spPr>
          <a:xfrm>
            <a:off x="335360" y="1268760"/>
            <a:ext cx="1124712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2000" i="1">
                <a:latin typeface="Calibri"/>
                <a:ea typeface="Calibri"/>
                <a:cs typeface="Calibri"/>
              </a:rPr>
              <a:t>Treat HBM as pure spillover space - simple but inefficient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7403950-D583-89B8-D2D5-A2DD4257EAA0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57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87632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5F4C299-F948-491E-B6B8-53EBCF9D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Themis: Scheduling-Aware Admission </a:t>
            </a:r>
            <a:r>
              <a:rPr lang="zh-CN" altLang="zh-CN" dirty="0"/>
              <a:t>Control</a:t>
            </a:r>
            <a:br>
              <a:rPr lang="zh-CN" altLang="zh-CN" dirty="0"/>
            </a:br>
            <a:endParaRPr dirty="0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F0987825-A1C5-42AD-B113-4F0D223B43DB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" cy="897248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F798462D-C3F5-47DB-BDFC-DE6B798FF104}"/>
              </a:ext>
            </a:extLst>
          </p:cNvPr>
          <p:cNvSpPr>
            <a:spLocks noGrp="1"/>
          </p:cNvSpPr>
          <p:nvPr/>
        </p:nvSpPr>
        <p:spPr>
          <a:xfrm>
            <a:off x="4131853" y="2642270"/>
            <a:ext cx="2372181" cy="570706"/>
          </a:xfrm>
          <a:prstGeom prst="rect">
            <a:avLst/>
          </a:prstGeom>
          <a:noFill/>
        </p:spPr>
        <p:txBody>
          <a:bodyPr wrap="square" lIns="0" tIns="71755" bIns="71755">
            <a:noAutofit/>
          </a:bodyPr>
          <a:lstStyle/>
          <a:p>
            <a:pPr algn="ctr">
              <a:buNone/>
            </a:pPr>
            <a:r>
              <a:rPr sz="2000" i="1">
                <a:latin typeface="Calibri"/>
                <a:ea typeface="Calibri"/>
                <a:cs typeface="Calibri"/>
              </a:rPr>
              <a:t>Scheduling Priority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F34E53C-D8C3-40BA-B82B-9A94EB2AD763}"/>
              </a:ext>
            </a:extLst>
          </p:cNvPr>
          <p:cNvSpPr>
            <a:spLocks noGrp="1"/>
          </p:cNvSpPr>
          <p:nvPr/>
        </p:nvSpPr>
        <p:spPr>
          <a:xfrm>
            <a:off x="6504034" y="2668572"/>
            <a:ext cx="233489" cy="3906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A693E66-E6DF-402F-AE5D-DD6CAF72D9D8}"/>
              </a:ext>
            </a:extLst>
          </p:cNvPr>
          <p:cNvSpPr>
            <a:spLocks noGrp="1"/>
          </p:cNvSpPr>
          <p:nvPr/>
        </p:nvSpPr>
        <p:spPr>
          <a:xfrm>
            <a:off x="7165345" y="2668572"/>
            <a:ext cx="233489" cy="390668"/>
          </a:xfrm>
          <a:prstGeom prst="rect">
            <a:avLst/>
          </a:prstGeom>
          <a:solidFill>
            <a:srgbClr val="FFF2CA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B114A07F-4DD1-49B3-A4B0-C4A86E51F853}"/>
              </a:ext>
            </a:extLst>
          </p:cNvPr>
          <p:cNvSpPr>
            <a:spLocks noGrp="1"/>
          </p:cNvSpPr>
          <p:nvPr/>
        </p:nvSpPr>
        <p:spPr>
          <a:xfrm>
            <a:off x="7826658" y="2668572"/>
            <a:ext cx="233489" cy="390668"/>
          </a:xfrm>
          <a:prstGeom prst="rect">
            <a:avLst/>
          </a:prstGeom>
          <a:solidFill>
            <a:schemeClr val="bg2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DB2BAF2F-3FA3-4393-BCA7-9B0735D7C6CC}"/>
              </a:ext>
            </a:extLst>
          </p:cNvPr>
          <p:cNvSpPr>
            <a:spLocks noGrp="1"/>
          </p:cNvSpPr>
          <p:nvPr/>
        </p:nvSpPr>
        <p:spPr>
          <a:xfrm>
            <a:off x="6784929" y="2493518"/>
            <a:ext cx="333009" cy="570706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3600">
                <a:latin typeface="Calibri"/>
                <a:ea typeface="Calibri"/>
                <a:cs typeface="Calibri"/>
              </a:rPr>
              <a:t>&gt;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4DB2EFC9-D2D8-4BAB-8681-6B98496260D2}"/>
              </a:ext>
            </a:extLst>
          </p:cNvPr>
          <p:cNvSpPr>
            <a:spLocks noGrp="1"/>
          </p:cNvSpPr>
          <p:nvPr/>
        </p:nvSpPr>
        <p:spPr>
          <a:xfrm>
            <a:off x="7446240" y="2493518"/>
            <a:ext cx="333009" cy="570706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3600">
                <a:latin typeface="Calibri"/>
                <a:ea typeface="Calibri"/>
                <a:cs typeface="Calibri"/>
              </a:rPr>
              <a:t>=</a:t>
            </a:r>
          </a:p>
        </p:txBody>
      </p:sp>
      <p:sp>
        <p:nvSpPr>
          <p:cNvPr id="649" name="文本框 648">
            <a:extLst>
              <a:ext uri="{FF2B5EF4-FFF2-40B4-BE49-F238E27FC236}">
                <a16:creationId xmlns:a16="http://schemas.microsoft.com/office/drawing/2014/main" id="{A73B8CC6-78C7-4FBF-9541-E9E561858589}"/>
              </a:ext>
            </a:extLst>
          </p:cNvPr>
          <p:cNvSpPr>
            <a:spLocks noGrp="1"/>
          </p:cNvSpPr>
          <p:nvPr/>
        </p:nvSpPr>
        <p:spPr>
          <a:xfrm>
            <a:off x="6951433" y="6194933"/>
            <a:ext cx="3129915" cy="5410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Themis Shared Buffer</a:t>
            </a:r>
          </a:p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No queue abstraction required</a:t>
            </a:r>
          </a:p>
        </p:txBody>
      </p:sp>
      <p:sp>
        <p:nvSpPr>
          <p:cNvPr id="672" name="文本框 671">
            <a:extLst>
              <a:ext uri="{FF2B5EF4-FFF2-40B4-BE49-F238E27FC236}">
                <a16:creationId xmlns:a16="http://schemas.microsoft.com/office/drawing/2014/main" id="{4B0B1B81-A2AB-449B-9E3E-BDFBFD05420F}"/>
              </a:ext>
            </a:extLst>
          </p:cNvPr>
          <p:cNvSpPr>
            <a:spLocks noGrp="1"/>
          </p:cNvSpPr>
          <p:nvPr/>
        </p:nvSpPr>
        <p:spPr>
          <a:xfrm>
            <a:off x="1544985" y="6328179"/>
            <a:ext cx="3863340" cy="54102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b="1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Traditional per-flow queue</a:t>
            </a:r>
          </a:p>
          <a:p>
            <a:pPr algn="ctr"/>
            <a:r>
              <a:rPr lang="zh-CN" altLang="zh-CN" sz="1600" dirty="0">
                <a:solidFill>
                  <a:prstClr val="black"/>
                </a:solidFill>
                <a:latin typeface="Calibri"/>
                <a:cs typeface="Calibri"/>
              </a:rPr>
              <a:t>Limit individual queue lengths</a:t>
            </a:r>
          </a:p>
          <a:p>
            <a:pPr algn="ctr">
              <a:buNone/>
            </a:pPr>
            <a:endParaRPr sz="16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6" name="矩形 715">
            <a:extLst>
              <a:ext uri="{FF2B5EF4-FFF2-40B4-BE49-F238E27FC236}">
                <a16:creationId xmlns:a16="http://schemas.microsoft.com/office/drawing/2014/main" id="{F00BFF38-B38F-4B74-985B-98A3278361B4}"/>
              </a:ext>
            </a:extLst>
          </p:cNvPr>
          <p:cNvSpPr>
            <a:spLocks noGrp="1"/>
          </p:cNvSpPr>
          <p:nvPr/>
        </p:nvSpPr>
        <p:spPr>
          <a:xfrm>
            <a:off x="7554986" y="3484066"/>
            <a:ext cx="358854" cy="5278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17" name="文本框 716">
            <a:extLst>
              <a:ext uri="{FF2B5EF4-FFF2-40B4-BE49-F238E27FC236}">
                <a16:creationId xmlns:a16="http://schemas.microsoft.com/office/drawing/2014/main" id="{EA17B9E7-FD45-44AA-B39C-B8BF32446742}"/>
              </a:ext>
            </a:extLst>
          </p:cNvPr>
          <p:cNvSpPr>
            <a:spLocks noGrp="1"/>
          </p:cNvSpPr>
          <p:nvPr/>
        </p:nvSpPr>
        <p:spPr>
          <a:xfrm>
            <a:off x="7482383" y="3520774"/>
            <a:ext cx="504056" cy="50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400"/>
              <a:t>X</a:t>
            </a:r>
          </a:p>
          <a:p>
            <a:pPr algn="ctr">
              <a:lnSpc>
                <a:spcPct val="60000"/>
              </a:lnSpc>
              <a:buNone/>
            </a:pPr>
            <a:r>
              <a:rPr sz="14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40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718" name="TextBox 36">
            <a:extLst>
              <a:ext uri="{FF2B5EF4-FFF2-40B4-BE49-F238E27FC236}">
                <a16:creationId xmlns:a16="http://schemas.microsoft.com/office/drawing/2014/main" id="{3D0C5956-D0DD-4F63-B021-2FE120C8558D}"/>
              </a:ext>
            </a:extLst>
          </p:cNvPr>
          <p:cNvSpPr>
            <a:spLocks noGrp="1"/>
          </p:cNvSpPr>
          <p:nvPr/>
        </p:nvSpPr>
        <p:spPr>
          <a:xfrm>
            <a:off x="8004175" y="3422015"/>
            <a:ext cx="3852465" cy="595228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sz="1200" b="1" dirty="0">
                <a:solidFill>
                  <a:srgbClr val="222222"/>
                </a:solidFill>
                <a:latin typeface="微软雅黑"/>
                <a:ea typeface="微软雅黑"/>
                <a:cs typeface="微软雅黑"/>
              </a:rPr>
              <a:t>X: Arrival order</a:t>
            </a:r>
          </a:p>
          <a:p>
            <a:pPr>
              <a:lnSpc>
                <a:spcPct val="150000"/>
              </a:lnSpc>
              <a:buNone/>
            </a:pPr>
            <a:r>
              <a:rPr sz="1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Y: </a:t>
            </a:r>
            <a:r>
              <a:rPr lang="en-US" sz="1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Departure </a:t>
            </a:r>
            <a:r>
              <a:rPr sz="1200" b="1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order, determined by the scheduler</a:t>
            </a:r>
          </a:p>
        </p:txBody>
      </p:sp>
      <p:sp>
        <p:nvSpPr>
          <p:cNvPr id="751" name="矩形 750">
            <a:extLst>
              <a:ext uri="{FF2B5EF4-FFF2-40B4-BE49-F238E27FC236}">
                <a16:creationId xmlns:a16="http://schemas.microsoft.com/office/drawing/2014/main" id="{36B75F16-BB20-4113-97D0-2390C3237E24}"/>
              </a:ext>
            </a:extLst>
          </p:cNvPr>
          <p:cNvSpPr>
            <a:spLocks noGrp="1"/>
          </p:cNvSpPr>
          <p:nvPr/>
        </p:nvSpPr>
        <p:spPr>
          <a:xfrm>
            <a:off x="2667890" y="3421951"/>
            <a:ext cx="358854" cy="5278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r>
              <a:rPr sz="16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X</a:t>
            </a:r>
          </a:p>
        </p:txBody>
      </p:sp>
      <p:sp>
        <p:nvSpPr>
          <p:cNvPr id="750" name="TextBox 36">
            <a:extLst>
              <a:ext uri="{FF2B5EF4-FFF2-40B4-BE49-F238E27FC236}">
                <a16:creationId xmlns:a16="http://schemas.microsoft.com/office/drawing/2014/main" id="{5B7826DA-1426-4681-B6E5-1D91127FB1F7}"/>
              </a:ext>
            </a:extLst>
          </p:cNvPr>
          <p:cNvSpPr>
            <a:spLocks noGrp="1"/>
          </p:cNvSpPr>
          <p:nvPr/>
        </p:nvSpPr>
        <p:spPr>
          <a:xfrm>
            <a:off x="3128645" y="3486150"/>
            <a:ext cx="2135505" cy="769057"/>
          </a:xfrm>
          <a:prstGeom prst="rect">
            <a:avLst/>
          </a:prstGeom>
          <a:noFill/>
        </p:spPr>
        <p:txBody>
          <a:bodyPr wrap="square" lIns="36576" tIns="36576" rIns="36576" bIns="36576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b="1" dirty="0">
                <a:solidFill>
                  <a:srgbClr val="222222"/>
                </a:solidFill>
                <a:latin typeface="微软雅黑"/>
                <a:ea typeface="微软雅黑"/>
                <a:cs typeface="微软雅黑"/>
              </a:rPr>
              <a:t>X: Arrival order</a:t>
            </a:r>
          </a:p>
          <a:p>
            <a:pPr>
              <a:lnSpc>
                <a:spcPct val="150000"/>
              </a:lnSpc>
              <a:buNone/>
            </a:pPr>
            <a:endParaRPr lang="en-US" sz="1600" b="1" dirty="0">
              <a:solidFill>
                <a:srgbClr val="222222"/>
              </a:solidFill>
              <a:latin typeface="微软雅黑"/>
              <a:ea typeface="微软雅黑"/>
              <a:cs typeface="微软雅黑"/>
            </a:endParaRPr>
          </a:p>
        </p:txBody>
      </p:sp>
      <p:grpSp>
        <p:nvGrpSpPr>
          <p:cNvPr id="563" name="组合 562">
            <a:extLst>
              <a:ext uri="{FF2B5EF4-FFF2-40B4-BE49-F238E27FC236}">
                <a16:creationId xmlns:a16="http://schemas.microsoft.com/office/drawing/2014/main" id="{1FA2164F-5960-0FCF-C887-623C42755886}"/>
              </a:ext>
            </a:extLst>
          </p:cNvPr>
          <p:cNvGrpSpPr/>
          <p:nvPr/>
        </p:nvGrpSpPr>
        <p:grpSpPr>
          <a:xfrm>
            <a:off x="7051051" y="4231431"/>
            <a:ext cx="2947821" cy="1484973"/>
            <a:chOff x="6838808" y="4077072"/>
            <a:chExt cx="2947821" cy="1484973"/>
          </a:xfrm>
        </p:grpSpPr>
        <p:grpSp>
          <p:nvGrpSpPr>
            <p:cNvPr id="564" name="组合 563">
              <a:extLst>
                <a:ext uri="{FF2B5EF4-FFF2-40B4-BE49-F238E27FC236}">
                  <a16:creationId xmlns:a16="http://schemas.microsoft.com/office/drawing/2014/main" id="{01BAB7F2-F98F-D6F5-44C1-6B6200BF8C66}"/>
                </a:ext>
              </a:extLst>
            </p:cNvPr>
            <p:cNvGrpSpPr/>
            <p:nvPr/>
          </p:nvGrpSpPr>
          <p:grpSpPr>
            <a:xfrm>
              <a:off x="6838808" y="4077072"/>
              <a:ext cx="2859609" cy="1484973"/>
              <a:chOff x="1206759" y="2865966"/>
              <a:chExt cx="3219649" cy="1484973"/>
            </a:xfrm>
          </p:grpSpPr>
          <p:sp>
            <p:nvSpPr>
              <p:cNvPr id="1005" name="矩形 1004">
                <a:extLst>
                  <a:ext uri="{FF2B5EF4-FFF2-40B4-BE49-F238E27FC236}">
                    <a16:creationId xmlns:a16="http://schemas.microsoft.com/office/drawing/2014/main" id="{C4DACAE3-D1AC-E013-BAB9-982769EDA91B}"/>
                  </a:ext>
                </a:extLst>
              </p:cNvPr>
              <p:cNvSpPr/>
              <p:nvPr/>
            </p:nvSpPr>
            <p:spPr>
              <a:xfrm>
                <a:off x="1206759" y="3855948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6" name="矩形 1005">
                <a:extLst>
                  <a:ext uri="{FF2B5EF4-FFF2-40B4-BE49-F238E27FC236}">
                    <a16:creationId xmlns:a16="http://schemas.microsoft.com/office/drawing/2014/main" id="{E146B1E0-92A9-7D40-0859-C2F9C870B66E}"/>
                  </a:ext>
                </a:extLst>
              </p:cNvPr>
              <p:cNvSpPr/>
              <p:nvPr/>
            </p:nvSpPr>
            <p:spPr>
              <a:xfrm>
                <a:off x="1206759" y="3360957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7" name="矩形 1006">
                <a:extLst>
                  <a:ext uri="{FF2B5EF4-FFF2-40B4-BE49-F238E27FC236}">
                    <a16:creationId xmlns:a16="http://schemas.microsoft.com/office/drawing/2014/main" id="{CFB5FFB5-89E5-E7A1-0E51-A2545A2E95B8}"/>
                  </a:ext>
                </a:extLst>
              </p:cNvPr>
              <p:cNvSpPr/>
              <p:nvPr/>
            </p:nvSpPr>
            <p:spPr>
              <a:xfrm>
                <a:off x="1206759" y="2865966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67" name="组合 566">
              <a:extLst>
                <a:ext uri="{FF2B5EF4-FFF2-40B4-BE49-F238E27FC236}">
                  <a16:creationId xmlns:a16="http://schemas.microsoft.com/office/drawing/2014/main" id="{55CFE5D8-11BD-8414-A3F2-B62910D8B180}"/>
                </a:ext>
              </a:extLst>
            </p:cNvPr>
            <p:cNvGrpSpPr/>
            <p:nvPr/>
          </p:nvGrpSpPr>
          <p:grpSpPr>
            <a:xfrm>
              <a:off x="9238575" y="4078677"/>
              <a:ext cx="548054" cy="494991"/>
              <a:chOff x="7817262" y="2993974"/>
              <a:chExt cx="548054" cy="494991"/>
            </a:xfrm>
          </p:grpSpPr>
          <p:sp>
            <p:nvSpPr>
              <p:cNvPr id="1003" name="矩形 1002">
                <a:extLst>
                  <a:ext uri="{FF2B5EF4-FFF2-40B4-BE49-F238E27FC236}">
                    <a16:creationId xmlns:a16="http://schemas.microsoft.com/office/drawing/2014/main" id="{359ACEEB-0583-91DB-A4FF-74D618C1F56C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4" name="文本框 1003">
                <a:extLst>
                  <a:ext uri="{FF2B5EF4-FFF2-40B4-BE49-F238E27FC236}">
                    <a16:creationId xmlns:a16="http://schemas.microsoft.com/office/drawing/2014/main" id="{43778380-A88B-B8A1-AC49-FE72EB70F02B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[1]</a:t>
                </a:r>
              </a:p>
            </p:txBody>
          </p:sp>
        </p:grpSp>
        <p:grpSp>
          <p:nvGrpSpPr>
            <p:cNvPr id="570" name="组合 569">
              <a:extLst>
                <a:ext uri="{FF2B5EF4-FFF2-40B4-BE49-F238E27FC236}">
                  <a16:creationId xmlns:a16="http://schemas.microsoft.com/office/drawing/2014/main" id="{0163AF30-E5D8-63FE-1828-4492326DCEE2}"/>
                </a:ext>
              </a:extLst>
            </p:cNvPr>
            <p:cNvGrpSpPr/>
            <p:nvPr/>
          </p:nvGrpSpPr>
          <p:grpSpPr>
            <a:xfrm>
              <a:off x="9238575" y="4572525"/>
              <a:ext cx="548054" cy="494991"/>
              <a:chOff x="7817262" y="2993974"/>
              <a:chExt cx="548054" cy="494991"/>
            </a:xfrm>
          </p:grpSpPr>
          <p:sp>
            <p:nvSpPr>
              <p:cNvPr id="1001" name="矩形 1000">
                <a:extLst>
                  <a:ext uri="{FF2B5EF4-FFF2-40B4-BE49-F238E27FC236}">
                    <a16:creationId xmlns:a16="http://schemas.microsoft.com/office/drawing/2014/main" id="{5DBCABCF-9E3C-CD9C-8D16-47635DF8E3C5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FFF2CA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2" name="文本框 1001">
                <a:extLst>
                  <a:ext uri="{FF2B5EF4-FFF2-40B4-BE49-F238E27FC236}">
                    <a16:creationId xmlns:a16="http://schemas.microsoft.com/office/drawing/2014/main" id="{0B389D29-6C09-BDA0-0F67-8D35CCF5A345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2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[101]</a:t>
                </a:r>
              </a:p>
            </p:txBody>
          </p:sp>
        </p:grpSp>
        <p:grpSp>
          <p:nvGrpSpPr>
            <p:cNvPr id="573" name="组合 572">
              <a:extLst>
                <a:ext uri="{FF2B5EF4-FFF2-40B4-BE49-F238E27FC236}">
                  <a16:creationId xmlns:a16="http://schemas.microsoft.com/office/drawing/2014/main" id="{9D931378-F49E-826A-6FF2-9737E92C3882}"/>
                </a:ext>
              </a:extLst>
            </p:cNvPr>
            <p:cNvGrpSpPr/>
            <p:nvPr/>
          </p:nvGrpSpPr>
          <p:grpSpPr>
            <a:xfrm>
              <a:off x="8852028" y="4078677"/>
              <a:ext cx="548054" cy="494991"/>
              <a:chOff x="7817262" y="2993974"/>
              <a:chExt cx="548054" cy="494991"/>
            </a:xfrm>
          </p:grpSpPr>
          <p:sp>
            <p:nvSpPr>
              <p:cNvPr id="999" name="矩形 998">
                <a:extLst>
                  <a:ext uri="{FF2B5EF4-FFF2-40B4-BE49-F238E27FC236}">
                    <a16:creationId xmlns:a16="http://schemas.microsoft.com/office/drawing/2014/main" id="{371D5857-2E3F-CCAB-9B1E-05BB73BE86F1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E7E6E6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0" name="文本框 999">
                <a:extLst>
                  <a:ext uri="{FF2B5EF4-FFF2-40B4-BE49-F238E27FC236}">
                    <a16:creationId xmlns:a16="http://schemas.microsoft.com/office/drawing/2014/main" id="{7F3E986F-565A-870F-6625-194A8CF55177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4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[102]</a:t>
                </a:r>
              </a:p>
            </p:txBody>
          </p:sp>
        </p:grpSp>
        <p:grpSp>
          <p:nvGrpSpPr>
            <p:cNvPr id="960" name="组合 959">
              <a:extLst>
                <a:ext uri="{FF2B5EF4-FFF2-40B4-BE49-F238E27FC236}">
                  <a16:creationId xmlns:a16="http://schemas.microsoft.com/office/drawing/2014/main" id="{4320EBBA-73F5-7433-A10B-59103DEF1A05}"/>
                </a:ext>
              </a:extLst>
            </p:cNvPr>
            <p:cNvGrpSpPr/>
            <p:nvPr/>
          </p:nvGrpSpPr>
          <p:grpSpPr>
            <a:xfrm>
              <a:off x="7692393" y="4078677"/>
              <a:ext cx="548054" cy="494991"/>
              <a:chOff x="7817262" y="2993974"/>
              <a:chExt cx="548054" cy="494991"/>
            </a:xfrm>
          </p:grpSpPr>
          <p:sp>
            <p:nvSpPr>
              <p:cNvPr id="997" name="矩形 996">
                <a:extLst>
                  <a:ext uri="{FF2B5EF4-FFF2-40B4-BE49-F238E27FC236}">
                    <a16:creationId xmlns:a16="http://schemas.microsoft.com/office/drawing/2014/main" id="{29671ADB-0BA1-8686-91DA-B140D45ECF82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8" name="文本框 997">
                <a:extLst>
                  <a:ext uri="{FF2B5EF4-FFF2-40B4-BE49-F238E27FC236}">
                    <a16:creationId xmlns:a16="http://schemas.microsoft.com/office/drawing/2014/main" id="{F92F1950-BB48-94F8-9D20-4B5DFDA9C775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13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[6]</a:t>
                </a:r>
              </a:p>
            </p:txBody>
          </p:sp>
        </p:grpSp>
        <p:grpSp>
          <p:nvGrpSpPr>
            <p:cNvPr id="961" name="组合 960">
              <a:extLst>
                <a:ext uri="{FF2B5EF4-FFF2-40B4-BE49-F238E27FC236}">
                  <a16:creationId xmlns:a16="http://schemas.microsoft.com/office/drawing/2014/main" id="{6B6233F4-3FEE-F4AC-E944-E00840A615E6}"/>
                </a:ext>
              </a:extLst>
            </p:cNvPr>
            <p:cNvGrpSpPr/>
            <p:nvPr/>
          </p:nvGrpSpPr>
          <p:grpSpPr>
            <a:xfrm>
              <a:off x="7305848" y="4078677"/>
              <a:ext cx="548054" cy="494991"/>
              <a:chOff x="7817262" y="2993974"/>
              <a:chExt cx="548054" cy="494991"/>
            </a:xfrm>
          </p:grpSpPr>
          <p:sp>
            <p:nvSpPr>
              <p:cNvPr id="995" name="矩形 994">
                <a:extLst>
                  <a:ext uri="{FF2B5EF4-FFF2-40B4-BE49-F238E27FC236}">
                    <a16:creationId xmlns:a16="http://schemas.microsoft.com/office/drawing/2014/main" id="{ACCA4A86-9CBC-1DAA-0EC6-3B626F5FEDE2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6" name="文本框 995">
                <a:extLst>
                  <a:ext uri="{FF2B5EF4-FFF2-40B4-BE49-F238E27FC236}">
                    <a16:creationId xmlns:a16="http://schemas.microsoft.com/office/drawing/2014/main" id="{A8624BF1-1114-32ED-5EE7-4B62911E49B7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16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[9]</a:t>
                </a:r>
              </a:p>
            </p:txBody>
          </p:sp>
        </p:grpSp>
        <p:grpSp>
          <p:nvGrpSpPr>
            <p:cNvPr id="962" name="组合 961">
              <a:extLst>
                <a:ext uri="{FF2B5EF4-FFF2-40B4-BE49-F238E27FC236}">
                  <a16:creationId xmlns:a16="http://schemas.microsoft.com/office/drawing/2014/main" id="{C001176B-5D4F-A519-F940-C57F9CF8AE00}"/>
                </a:ext>
              </a:extLst>
            </p:cNvPr>
            <p:cNvGrpSpPr/>
            <p:nvPr/>
          </p:nvGrpSpPr>
          <p:grpSpPr>
            <a:xfrm>
              <a:off x="7692393" y="4572525"/>
              <a:ext cx="548054" cy="494991"/>
              <a:chOff x="7817262" y="2993974"/>
              <a:chExt cx="548054" cy="494991"/>
            </a:xfrm>
          </p:grpSpPr>
          <p:sp>
            <p:nvSpPr>
              <p:cNvPr id="993" name="矩形 992">
                <a:extLst>
                  <a:ext uri="{FF2B5EF4-FFF2-40B4-BE49-F238E27FC236}">
                    <a16:creationId xmlns:a16="http://schemas.microsoft.com/office/drawing/2014/main" id="{2B9D5B05-ADE4-5793-3A45-33DF1B2BDDC0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4" name="文本框 993">
                <a:extLst>
                  <a:ext uri="{FF2B5EF4-FFF2-40B4-BE49-F238E27FC236}">
                    <a16:creationId xmlns:a16="http://schemas.microsoft.com/office/drawing/2014/main" id="{EE4ED34F-6BE3-9218-7FC5-14314382D25A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14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[7]</a:t>
                </a:r>
              </a:p>
            </p:txBody>
          </p:sp>
        </p:grpSp>
        <p:grpSp>
          <p:nvGrpSpPr>
            <p:cNvPr id="963" name="组合 962">
              <a:extLst>
                <a:ext uri="{FF2B5EF4-FFF2-40B4-BE49-F238E27FC236}">
                  <a16:creationId xmlns:a16="http://schemas.microsoft.com/office/drawing/2014/main" id="{E78CD435-D280-4E69-BEE3-1692E4AF3EA7}"/>
                </a:ext>
              </a:extLst>
            </p:cNvPr>
            <p:cNvGrpSpPr/>
            <p:nvPr/>
          </p:nvGrpSpPr>
          <p:grpSpPr>
            <a:xfrm>
              <a:off x="9238575" y="5066374"/>
              <a:ext cx="548054" cy="494991"/>
              <a:chOff x="7817262" y="2993974"/>
              <a:chExt cx="548054" cy="494991"/>
            </a:xfrm>
          </p:grpSpPr>
          <p:sp>
            <p:nvSpPr>
              <p:cNvPr id="991" name="矩形 990">
                <a:extLst>
                  <a:ext uri="{FF2B5EF4-FFF2-40B4-BE49-F238E27FC236}">
                    <a16:creationId xmlns:a16="http://schemas.microsoft.com/office/drawing/2014/main" id="{A8FA2AC0-F70F-B226-D153-742457F5493B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2" name="文本框 991">
                <a:extLst>
                  <a:ext uri="{FF2B5EF4-FFF2-40B4-BE49-F238E27FC236}">
                    <a16:creationId xmlns:a16="http://schemas.microsoft.com/office/drawing/2014/main" id="{B026D663-348E-D5AA-DBEE-164A04A6D95C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3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[2]</a:t>
                </a:r>
              </a:p>
            </p:txBody>
          </p:sp>
        </p:grpSp>
        <p:grpSp>
          <p:nvGrpSpPr>
            <p:cNvPr id="964" name="组合 963">
              <a:extLst>
                <a:ext uri="{FF2B5EF4-FFF2-40B4-BE49-F238E27FC236}">
                  <a16:creationId xmlns:a16="http://schemas.microsoft.com/office/drawing/2014/main" id="{D3AEB849-5A70-EC3C-0595-3B763B449281}"/>
                </a:ext>
              </a:extLst>
            </p:cNvPr>
            <p:cNvGrpSpPr/>
            <p:nvPr/>
          </p:nvGrpSpPr>
          <p:grpSpPr>
            <a:xfrm>
              <a:off x="8852028" y="4572525"/>
              <a:ext cx="548054" cy="494991"/>
              <a:chOff x="7817262" y="2993974"/>
              <a:chExt cx="548054" cy="494991"/>
            </a:xfrm>
          </p:grpSpPr>
          <p:sp>
            <p:nvSpPr>
              <p:cNvPr id="989" name="矩形 988">
                <a:extLst>
                  <a:ext uri="{FF2B5EF4-FFF2-40B4-BE49-F238E27FC236}">
                    <a16:creationId xmlns:a16="http://schemas.microsoft.com/office/drawing/2014/main" id="{7B545870-929C-D1BD-3FA0-7D4DA51ADB3A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0" name="文本框 989">
                <a:extLst>
                  <a:ext uri="{FF2B5EF4-FFF2-40B4-BE49-F238E27FC236}">
                    <a16:creationId xmlns:a16="http://schemas.microsoft.com/office/drawing/2014/main" id="{53A06375-BD65-0944-0535-8664CE84DF05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5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[3]</a:t>
                </a:r>
              </a:p>
            </p:txBody>
          </p:sp>
        </p:grpSp>
        <p:grpSp>
          <p:nvGrpSpPr>
            <p:cNvPr id="965" name="组合 964">
              <a:extLst>
                <a:ext uri="{FF2B5EF4-FFF2-40B4-BE49-F238E27FC236}">
                  <a16:creationId xmlns:a16="http://schemas.microsoft.com/office/drawing/2014/main" id="{A002DB10-DC25-0F7A-399F-2792A43B15E2}"/>
                </a:ext>
              </a:extLst>
            </p:cNvPr>
            <p:cNvGrpSpPr/>
            <p:nvPr/>
          </p:nvGrpSpPr>
          <p:grpSpPr>
            <a:xfrm>
              <a:off x="8852028" y="5066374"/>
              <a:ext cx="548054" cy="494991"/>
              <a:chOff x="7817262" y="2993974"/>
              <a:chExt cx="548054" cy="494991"/>
            </a:xfrm>
          </p:grpSpPr>
          <p:sp>
            <p:nvSpPr>
              <p:cNvPr id="987" name="矩形 986">
                <a:extLst>
                  <a:ext uri="{FF2B5EF4-FFF2-40B4-BE49-F238E27FC236}">
                    <a16:creationId xmlns:a16="http://schemas.microsoft.com/office/drawing/2014/main" id="{23648C51-8393-6593-636C-FB2452CA3476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8" name="文本框 987">
                <a:extLst>
                  <a:ext uri="{FF2B5EF4-FFF2-40B4-BE49-F238E27FC236}">
                    <a16:creationId xmlns:a16="http://schemas.microsoft.com/office/drawing/2014/main" id="{78DE7493-7D94-9591-4DBB-89A8AA1581DE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6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[4]</a:t>
                </a:r>
              </a:p>
            </p:txBody>
          </p:sp>
        </p:grpSp>
        <p:grpSp>
          <p:nvGrpSpPr>
            <p:cNvPr id="966" name="组合 965">
              <a:extLst>
                <a:ext uri="{FF2B5EF4-FFF2-40B4-BE49-F238E27FC236}">
                  <a16:creationId xmlns:a16="http://schemas.microsoft.com/office/drawing/2014/main" id="{13648144-6CE4-7D69-2318-8121DBA320E9}"/>
                </a:ext>
              </a:extLst>
            </p:cNvPr>
            <p:cNvGrpSpPr/>
            <p:nvPr/>
          </p:nvGrpSpPr>
          <p:grpSpPr>
            <a:xfrm>
              <a:off x="8465483" y="4078677"/>
              <a:ext cx="548054" cy="494991"/>
              <a:chOff x="7817262" y="2993974"/>
              <a:chExt cx="548054" cy="494991"/>
            </a:xfrm>
          </p:grpSpPr>
          <p:sp>
            <p:nvSpPr>
              <p:cNvPr id="985" name="矩形 984">
                <a:extLst>
                  <a:ext uri="{FF2B5EF4-FFF2-40B4-BE49-F238E27FC236}">
                    <a16:creationId xmlns:a16="http://schemas.microsoft.com/office/drawing/2014/main" id="{B498DB66-E21D-787C-5711-EC3BFA0F6C31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FFF2CA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6" name="文本框 985">
                <a:extLst>
                  <a:ext uri="{FF2B5EF4-FFF2-40B4-BE49-F238E27FC236}">
                    <a16:creationId xmlns:a16="http://schemas.microsoft.com/office/drawing/2014/main" id="{F42DE56E-6270-E3BB-CD5F-6B12CB0F418E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7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[103]</a:t>
                </a:r>
              </a:p>
            </p:txBody>
          </p:sp>
        </p:grpSp>
        <p:grpSp>
          <p:nvGrpSpPr>
            <p:cNvPr id="967" name="组合 966">
              <a:extLst>
                <a:ext uri="{FF2B5EF4-FFF2-40B4-BE49-F238E27FC236}">
                  <a16:creationId xmlns:a16="http://schemas.microsoft.com/office/drawing/2014/main" id="{70155928-A393-25E9-1E8D-73B4B2415CE2}"/>
                </a:ext>
              </a:extLst>
            </p:cNvPr>
            <p:cNvGrpSpPr/>
            <p:nvPr/>
          </p:nvGrpSpPr>
          <p:grpSpPr>
            <a:xfrm>
              <a:off x="8465483" y="4572525"/>
              <a:ext cx="548054" cy="494991"/>
              <a:chOff x="7817262" y="2993974"/>
              <a:chExt cx="548054" cy="494991"/>
            </a:xfrm>
          </p:grpSpPr>
          <p:sp>
            <p:nvSpPr>
              <p:cNvPr id="983" name="矩形 982">
                <a:extLst>
                  <a:ext uri="{FF2B5EF4-FFF2-40B4-BE49-F238E27FC236}">
                    <a16:creationId xmlns:a16="http://schemas.microsoft.com/office/drawing/2014/main" id="{139661E6-8039-44EC-9CE1-81B78C8F297F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FFF2CA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4" name="文本框 983">
                <a:extLst>
                  <a:ext uri="{FF2B5EF4-FFF2-40B4-BE49-F238E27FC236}">
                    <a16:creationId xmlns:a16="http://schemas.microsoft.com/office/drawing/2014/main" id="{89FC28B7-C4F9-8E45-D977-A8E86BCE6F22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8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[105]</a:t>
                </a:r>
              </a:p>
            </p:txBody>
          </p:sp>
        </p:grpSp>
        <p:grpSp>
          <p:nvGrpSpPr>
            <p:cNvPr id="968" name="组合 967">
              <a:extLst>
                <a:ext uri="{FF2B5EF4-FFF2-40B4-BE49-F238E27FC236}">
                  <a16:creationId xmlns:a16="http://schemas.microsoft.com/office/drawing/2014/main" id="{B5909FB9-3AC6-1F07-C995-BAFC52FF2C7C}"/>
                </a:ext>
              </a:extLst>
            </p:cNvPr>
            <p:cNvGrpSpPr/>
            <p:nvPr/>
          </p:nvGrpSpPr>
          <p:grpSpPr>
            <a:xfrm>
              <a:off x="8465483" y="5066374"/>
              <a:ext cx="548054" cy="494991"/>
              <a:chOff x="7817262" y="2993974"/>
              <a:chExt cx="548054" cy="494991"/>
            </a:xfrm>
          </p:grpSpPr>
          <p:sp>
            <p:nvSpPr>
              <p:cNvPr id="981" name="矩形 980">
                <a:extLst>
                  <a:ext uri="{FF2B5EF4-FFF2-40B4-BE49-F238E27FC236}">
                    <a16:creationId xmlns:a16="http://schemas.microsoft.com/office/drawing/2014/main" id="{28EF479B-1BF8-B5C2-883A-A4CBAA82E9E3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E7E6E6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2" name="文本框 981">
                <a:extLst>
                  <a:ext uri="{FF2B5EF4-FFF2-40B4-BE49-F238E27FC236}">
                    <a16:creationId xmlns:a16="http://schemas.microsoft.com/office/drawing/2014/main" id="{E3E48E99-68A7-C704-A258-BE6A38C46F19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[104]</a:t>
                </a:r>
              </a:p>
            </p:txBody>
          </p:sp>
        </p:grpSp>
        <p:grpSp>
          <p:nvGrpSpPr>
            <p:cNvPr id="969" name="组合 968">
              <a:extLst>
                <a:ext uri="{FF2B5EF4-FFF2-40B4-BE49-F238E27FC236}">
                  <a16:creationId xmlns:a16="http://schemas.microsoft.com/office/drawing/2014/main" id="{A83C4B0B-2B57-2007-E579-1C436010070B}"/>
                </a:ext>
              </a:extLst>
            </p:cNvPr>
            <p:cNvGrpSpPr/>
            <p:nvPr/>
          </p:nvGrpSpPr>
          <p:grpSpPr>
            <a:xfrm>
              <a:off x="8078938" y="4078677"/>
              <a:ext cx="548054" cy="494991"/>
              <a:chOff x="7817262" y="2993974"/>
              <a:chExt cx="548054" cy="494991"/>
            </a:xfrm>
          </p:grpSpPr>
          <p:sp>
            <p:nvSpPr>
              <p:cNvPr id="979" name="矩形 978">
                <a:extLst>
                  <a:ext uri="{FF2B5EF4-FFF2-40B4-BE49-F238E27FC236}">
                    <a16:creationId xmlns:a16="http://schemas.microsoft.com/office/drawing/2014/main" id="{F8F59988-ED59-9178-B88F-0AD28FACEDA5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E7E6E6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0" name="文本框 979">
                <a:extLst>
                  <a:ext uri="{FF2B5EF4-FFF2-40B4-BE49-F238E27FC236}">
                    <a16:creationId xmlns:a16="http://schemas.microsoft.com/office/drawing/2014/main" id="{A74FFB26-0F78-3DBB-B8C9-423DB04C66C3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[106]</a:t>
                </a:r>
              </a:p>
            </p:txBody>
          </p:sp>
        </p:grpSp>
        <p:grpSp>
          <p:nvGrpSpPr>
            <p:cNvPr id="970" name="组合 969">
              <a:extLst>
                <a:ext uri="{FF2B5EF4-FFF2-40B4-BE49-F238E27FC236}">
                  <a16:creationId xmlns:a16="http://schemas.microsoft.com/office/drawing/2014/main" id="{5C8E9C4A-2BE2-6A78-7A4A-95D96ACA0238}"/>
                </a:ext>
              </a:extLst>
            </p:cNvPr>
            <p:cNvGrpSpPr/>
            <p:nvPr/>
          </p:nvGrpSpPr>
          <p:grpSpPr>
            <a:xfrm>
              <a:off x="8078938" y="4572525"/>
              <a:ext cx="548054" cy="494991"/>
              <a:chOff x="7817262" y="2993974"/>
              <a:chExt cx="548054" cy="494991"/>
            </a:xfrm>
          </p:grpSpPr>
          <p:sp>
            <p:nvSpPr>
              <p:cNvPr id="977" name="矩形 976">
                <a:extLst>
                  <a:ext uri="{FF2B5EF4-FFF2-40B4-BE49-F238E27FC236}">
                    <a16:creationId xmlns:a16="http://schemas.microsoft.com/office/drawing/2014/main" id="{472EEABA-5567-B3C0-1BBD-7A6310133143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E7E6E6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8" name="文本框 977">
                <a:extLst>
                  <a:ext uri="{FF2B5EF4-FFF2-40B4-BE49-F238E27FC236}">
                    <a16:creationId xmlns:a16="http://schemas.microsoft.com/office/drawing/2014/main" id="{750873A0-0141-3627-B099-ABEDA87071DB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11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[108]</a:t>
                </a:r>
              </a:p>
            </p:txBody>
          </p:sp>
        </p:grpSp>
        <p:grpSp>
          <p:nvGrpSpPr>
            <p:cNvPr id="971" name="组合 970">
              <a:extLst>
                <a:ext uri="{FF2B5EF4-FFF2-40B4-BE49-F238E27FC236}">
                  <a16:creationId xmlns:a16="http://schemas.microsoft.com/office/drawing/2014/main" id="{5200186A-C7F3-1EB7-C301-B72309AE3650}"/>
                </a:ext>
              </a:extLst>
            </p:cNvPr>
            <p:cNvGrpSpPr/>
            <p:nvPr/>
          </p:nvGrpSpPr>
          <p:grpSpPr>
            <a:xfrm>
              <a:off x="8078938" y="5066374"/>
              <a:ext cx="548054" cy="494991"/>
              <a:chOff x="7817262" y="2993974"/>
              <a:chExt cx="548054" cy="494991"/>
            </a:xfrm>
          </p:grpSpPr>
          <p:sp>
            <p:nvSpPr>
              <p:cNvPr id="975" name="矩形 974">
                <a:extLst>
                  <a:ext uri="{FF2B5EF4-FFF2-40B4-BE49-F238E27FC236}">
                    <a16:creationId xmlns:a16="http://schemas.microsoft.com/office/drawing/2014/main" id="{C88BA17C-E856-D016-CE44-B59951DB7B4A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6" name="文本框 975">
                <a:extLst>
                  <a:ext uri="{FF2B5EF4-FFF2-40B4-BE49-F238E27FC236}">
                    <a16:creationId xmlns:a16="http://schemas.microsoft.com/office/drawing/2014/main" id="{3D71A67E-FA32-4A0F-9F4C-CFC18643247E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12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[5]</a:t>
                </a:r>
              </a:p>
            </p:txBody>
          </p:sp>
        </p:grpSp>
        <p:grpSp>
          <p:nvGrpSpPr>
            <p:cNvPr id="972" name="组合 971">
              <a:extLst>
                <a:ext uri="{FF2B5EF4-FFF2-40B4-BE49-F238E27FC236}">
                  <a16:creationId xmlns:a16="http://schemas.microsoft.com/office/drawing/2014/main" id="{CDF328BA-66EF-6909-8B0D-D0885A759A4D}"/>
                </a:ext>
              </a:extLst>
            </p:cNvPr>
            <p:cNvGrpSpPr/>
            <p:nvPr/>
          </p:nvGrpSpPr>
          <p:grpSpPr>
            <a:xfrm>
              <a:off x="7305848" y="4572525"/>
              <a:ext cx="548054" cy="494991"/>
              <a:chOff x="7817262" y="2993974"/>
              <a:chExt cx="548054" cy="494991"/>
            </a:xfrm>
          </p:grpSpPr>
          <p:sp>
            <p:nvSpPr>
              <p:cNvPr id="973" name="矩形 972">
                <a:extLst>
                  <a:ext uri="{FF2B5EF4-FFF2-40B4-BE49-F238E27FC236}">
                    <a16:creationId xmlns:a16="http://schemas.microsoft.com/office/drawing/2014/main" id="{F8658A36-3EE6-19C7-E6E8-29ECEB2F7DB5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4" name="文本框 973">
                <a:extLst>
                  <a:ext uri="{FF2B5EF4-FFF2-40B4-BE49-F238E27FC236}">
                    <a16:creationId xmlns:a16="http://schemas.microsoft.com/office/drawing/2014/main" id="{7B1E0D15-1148-EFA6-E54E-D7AB4C6C384E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432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17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-----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[10]</a:t>
                </a:r>
              </a:p>
            </p:txBody>
          </p:sp>
        </p:grpSp>
      </p:grpSp>
      <p:grpSp>
        <p:nvGrpSpPr>
          <p:cNvPr id="1008" name="组合 1007">
            <a:extLst>
              <a:ext uri="{FF2B5EF4-FFF2-40B4-BE49-F238E27FC236}">
                <a16:creationId xmlns:a16="http://schemas.microsoft.com/office/drawing/2014/main" id="{E601E2AD-EB7B-FDA5-4D83-4B5631862CA2}"/>
              </a:ext>
            </a:extLst>
          </p:cNvPr>
          <p:cNvGrpSpPr/>
          <p:nvPr/>
        </p:nvGrpSpPr>
        <p:grpSpPr>
          <a:xfrm>
            <a:off x="1504662" y="4231431"/>
            <a:ext cx="4357853" cy="1484973"/>
            <a:chOff x="1590901" y="4033532"/>
            <a:chExt cx="4357853" cy="1484973"/>
          </a:xfrm>
        </p:grpSpPr>
        <p:cxnSp>
          <p:nvCxnSpPr>
            <p:cNvPr id="1009" name="直接箭头连接符 1008">
              <a:extLst>
                <a:ext uri="{FF2B5EF4-FFF2-40B4-BE49-F238E27FC236}">
                  <a16:creationId xmlns:a16="http://schemas.microsoft.com/office/drawing/2014/main" id="{92D63DB0-BC42-ED1B-AC6D-4FC73DF6F6D1}"/>
                </a:ext>
              </a:extLst>
            </p:cNvPr>
            <p:cNvCxnSpPr/>
            <p:nvPr/>
          </p:nvCxnSpPr>
          <p:spPr>
            <a:xfrm>
              <a:off x="4585879" y="4854154"/>
              <a:ext cx="594670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lg"/>
            </a:ln>
            <a:effectLst/>
          </p:spPr>
        </p:cxnSp>
        <p:grpSp>
          <p:nvGrpSpPr>
            <p:cNvPr id="1010" name="组合 1009">
              <a:extLst>
                <a:ext uri="{FF2B5EF4-FFF2-40B4-BE49-F238E27FC236}">
                  <a16:creationId xmlns:a16="http://schemas.microsoft.com/office/drawing/2014/main" id="{5E9CD2A0-5AA5-48C3-5677-1F9D86E3B790}"/>
                </a:ext>
              </a:extLst>
            </p:cNvPr>
            <p:cNvGrpSpPr/>
            <p:nvPr/>
          </p:nvGrpSpPr>
          <p:grpSpPr>
            <a:xfrm>
              <a:off x="1590901" y="4033532"/>
              <a:ext cx="4269642" cy="1484973"/>
              <a:chOff x="1206759" y="2865966"/>
              <a:chExt cx="3219649" cy="1484973"/>
            </a:xfrm>
          </p:grpSpPr>
          <p:sp>
            <p:nvSpPr>
              <p:cNvPr id="594" name="矩形 593">
                <a:extLst>
                  <a:ext uri="{FF2B5EF4-FFF2-40B4-BE49-F238E27FC236}">
                    <a16:creationId xmlns:a16="http://schemas.microsoft.com/office/drawing/2014/main" id="{3363A806-E3E6-62E0-02C7-51C8C5F9E1C9}"/>
                  </a:ext>
                </a:extLst>
              </p:cNvPr>
              <p:cNvSpPr/>
              <p:nvPr/>
            </p:nvSpPr>
            <p:spPr>
              <a:xfrm>
                <a:off x="1206759" y="3855948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5" name="矩形 594">
                <a:extLst>
                  <a:ext uri="{FF2B5EF4-FFF2-40B4-BE49-F238E27FC236}">
                    <a16:creationId xmlns:a16="http://schemas.microsoft.com/office/drawing/2014/main" id="{302F1A65-B65D-EC04-877A-5C8EAD23AE8E}"/>
                  </a:ext>
                </a:extLst>
              </p:cNvPr>
              <p:cNvSpPr/>
              <p:nvPr/>
            </p:nvSpPr>
            <p:spPr>
              <a:xfrm>
                <a:off x="1206759" y="3360957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6" name="矩形 595">
                <a:extLst>
                  <a:ext uri="{FF2B5EF4-FFF2-40B4-BE49-F238E27FC236}">
                    <a16:creationId xmlns:a16="http://schemas.microsoft.com/office/drawing/2014/main" id="{523BE5BA-917A-51C7-7100-C05A61E7EC81}"/>
                  </a:ext>
                </a:extLst>
              </p:cNvPr>
              <p:cNvSpPr/>
              <p:nvPr/>
            </p:nvSpPr>
            <p:spPr>
              <a:xfrm>
                <a:off x="1206759" y="2865966"/>
                <a:ext cx="3219649" cy="494991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11" name="组合 1010">
              <a:extLst>
                <a:ext uri="{FF2B5EF4-FFF2-40B4-BE49-F238E27FC236}">
                  <a16:creationId xmlns:a16="http://schemas.microsoft.com/office/drawing/2014/main" id="{F87CF9E0-B598-A34E-2D6E-85ABF338D65D}"/>
                </a:ext>
              </a:extLst>
            </p:cNvPr>
            <p:cNvGrpSpPr/>
            <p:nvPr/>
          </p:nvGrpSpPr>
          <p:grpSpPr>
            <a:xfrm>
              <a:off x="5400700" y="4035137"/>
              <a:ext cx="548054" cy="494991"/>
              <a:chOff x="7817262" y="2993974"/>
              <a:chExt cx="548054" cy="494991"/>
            </a:xfrm>
          </p:grpSpPr>
          <p:sp>
            <p:nvSpPr>
              <p:cNvPr id="592" name="矩形 591">
                <a:extLst>
                  <a:ext uri="{FF2B5EF4-FFF2-40B4-BE49-F238E27FC236}">
                    <a16:creationId xmlns:a16="http://schemas.microsoft.com/office/drawing/2014/main" id="{8582BDF9-7726-27D3-CC15-DE6967DD239A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4472C4">
                  <a:lumMod val="20000"/>
                  <a:lumOff val="8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593" name="文本框 592">
                <a:extLst>
                  <a:ext uri="{FF2B5EF4-FFF2-40B4-BE49-F238E27FC236}">
                    <a16:creationId xmlns:a16="http://schemas.microsoft.com/office/drawing/2014/main" id="{AF68730D-1203-DDB5-E43C-608D48E89CF3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21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013" name="组合 1012">
              <a:extLst>
                <a:ext uri="{FF2B5EF4-FFF2-40B4-BE49-F238E27FC236}">
                  <a16:creationId xmlns:a16="http://schemas.microsoft.com/office/drawing/2014/main" id="{878E7BDA-35BE-7213-C275-D1E7B24EDF3A}"/>
                </a:ext>
              </a:extLst>
            </p:cNvPr>
            <p:cNvGrpSpPr/>
            <p:nvPr/>
          </p:nvGrpSpPr>
          <p:grpSpPr>
            <a:xfrm>
              <a:off x="5400700" y="4528985"/>
              <a:ext cx="548054" cy="494991"/>
              <a:chOff x="7817262" y="2993974"/>
              <a:chExt cx="548054" cy="494991"/>
            </a:xfrm>
          </p:grpSpPr>
          <p:sp>
            <p:nvSpPr>
              <p:cNvPr id="590" name="矩形 589">
                <a:extLst>
                  <a:ext uri="{FF2B5EF4-FFF2-40B4-BE49-F238E27FC236}">
                    <a16:creationId xmlns:a16="http://schemas.microsoft.com/office/drawing/2014/main" id="{8C246D97-50F0-C10F-CDD1-D24BA37C996E}"/>
                  </a:ext>
                </a:extLst>
              </p:cNvPr>
              <p:cNvSpPr/>
              <p:nvPr/>
            </p:nvSpPr>
            <p:spPr>
              <a:xfrm>
                <a:off x="7896200" y="2993974"/>
                <a:ext cx="390178" cy="494991"/>
              </a:xfrm>
              <a:prstGeom prst="rect">
                <a:avLst/>
              </a:prstGeom>
              <a:solidFill>
                <a:srgbClr val="FFF2CA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591" name="文本框 590">
                <a:extLst>
                  <a:ext uri="{FF2B5EF4-FFF2-40B4-BE49-F238E27FC236}">
                    <a16:creationId xmlns:a16="http://schemas.microsoft.com/office/drawing/2014/main" id="{21A3ADBD-B5F1-A88C-3D47-AB8BFF59CDD9}"/>
                  </a:ext>
                </a:extLst>
              </p:cNvPr>
              <p:cNvSpPr txBox="1"/>
              <p:nvPr/>
            </p:nvSpPr>
            <p:spPr>
              <a:xfrm>
                <a:off x="7817262" y="3028394"/>
                <a:ext cx="548054" cy="21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014" name="矩形 1013">
              <a:extLst>
                <a:ext uri="{FF2B5EF4-FFF2-40B4-BE49-F238E27FC236}">
                  <a16:creationId xmlns:a16="http://schemas.microsoft.com/office/drawing/2014/main" id="{9908BAE8-3D34-81A4-DA3B-8715937FE62B}"/>
                </a:ext>
              </a:extLst>
            </p:cNvPr>
            <p:cNvSpPr/>
            <p:nvPr/>
          </p:nvSpPr>
          <p:spPr>
            <a:xfrm>
              <a:off x="5093091" y="4035137"/>
              <a:ext cx="390178" cy="494991"/>
            </a:xfrm>
            <a:prstGeom prst="rect">
              <a:avLst/>
            </a:prstGeom>
            <a:solidFill>
              <a:srgbClr val="DAE3F5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015" name="矩形 1014">
              <a:extLst>
                <a:ext uri="{FF2B5EF4-FFF2-40B4-BE49-F238E27FC236}">
                  <a16:creationId xmlns:a16="http://schemas.microsoft.com/office/drawing/2014/main" id="{2770BAF8-35F1-3DE0-EC81-1559FF5A838D}"/>
                </a:ext>
              </a:extLst>
            </p:cNvPr>
            <p:cNvSpPr/>
            <p:nvPr/>
          </p:nvSpPr>
          <p:spPr>
            <a:xfrm>
              <a:off x="3933456" y="4035137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1016" name="矩形 1015">
              <a:extLst>
                <a:ext uri="{FF2B5EF4-FFF2-40B4-BE49-F238E27FC236}">
                  <a16:creationId xmlns:a16="http://schemas.microsoft.com/office/drawing/2014/main" id="{7A8BBE06-4CA5-F84B-3B90-00D91891A33B}"/>
                </a:ext>
              </a:extLst>
            </p:cNvPr>
            <p:cNvSpPr/>
            <p:nvPr/>
          </p:nvSpPr>
          <p:spPr>
            <a:xfrm>
              <a:off x="3546911" y="4035137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</p:txBody>
        </p:sp>
        <p:sp>
          <p:nvSpPr>
            <p:cNvPr id="1017" name="矩形 1016">
              <a:extLst>
                <a:ext uri="{FF2B5EF4-FFF2-40B4-BE49-F238E27FC236}">
                  <a16:creationId xmlns:a16="http://schemas.microsoft.com/office/drawing/2014/main" id="{D45B7098-3164-F9EC-E781-A9241B1F96D0}"/>
                </a:ext>
              </a:extLst>
            </p:cNvPr>
            <p:cNvSpPr/>
            <p:nvPr/>
          </p:nvSpPr>
          <p:spPr>
            <a:xfrm>
              <a:off x="5479638" y="5022834"/>
              <a:ext cx="390178" cy="494991"/>
            </a:xfrm>
            <a:prstGeom prst="rect">
              <a:avLst/>
            </a:prstGeom>
            <a:solidFill>
              <a:srgbClr val="E7E6E6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018" name="矩形 1017">
              <a:extLst>
                <a:ext uri="{FF2B5EF4-FFF2-40B4-BE49-F238E27FC236}">
                  <a16:creationId xmlns:a16="http://schemas.microsoft.com/office/drawing/2014/main" id="{DE03E60F-02A0-74F9-EE26-8B02B0D81BBC}"/>
                </a:ext>
              </a:extLst>
            </p:cNvPr>
            <p:cNvSpPr/>
            <p:nvPr/>
          </p:nvSpPr>
          <p:spPr>
            <a:xfrm>
              <a:off x="5093091" y="4528985"/>
              <a:ext cx="390178" cy="494991"/>
            </a:xfrm>
            <a:prstGeom prst="rect">
              <a:avLst/>
            </a:prstGeom>
            <a:solidFill>
              <a:srgbClr val="FFF2CA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019" name="矩形 1018">
              <a:extLst>
                <a:ext uri="{FF2B5EF4-FFF2-40B4-BE49-F238E27FC236}">
                  <a16:creationId xmlns:a16="http://schemas.microsoft.com/office/drawing/2014/main" id="{B9C917FD-5F34-1C4C-0D92-13605B666E54}"/>
                </a:ext>
              </a:extLst>
            </p:cNvPr>
            <p:cNvSpPr/>
            <p:nvPr/>
          </p:nvSpPr>
          <p:spPr>
            <a:xfrm>
              <a:off x="5093091" y="5022834"/>
              <a:ext cx="390178" cy="494991"/>
            </a:xfrm>
            <a:prstGeom prst="rect">
              <a:avLst/>
            </a:prstGeom>
            <a:solidFill>
              <a:srgbClr val="E7E6E6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1020" name="矩形 1019">
              <a:extLst>
                <a:ext uri="{FF2B5EF4-FFF2-40B4-BE49-F238E27FC236}">
                  <a16:creationId xmlns:a16="http://schemas.microsoft.com/office/drawing/2014/main" id="{5A828297-40B6-E7E4-826C-6312A4489C0D}"/>
                </a:ext>
              </a:extLst>
            </p:cNvPr>
            <p:cNvSpPr/>
            <p:nvPr/>
          </p:nvSpPr>
          <p:spPr>
            <a:xfrm>
              <a:off x="4706546" y="4035137"/>
              <a:ext cx="390178" cy="494991"/>
            </a:xfrm>
            <a:prstGeom prst="rect">
              <a:avLst/>
            </a:prstGeom>
            <a:solidFill>
              <a:srgbClr val="DAE3F5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021" name="矩形 1020">
              <a:extLst>
                <a:ext uri="{FF2B5EF4-FFF2-40B4-BE49-F238E27FC236}">
                  <a16:creationId xmlns:a16="http://schemas.microsoft.com/office/drawing/2014/main" id="{3A3AB1FF-12A7-2D01-F7E6-27B32C135712}"/>
                </a:ext>
              </a:extLst>
            </p:cNvPr>
            <p:cNvSpPr/>
            <p:nvPr/>
          </p:nvSpPr>
          <p:spPr>
            <a:xfrm>
              <a:off x="4706546" y="4528985"/>
              <a:ext cx="390178" cy="494991"/>
            </a:xfrm>
            <a:prstGeom prst="rect">
              <a:avLst/>
            </a:prstGeom>
            <a:solidFill>
              <a:srgbClr val="FFF2CA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022" name="矩形 1021">
              <a:extLst>
                <a:ext uri="{FF2B5EF4-FFF2-40B4-BE49-F238E27FC236}">
                  <a16:creationId xmlns:a16="http://schemas.microsoft.com/office/drawing/2014/main" id="{A092328F-4150-CDFB-F4CD-AA5DA68535B3}"/>
                </a:ext>
              </a:extLst>
            </p:cNvPr>
            <p:cNvSpPr/>
            <p:nvPr/>
          </p:nvSpPr>
          <p:spPr>
            <a:xfrm>
              <a:off x="4706546" y="5022834"/>
              <a:ext cx="390178" cy="494991"/>
            </a:xfrm>
            <a:prstGeom prst="rect">
              <a:avLst/>
            </a:prstGeom>
            <a:solidFill>
              <a:srgbClr val="E7E6E6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023" name="矩形 1022">
              <a:extLst>
                <a:ext uri="{FF2B5EF4-FFF2-40B4-BE49-F238E27FC236}">
                  <a16:creationId xmlns:a16="http://schemas.microsoft.com/office/drawing/2014/main" id="{A447BA71-FD3B-73B5-B8C5-1D20B48F5406}"/>
                </a:ext>
              </a:extLst>
            </p:cNvPr>
            <p:cNvSpPr/>
            <p:nvPr/>
          </p:nvSpPr>
          <p:spPr>
            <a:xfrm>
              <a:off x="4320001" y="4035137"/>
              <a:ext cx="390178" cy="494991"/>
            </a:xfrm>
            <a:prstGeom prst="rect">
              <a:avLst/>
            </a:prstGeom>
            <a:solidFill>
              <a:srgbClr val="DAE3F5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576" name="矩形 575">
              <a:extLst>
                <a:ext uri="{FF2B5EF4-FFF2-40B4-BE49-F238E27FC236}">
                  <a16:creationId xmlns:a16="http://schemas.microsoft.com/office/drawing/2014/main" id="{EF8B3F69-9059-D34C-6318-D0FE383B8D7A}"/>
                </a:ext>
              </a:extLst>
            </p:cNvPr>
            <p:cNvSpPr/>
            <p:nvPr/>
          </p:nvSpPr>
          <p:spPr>
            <a:xfrm>
              <a:off x="4320001" y="5022834"/>
              <a:ext cx="390178" cy="494991"/>
            </a:xfrm>
            <a:prstGeom prst="rect">
              <a:avLst/>
            </a:prstGeom>
            <a:solidFill>
              <a:srgbClr val="E7E6E6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579" name="矩形 578">
              <a:extLst>
                <a:ext uri="{FF2B5EF4-FFF2-40B4-BE49-F238E27FC236}">
                  <a16:creationId xmlns:a16="http://schemas.microsoft.com/office/drawing/2014/main" id="{6F3E808A-1C91-C4A2-45A5-D272D7B5CA92}"/>
                </a:ext>
              </a:extLst>
            </p:cNvPr>
            <p:cNvSpPr/>
            <p:nvPr/>
          </p:nvSpPr>
          <p:spPr>
            <a:xfrm>
              <a:off x="3158097" y="4037799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</p:txBody>
        </p:sp>
        <p:sp>
          <p:nvSpPr>
            <p:cNvPr id="582" name="矩形 581">
              <a:extLst>
                <a:ext uri="{FF2B5EF4-FFF2-40B4-BE49-F238E27FC236}">
                  <a16:creationId xmlns:a16="http://schemas.microsoft.com/office/drawing/2014/main" id="{A4FBC10C-082E-195A-6031-D231E614D172}"/>
                </a:ext>
              </a:extLst>
            </p:cNvPr>
            <p:cNvSpPr/>
            <p:nvPr/>
          </p:nvSpPr>
          <p:spPr>
            <a:xfrm>
              <a:off x="2766298" y="4037799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585" name="矩形 584">
              <a:extLst>
                <a:ext uri="{FF2B5EF4-FFF2-40B4-BE49-F238E27FC236}">
                  <a16:creationId xmlns:a16="http://schemas.microsoft.com/office/drawing/2014/main" id="{2FAA4D12-3F7D-BCD4-00BD-8CAC6AD1E6F3}"/>
                </a:ext>
              </a:extLst>
            </p:cNvPr>
            <p:cNvSpPr/>
            <p:nvPr/>
          </p:nvSpPr>
          <p:spPr>
            <a:xfrm>
              <a:off x="2374499" y="4037799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588" name="矩形 587">
              <a:extLst>
                <a:ext uri="{FF2B5EF4-FFF2-40B4-BE49-F238E27FC236}">
                  <a16:creationId xmlns:a16="http://schemas.microsoft.com/office/drawing/2014/main" id="{E3899602-5E26-B1FB-01C0-01418B7A83EC}"/>
                </a:ext>
              </a:extLst>
            </p:cNvPr>
            <p:cNvSpPr/>
            <p:nvPr/>
          </p:nvSpPr>
          <p:spPr>
            <a:xfrm>
              <a:off x="1982700" y="4037799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</a:p>
          </p:txBody>
        </p:sp>
        <p:sp>
          <p:nvSpPr>
            <p:cNvPr id="589" name="矩形 588">
              <a:extLst>
                <a:ext uri="{FF2B5EF4-FFF2-40B4-BE49-F238E27FC236}">
                  <a16:creationId xmlns:a16="http://schemas.microsoft.com/office/drawing/2014/main" id="{D245C332-086C-807B-4680-C73FEA06C3B0}"/>
                </a:ext>
              </a:extLst>
            </p:cNvPr>
            <p:cNvSpPr/>
            <p:nvPr/>
          </p:nvSpPr>
          <p:spPr>
            <a:xfrm>
              <a:off x="1590901" y="4037799"/>
              <a:ext cx="390178" cy="494991"/>
            </a:xfrm>
            <a:prstGeom prst="rect">
              <a:avLst/>
            </a:prstGeom>
            <a:solidFill>
              <a:srgbClr val="4472C4">
                <a:lumMod val="20000"/>
                <a:lumOff val="8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</a:p>
          </p:txBody>
        </p:sp>
      </p:grpSp>
      <p:sp>
        <p:nvSpPr>
          <p:cNvPr id="597" name="Shape 16">
            <a:extLst>
              <a:ext uri="{FF2B5EF4-FFF2-40B4-BE49-F238E27FC236}">
                <a16:creationId xmlns:a16="http://schemas.microsoft.com/office/drawing/2014/main" id="{63C70E10-367D-C9A6-226B-91FF88CFB132}"/>
              </a:ext>
            </a:extLst>
          </p:cNvPr>
          <p:cNvSpPr>
            <a:spLocks noGrp="1"/>
          </p:cNvSpPr>
          <p:nvPr/>
        </p:nvSpPr>
        <p:spPr>
          <a:xfrm>
            <a:off x="335359" y="1308096"/>
            <a:ext cx="11748980" cy="8972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B4A6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98" name="Shape 17">
            <a:extLst>
              <a:ext uri="{FF2B5EF4-FFF2-40B4-BE49-F238E27FC236}">
                <a16:creationId xmlns:a16="http://schemas.microsoft.com/office/drawing/2014/main" id="{52981263-8C16-B227-DBED-238BB3BCB49E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" cy="897248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599" name="Text 19">
            <a:extLst>
              <a:ext uri="{FF2B5EF4-FFF2-40B4-BE49-F238E27FC236}">
                <a16:creationId xmlns:a16="http://schemas.microsoft.com/office/drawing/2014/main" id="{9BBAE888-D4AF-BC46-5810-5104D3A2EAF4}"/>
              </a:ext>
            </a:extLst>
          </p:cNvPr>
          <p:cNvSpPr>
            <a:spLocks noGrp="1"/>
          </p:cNvSpPr>
          <p:nvPr/>
        </p:nvSpPr>
        <p:spPr>
          <a:xfrm>
            <a:off x="655399" y="1382384"/>
            <a:ext cx="11458303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2000" b="1" dirty="0">
                <a:solidFill>
                  <a:srgbClr val="1A2238"/>
                </a:solidFill>
                <a:latin typeface="Georgia"/>
                <a:ea typeface="Georgia"/>
                <a:cs typeface="Georgia"/>
              </a:rPr>
              <a:t>Make the Buffer Manager (BM) rank-aware so that it follows the scheduler's ordering.</a:t>
            </a:r>
          </a:p>
        </p:txBody>
      </p:sp>
      <p:sp>
        <p:nvSpPr>
          <p:cNvPr id="600" name="Text 20">
            <a:extLst>
              <a:ext uri="{FF2B5EF4-FFF2-40B4-BE49-F238E27FC236}">
                <a16:creationId xmlns:a16="http://schemas.microsoft.com/office/drawing/2014/main" id="{9F3C47F1-6DBF-5804-7D5E-B0937DC13F91}"/>
              </a:ext>
            </a:extLst>
          </p:cNvPr>
          <p:cNvSpPr>
            <a:spLocks noGrp="1"/>
          </p:cNvSpPr>
          <p:nvPr/>
        </p:nvSpPr>
        <p:spPr>
          <a:xfrm>
            <a:off x="655400" y="1812152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1300">
                <a:solidFill>
                  <a:srgbClr val="6B7693"/>
                </a:solidFill>
                <a:latin typeface="Calibri"/>
                <a:ea typeface="Calibri"/>
                <a:cs typeface="Calibri"/>
              </a:rPr>
              <a:t>The next packet to depart is always kept in SRAM.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B0FBE85-E31A-F064-87AE-87DA80126321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58</a:t>
            </a:fld>
            <a:endParaRPr kumimoji="1" lang="zh-CN" altLang="en-US" dirty="0"/>
          </a:p>
        </p:txBody>
      </p:sp>
      <p:sp>
        <p:nvSpPr>
          <p:cNvPr id="4" name="文本框 244">
            <a:extLst>
              <a:ext uri="{FF2B5EF4-FFF2-40B4-BE49-F238E27FC236}">
                <a16:creationId xmlns:a16="http://schemas.microsoft.com/office/drawing/2014/main" id="{69101520-2EFA-4233-5974-2ADDAC244FC9}"/>
              </a:ext>
            </a:extLst>
          </p:cNvPr>
          <p:cNvSpPr>
            <a:spLocks noGrp="1"/>
          </p:cNvSpPr>
          <p:nvPr/>
        </p:nvSpPr>
        <p:spPr>
          <a:xfrm>
            <a:off x="2473485" y="5688057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On-Chip SRAM</a:t>
            </a:r>
          </a:p>
        </p:txBody>
      </p:sp>
      <p:sp>
        <p:nvSpPr>
          <p:cNvPr id="5" name="文本框 244">
            <a:extLst>
              <a:ext uri="{FF2B5EF4-FFF2-40B4-BE49-F238E27FC236}">
                <a16:creationId xmlns:a16="http://schemas.microsoft.com/office/drawing/2014/main" id="{81FCC26E-91AA-1C49-29C0-EFA7627610B6}"/>
              </a:ext>
            </a:extLst>
          </p:cNvPr>
          <p:cNvSpPr>
            <a:spLocks noGrp="1"/>
          </p:cNvSpPr>
          <p:nvPr/>
        </p:nvSpPr>
        <p:spPr>
          <a:xfrm>
            <a:off x="7612744" y="5717340"/>
            <a:ext cx="1974374" cy="54107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60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On-Chip SRAM</a:t>
            </a:r>
          </a:p>
        </p:txBody>
      </p:sp>
    </p:spTree>
    <p:extLst>
      <p:ext uri="{BB962C8B-B14F-4D97-AF65-F5344CB8AC3E}">
        <p14:creationId xmlns:p14="http://schemas.microsoft.com/office/powerpoint/2010/main" val="37393123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15344E6-ECE5-4891-A802-67B6417B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dirty="0"/>
              <a:t>Themis: Batch</a:t>
            </a:r>
            <a:r>
              <a:rPr lang="en-US" dirty="0"/>
              <a:t>ed</a:t>
            </a:r>
            <a:r>
              <a:rPr dirty="0"/>
              <a:t> HBM Access</a:t>
            </a:r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E017FE4B-03B8-459C-9374-F8AD99AAEEE2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00" cy="568415"/>
          </a:xfrm>
          <a:prstGeom prst="rect">
            <a:avLst/>
          </a:prstGeom>
          <a:solidFill>
            <a:srgbClr val="FFFFFF"/>
          </a:solidFill>
          <a:ln w="25400">
            <a:solidFill>
              <a:srgbClr val="00B4A6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58267CDC-F27E-4645-870A-2D10470A7429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" cy="568415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2D614B0F-287C-48E7-AB70-36A0DBAFB801}"/>
              </a:ext>
            </a:extLst>
          </p:cNvPr>
          <p:cNvSpPr>
            <a:spLocks noGrp="1"/>
          </p:cNvSpPr>
          <p:nvPr/>
        </p:nvSpPr>
        <p:spPr>
          <a:xfrm>
            <a:off x="551180" y="1263650"/>
            <a:ext cx="10515600" cy="6578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1600" b="1">
                <a:solidFill>
                  <a:srgbClr val="1A2238"/>
                </a:solidFill>
                <a:latin typeface="Georgia"/>
                <a:ea typeface="Georgia"/>
                <a:cs typeface="Georgia"/>
              </a:rPr>
              <a:t>Actively reorganize each HBM access using contiguous addresses and a single operation type</a:t>
            </a:r>
          </a:p>
        </p:txBody>
      </p:sp>
      <p:sp>
        <p:nvSpPr>
          <p:cNvPr id="25" name="直接连接符 24">
            <a:extLst>
              <a:ext uri="{FF2B5EF4-FFF2-40B4-BE49-F238E27FC236}">
                <a16:creationId xmlns:a16="http://schemas.microsoft.com/office/drawing/2014/main" id="{CD826E36-D6C6-43B5-986D-C724B7226894}"/>
              </a:ext>
            </a:extLst>
          </p:cNvPr>
          <p:cNvSpPr>
            <a:spLocks noGrp="1"/>
          </p:cNvSpPr>
          <p:nvPr/>
        </p:nvSpPr>
        <p:spPr>
          <a:xfrm>
            <a:off x="8350026" y="3091644"/>
            <a:ext cx="9786" cy="17718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6" name="直接连接符 25">
            <a:extLst>
              <a:ext uri="{FF2B5EF4-FFF2-40B4-BE49-F238E27FC236}">
                <a16:creationId xmlns:a16="http://schemas.microsoft.com/office/drawing/2014/main" id="{425B6465-065C-4399-A354-3012EB186EA4}"/>
              </a:ext>
            </a:extLst>
          </p:cNvPr>
          <p:cNvSpPr>
            <a:spLocks noGrp="1"/>
          </p:cNvSpPr>
          <p:nvPr/>
        </p:nvSpPr>
        <p:spPr>
          <a:xfrm>
            <a:off x="7815935" y="4863522"/>
            <a:ext cx="53409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" name="直接连接符 29">
            <a:extLst>
              <a:ext uri="{FF2B5EF4-FFF2-40B4-BE49-F238E27FC236}">
                <a16:creationId xmlns:a16="http://schemas.microsoft.com/office/drawing/2014/main" id="{DF271FF0-4D40-48B0-BF27-D75ADA5F6821}"/>
              </a:ext>
            </a:extLst>
          </p:cNvPr>
          <p:cNvSpPr>
            <a:spLocks noGrp="1"/>
          </p:cNvSpPr>
          <p:nvPr/>
        </p:nvSpPr>
        <p:spPr>
          <a:xfrm>
            <a:off x="4202593" y="3091644"/>
            <a:ext cx="0" cy="8243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1939" name="直接箭头连接符 31"/>
          <p:cNvCxnSpPr/>
          <p:nvPr/>
        </p:nvCxnSpPr>
        <p:spPr>
          <a:xfrm>
            <a:off x="3681116" y="3911045"/>
            <a:ext cx="5084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0" name="直接箭头连接符 32"/>
          <p:cNvCxnSpPr/>
          <p:nvPr/>
        </p:nvCxnSpPr>
        <p:spPr>
          <a:xfrm>
            <a:off x="8350742" y="3910251"/>
            <a:ext cx="504000" cy="81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767038E2-4854-40AB-B3C6-62723A0ABB0A}"/>
              </a:ext>
            </a:extLst>
          </p:cNvPr>
          <p:cNvSpPr>
            <a:spLocks noGrp="1"/>
          </p:cNvSpPr>
          <p:nvPr/>
        </p:nvSpPr>
        <p:spPr>
          <a:xfrm>
            <a:off x="2783632" y="3624898"/>
            <a:ext cx="988695" cy="5707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Arriving</a:t>
            </a:r>
          </a:p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Packets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3491F8-AB6E-49A6-BD3F-BD1D3903F68F}"/>
              </a:ext>
            </a:extLst>
          </p:cNvPr>
          <p:cNvSpPr>
            <a:spLocks noGrp="1"/>
          </p:cNvSpPr>
          <p:nvPr/>
        </p:nvSpPr>
        <p:spPr>
          <a:xfrm>
            <a:off x="8760529" y="3624898"/>
            <a:ext cx="1058663" cy="5707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DepartingPackets</a:t>
            </a:r>
          </a:p>
        </p:txBody>
      </p:sp>
      <p:sp>
        <p:nvSpPr>
          <p:cNvPr id="36" name="直接连接符 35">
            <a:extLst>
              <a:ext uri="{FF2B5EF4-FFF2-40B4-BE49-F238E27FC236}">
                <a16:creationId xmlns:a16="http://schemas.microsoft.com/office/drawing/2014/main" id="{F1A32D70-2C11-4602-AA4A-A59C7DA84CF6}"/>
              </a:ext>
            </a:extLst>
          </p:cNvPr>
          <p:cNvSpPr>
            <a:spLocks noGrp="1"/>
          </p:cNvSpPr>
          <p:nvPr/>
        </p:nvSpPr>
        <p:spPr>
          <a:xfrm>
            <a:off x="4202593" y="3912080"/>
            <a:ext cx="0" cy="97458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1944" name="直接箭头连接符 36"/>
          <p:cNvCxnSpPr/>
          <p:nvPr/>
        </p:nvCxnSpPr>
        <p:spPr>
          <a:xfrm>
            <a:off x="4202593" y="4886665"/>
            <a:ext cx="741279" cy="79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B29D4A30-855D-492A-A2D1-53FC6F5C8B43}"/>
              </a:ext>
            </a:extLst>
          </p:cNvPr>
          <p:cNvSpPr>
            <a:spLocks noGrp="1"/>
          </p:cNvSpPr>
          <p:nvPr/>
        </p:nvSpPr>
        <p:spPr>
          <a:xfrm>
            <a:off x="8646510" y="2658976"/>
            <a:ext cx="1280790" cy="570706"/>
          </a:xfrm>
          <a:prstGeom prst="rect">
            <a:avLst/>
          </a:prstGeom>
          <a:noFill/>
        </p:spPr>
        <p:txBody>
          <a:bodyPr wrap="square" lIns="0" tIns="71755" bIns="71755">
            <a:noAutofit/>
          </a:bodyPr>
          <a:lstStyle/>
          <a:p>
            <a:pPr algn="ctr">
              <a:buNone/>
            </a:pPr>
            <a:r>
              <a:rPr sz="1400" i="1">
                <a:latin typeface="Calibri"/>
                <a:ea typeface="Calibri"/>
                <a:cs typeface="Calibri"/>
              </a:rPr>
              <a:t>Scheduling Priority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E2A0A38-07F1-4216-A4EE-4C097FECEEED}"/>
              </a:ext>
            </a:extLst>
          </p:cNvPr>
          <p:cNvSpPr>
            <a:spLocks noGrp="1"/>
          </p:cNvSpPr>
          <p:nvPr/>
        </p:nvSpPr>
        <p:spPr>
          <a:xfrm>
            <a:off x="8867036" y="3213278"/>
            <a:ext cx="126000" cy="210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10EA98A-1039-4E57-91DC-E8F549386513}"/>
              </a:ext>
            </a:extLst>
          </p:cNvPr>
          <p:cNvSpPr>
            <a:spLocks noGrp="1"/>
          </p:cNvSpPr>
          <p:nvPr/>
        </p:nvSpPr>
        <p:spPr>
          <a:xfrm>
            <a:off x="9223905" y="3213278"/>
            <a:ext cx="126000" cy="210820"/>
          </a:xfrm>
          <a:prstGeom prst="rect">
            <a:avLst/>
          </a:prstGeom>
          <a:solidFill>
            <a:srgbClr val="FFF2CA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DCC10D57-0656-4FFB-8B74-06173BB54701}"/>
              </a:ext>
            </a:extLst>
          </p:cNvPr>
          <p:cNvSpPr>
            <a:spLocks noGrp="1"/>
          </p:cNvSpPr>
          <p:nvPr/>
        </p:nvSpPr>
        <p:spPr>
          <a:xfrm>
            <a:off x="9580775" y="3213278"/>
            <a:ext cx="126000" cy="210820"/>
          </a:xfrm>
          <a:prstGeom prst="rect">
            <a:avLst/>
          </a:prstGeom>
          <a:solidFill>
            <a:schemeClr val="bg2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B36712A-E297-48C1-8165-2338155B4F32}"/>
              </a:ext>
            </a:extLst>
          </p:cNvPr>
          <p:cNvSpPr>
            <a:spLocks noGrp="1"/>
          </p:cNvSpPr>
          <p:nvPr/>
        </p:nvSpPr>
        <p:spPr>
          <a:xfrm>
            <a:off x="9018618" y="3118812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&gt;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BC39602-6561-4CEE-BFE6-917C6953E8F5}"/>
              </a:ext>
            </a:extLst>
          </p:cNvPr>
          <p:cNvSpPr>
            <a:spLocks noGrp="1"/>
          </p:cNvSpPr>
          <p:nvPr/>
        </p:nvSpPr>
        <p:spPr>
          <a:xfrm>
            <a:off x="9375487" y="3118812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=</a:t>
            </a:r>
          </a:p>
        </p:txBody>
      </p:sp>
      <p:cxnSp>
        <p:nvCxnSpPr>
          <p:cNvPr id="1951" name="直接箭头连接符 46"/>
          <p:cNvCxnSpPr/>
          <p:nvPr/>
        </p:nvCxnSpPr>
        <p:spPr>
          <a:xfrm>
            <a:off x="4202593" y="3100315"/>
            <a:ext cx="59467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4" name="矩形 643">
            <a:extLst>
              <a:ext uri="{FF2B5EF4-FFF2-40B4-BE49-F238E27FC236}">
                <a16:creationId xmlns:a16="http://schemas.microsoft.com/office/drawing/2014/main" id="{FAC8A667-5307-46ED-8BBB-AF397E237A1C}"/>
              </a:ext>
            </a:extLst>
          </p:cNvPr>
          <p:cNvSpPr>
            <a:spLocks noGrp="1"/>
          </p:cNvSpPr>
          <p:nvPr/>
        </p:nvSpPr>
        <p:spPr>
          <a:xfrm>
            <a:off x="4799856" y="3366057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5" name="矩形 644">
            <a:extLst>
              <a:ext uri="{FF2B5EF4-FFF2-40B4-BE49-F238E27FC236}">
                <a16:creationId xmlns:a16="http://schemas.microsoft.com/office/drawing/2014/main" id="{25B33ABD-65C4-436E-AA71-3BEA7588E1C4}"/>
              </a:ext>
            </a:extLst>
          </p:cNvPr>
          <p:cNvSpPr>
            <a:spLocks noGrp="1"/>
          </p:cNvSpPr>
          <p:nvPr/>
        </p:nvSpPr>
        <p:spPr>
          <a:xfrm>
            <a:off x="4799856" y="2871066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6" name="矩形 645">
            <a:extLst>
              <a:ext uri="{FF2B5EF4-FFF2-40B4-BE49-F238E27FC236}">
                <a16:creationId xmlns:a16="http://schemas.microsoft.com/office/drawing/2014/main" id="{3C58A2F2-895E-4311-8C7D-40E764468A9E}"/>
              </a:ext>
            </a:extLst>
          </p:cNvPr>
          <p:cNvSpPr>
            <a:spLocks noGrp="1"/>
          </p:cNvSpPr>
          <p:nvPr/>
        </p:nvSpPr>
        <p:spPr>
          <a:xfrm>
            <a:off x="4799856" y="2376075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2" name="矩形 641">
            <a:extLst>
              <a:ext uri="{FF2B5EF4-FFF2-40B4-BE49-F238E27FC236}">
                <a16:creationId xmlns:a16="http://schemas.microsoft.com/office/drawing/2014/main" id="{08907D03-6D52-4272-A29F-49DD0CA6B577}"/>
              </a:ext>
            </a:extLst>
          </p:cNvPr>
          <p:cNvSpPr>
            <a:spLocks noGrp="1"/>
          </p:cNvSpPr>
          <p:nvPr/>
        </p:nvSpPr>
        <p:spPr>
          <a:xfrm>
            <a:off x="7278561" y="237768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3" name="文本框 642">
            <a:extLst>
              <a:ext uri="{FF2B5EF4-FFF2-40B4-BE49-F238E27FC236}">
                <a16:creationId xmlns:a16="http://schemas.microsoft.com/office/drawing/2014/main" id="{3AC4F537-0AD5-4181-9635-D44C5E8F2013}"/>
              </a:ext>
            </a:extLst>
          </p:cNvPr>
          <p:cNvSpPr>
            <a:spLocks noGrp="1"/>
          </p:cNvSpPr>
          <p:nvPr/>
        </p:nvSpPr>
        <p:spPr>
          <a:xfrm>
            <a:off x="7199623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 dirty="0"/>
              <a:t>1</a:t>
            </a:r>
          </a:p>
          <a:p>
            <a:pPr algn="ctr">
              <a:lnSpc>
                <a:spcPct val="60000"/>
              </a:lnSpc>
              <a:buNone/>
            </a:pPr>
            <a:r>
              <a:rPr sz="1200" dirty="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 dirty="0"/>
              <a:t>[1]</a:t>
            </a:r>
          </a:p>
        </p:txBody>
      </p:sp>
      <p:sp>
        <p:nvSpPr>
          <p:cNvPr id="551" name="矩形 550">
            <a:extLst>
              <a:ext uri="{FF2B5EF4-FFF2-40B4-BE49-F238E27FC236}">
                <a16:creationId xmlns:a16="http://schemas.microsoft.com/office/drawing/2014/main" id="{2878D965-ED46-4624-880D-1C2D1933E7D8}"/>
              </a:ext>
            </a:extLst>
          </p:cNvPr>
          <p:cNvSpPr>
            <a:spLocks noGrp="1"/>
          </p:cNvSpPr>
          <p:nvPr/>
        </p:nvSpPr>
        <p:spPr>
          <a:xfrm>
            <a:off x="7278561" y="2871528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52" name="文本框 551">
            <a:extLst>
              <a:ext uri="{FF2B5EF4-FFF2-40B4-BE49-F238E27FC236}">
                <a16:creationId xmlns:a16="http://schemas.microsoft.com/office/drawing/2014/main" id="{40F653F9-8A9F-4EDB-9917-C2263284E95C}"/>
              </a:ext>
            </a:extLst>
          </p:cNvPr>
          <p:cNvSpPr>
            <a:spLocks noGrp="1"/>
          </p:cNvSpPr>
          <p:nvPr/>
        </p:nvSpPr>
        <p:spPr>
          <a:xfrm>
            <a:off x="7199623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[101]</a:t>
            </a:r>
          </a:p>
        </p:txBody>
      </p:sp>
      <p:sp>
        <p:nvSpPr>
          <p:cNvPr id="549" name="矩形 548">
            <a:extLst>
              <a:ext uri="{FF2B5EF4-FFF2-40B4-BE49-F238E27FC236}">
                <a16:creationId xmlns:a16="http://schemas.microsoft.com/office/drawing/2014/main" id="{8C613107-33B7-4AA4-A927-C970B0FD415D}"/>
              </a:ext>
            </a:extLst>
          </p:cNvPr>
          <p:cNvSpPr>
            <a:spLocks noGrp="1"/>
          </p:cNvSpPr>
          <p:nvPr/>
        </p:nvSpPr>
        <p:spPr>
          <a:xfrm>
            <a:off x="6892014" y="2377680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50" name="文本框 549">
            <a:extLst>
              <a:ext uri="{FF2B5EF4-FFF2-40B4-BE49-F238E27FC236}">
                <a16:creationId xmlns:a16="http://schemas.microsoft.com/office/drawing/2014/main" id="{78C6FB4B-9ECF-4932-A744-92C8D69AE39D}"/>
              </a:ext>
            </a:extLst>
          </p:cNvPr>
          <p:cNvSpPr>
            <a:spLocks noGrp="1"/>
          </p:cNvSpPr>
          <p:nvPr/>
        </p:nvSpPr>
        <p:spPr>
          <a:xfrm>
            <a:off x="6813076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4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[102]</a:t>
            </a:r>
          </a:p>
        </p:txBody>
      </p:sp>
      <p:sp>
        <p:nvSpPr>
          <p:cNvPr id="547" name="矩形 546">
            <a:extLst>
              <a:ext uri="{FF2B5EF4-FFF2-40B4-BE49-F238E27FC236}">
                <a16:creationId xmlns:a16="http://schemas.microsoft.com/office/drawing/2014/main" id="{6CA0D1CE-8321-4C1D-A9F7-D2B49783EF0D}"/>
              </a:ext>
            </a:extLst>
          </p:cNvPr>
          <p:cNvSpPr>
            <a:spLocks noGrp="1"/>
          </p:cNvSpPr>
          <p:nvPr/>
        </p:nvSpPr>
        <p:spPr>
          <a:xfrm>
            <a:off x="5732379" y="237768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8" name="文本框 547">
            <a:extLst>
              <a:ext uri="{FF2B5EF4-FFF2-40B4-BE49-F238E27FC236}">
                <a16:creationId xmlns:a16="http://schemas.microsoft.com/office/drawing/2014/main" id="{10F7FF46-EF6A-41EF-9423-40C6F080EC5C}"/>
              </a:ext>
            </a:extLst>
          </p:cNvPr>
          <p:cNvSpPr>
            <a:spLocks noGrp="1"/>
          </p:cNvSpPr>
          <p:nvPr/>
        </p:nvSpPr>
        <p:spPr>
          <a:xfrm>
            <a:off x="5653441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13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[6]</a:t>
            </a:r>
          </a:p>
        </p:txBody>
      </p:sp>
      <p:sp>
        <p:nvSpPr>
          <p:cNvPr id="545" name="矩形 544">
            <a:extLst>
              <a:ext uri="{FF2B5EF4-FFF2-40B4-BE49-F238E27FC236}">
                <a16:creationId xmlns:a16="http://schemas.microsoft.com/office/drawing/2014/main" id="{B1E802A5-E73D-4A42-864A-E5C6979D9EF2}"/>
              </a:ext>
            </a:extLst>
          </p:cNvPr>
          <p:cNvSpPr>
            <a:spLocks noGrp="1"/>
          </p:cNvSpPr>
          <p:nvPr/>
        </p:nvSpPr>
        <p:spPr>
          <a:xfrm>
            <a:off x="5345834" y="237768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6" name="文本框 545">
            <a:extLst>
              <a:ext uri="{FF2B5EF4-FFF2-40B4-BE49-F238E27FC236}">
                <a16:creationId xmlns:a16="http://schemas.microsoft.com/office/drawing/2014/main" id="{28FEF82A-0828-4A0B-8271-C9C72F064622}"/>
              </a:ext>
            </a:extLst>
          </p:cNvPr>
          <p:cNvSpPr>
            <a:spLocks noGrp="1"/>
          </p:cNvSpPr>
          <p:nvPr/>
        </p:nvSpPr>
        <p:spPr>
          <a:xfrm>
            <a:off x="5266896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16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[9]</a:t>
            </a:r>
          </a:p>
        </p:txBody>
      </p:sp>
      <p:sp>
        <p:nvSpPr>
          <p:cNvPr id="543" name="矩形 542">
            <a:extLst>
              <a:ext uri="{FF2B5EF4-FFF2-40B4-BE49-F238E27FC236}">
                <a16:creationId xmlns:a16="http://schemas.microsoft.com/office/drawing/2014/main" id="{35A85153-BDFA-4808-9B3C-D6B3E69FD084}"/>
              </a:ext>
            </a:extLst>
          </p:cNvPr>
          <p:cNvSpPr>
            <a:spLocks noGrp="1"/>
          </p:cNvSpPr>
          <p:nvPr/>
        </p:nvSpPr>
        <p:spPr>
          <a:xfrm>
            <a:off x="5732379" y="2871528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4" name="文本框 543">
            <a:extLst>
              <a:ext uri="{FF2B5EF4-FFF2-40B4-BE49-F238E27FC236}">
                <a16:creationId xmlns:a16="http://schemas.microsoft.com/office/drawing/2014/main" id="{A7517F18-0108-4D87-8311-E587A6EDD3F5}"/>
              </a:ext>
            </a:extLst>
          </p:cNvPr>
          <p:cNvSpPr>
            <a:spLocks noGrp="1"/>
          </p:cNvSpPr>
          <p:nvPr/>
        </p:nvSpPr>
        <p:spPr>
          <a:xfrm>
            <a:off x="5653441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14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[7]</a:t>
            </a:r>
          </a:p>
        </p:txBody>
      </p:sp>
      <p:sp>
        <p:nvSpPr>
          <p:cNvPr id="541" name="矩形 540">
            <a:extLst>
              <a:ext uri="{FF2B5EF4-FFF2-40B4-BE49-F238E27FC236}">
                <a16:creationId xmlns:a16="http://schemas.microsoft.com/office/drawing/2014/main" id="{32BB81D0-54DF-473B-86C6-E5F8120D08A3}"/>
              </a:ext>
            </a:extLst>
          </p:cNvPr>
          <p:cNvSpPr>
            <a:spLocks noGrp="1"/>
          </p:cNvSpPr>
          <p:nvPr/>
        </p:nvSpPr>
        <p:spPr>
          <a:xfrm>
            <a:off x="7278561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2" name="文本框 541">
            <a:extLst>
              <a:ext uri="{FF2B5EF4-FFF2-40B4-BE49-F238E27FC236}">
                <a16:creationId xmlns:a16="http://schemas.microsoft.com/office/drawing/2014/main" id="{E0353B6D-282E-44CB-A6CA-0A8D3D29F162}"/>
              </a:ext>
            </a:extLst>
          </p:cNvPr>
          <p:cNvSpPr>
            <a:spLocks noGrp="1"/>
          </p:cNvSpPr>
          <p:nvPr/>
        </p:nvSpPr>
        <p:spPr>
          <a:xfrm>
            <a:off x="7199623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3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[2]</a:t>
            </a:r>
          </a:p>
        </p:txBody>
      </p:sp>
      <p:sp>
        <p:nvSpPr>
          <p:cNvPr id="539" name="矩形 538">
            <a:extLst>
              <a:ext uri="{FF2B5EF4-FFF2-40B4-BE49-F238E27FC236}">
                <a16:creationId xmlns:a16="http://schemas.microsoft.com/office/drawing/2014/main" id="{2EC7B7D2-15BE-4487-998B-77B844E23BFD}"/>
              </a:ext>
            </a:extLst>
          </p:cNvPr>
          <p:cNvSpPr>
            <a:spLocks noGrp="1"/>
          </p:cNvSpPr>
          <p:nvPr/>
        </p:nvSpPr>
        <p:spPr>
          <a:xfrm>
            <a:off x="6892014" y="2871528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0" name="文本框 539">
            <a:extLst>
              <a:ext uri="{FF2B5EF4-FFF2-40B4-BE49-F238E27FC236}">
                <a16:creationId xmlns:a16="http://schemas.microsoft.com/office/drawing/2014/main" id="{14A39B14-A7BD-4615-B4A2-A75282BA1B7E}"/>
              </a:ext>
            </a:extLst>
          </p:cNvPr>
          <p:cNvSpPr>
            <a:spLocks noGrp="1"/>
          </p:cNvSpPr>
          <p:nvPr/>
        </p:nvSpPr>
        <p:spPr>
          <a:xfrm>
            <a:off x="6813076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5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[3]</a:t>
            </a:r>
          </a:p>
        </p:txBody>
      </p:sp>
      <p:sp>
        <p:nvSpPr>
          <p:cNvPr id="537" name="矩形 536">
            <a:extLst>
              <a:ext uri="{FF2B5EF4-FFF2-40B4-BE49-F238E27FC236}">
                <a16:creationId xmlns:a16="http://schemas.microsoft.com/office/drawing/2014/main" id="{4E827FB1-5101-4F2D-AC25-6CC0427A18F0}"/>
              </a:ext>
            </a:extLst>
          </p:cNvPr>
          <p:cNvSpPr>
            <a:spLocks noGrp="1"/>
          </p:cNvSpPr>
          <p:nvPr/>
        </p:nvSpPr>
        <p:spPr>
          <a:xfrm>
            <a:off x="5732379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8" name="文本框 537">
            <a:extLst>
              <a:ext uri="{FF2B5EF4-FFF2-40B4-BE49-F238E27FC236}">
                <a16:creationId xmlns:a16="http://schemas.microsoft.com/office/drawing/2014/main" id="{A7A2E2C5-DDC4-4FB4-821A-F9C2043A9CF8}"/>
              </a:ext>
            </a:extLst>
          </p:cNvPr>
          <p:cNvSpPr>
            <a:spLocks noGrp="1"/>
          </p:cNvSpPr>
          <p:nvPr/>
        </p:nvSpPr>
        <p:spPr>
          <a:xfrm>
            <a:off x="5653441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15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[8]</a:t>
            </a:r>
          </a:p>
        </p:txBody>
      </p:sp>
      <p:sp>
        <p:nvSpPr>
          <p:cNvPr id="535" name="矩形 534">
            <a:extLst>
              <a:ext uri="{FF2B5EF4-FFF2-40B4-BE49-F238E27FC236}">
                <a16:creationId xmlns:a16="http://schemas.microsoft.com/office/drawing/2014/main" id="{13F2C65C-53CE-4C43-926D-18B8A03A7F4A}"/>
              </a:ext>
            </a:extLst>
          </p:cNvPr>
          <p:cNvSpPr>
            <a:spLocks noGrp="1"/>
          </p:cNvSpPr>
          <p:nvPr/>
        </p:nvSpPr>
        <p:spPr>
          <a:xfrm>
            <a:off x="6892014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6" name="文本框 535">
            <a:extLst>
              <a:ext uri="{FF2B5EF4-FFF2-40B4-BE49-F238E27FC236}">
                <a16:creationId xmlns:a16="http://schemas.microsoft.com/office/drawing/2014/main" id="{993A93B2-A94D-46B3-93EB-DED6380B22CB}"/>
              </a:ext>
            </a:extLst>
          </p:cNvPr>
          <p:cNvSpPr>
            <a:spLocks noGrp="1"/>
          </p:cNvSpPr>
          <p:nvPr/>
        </p:nvSpPr>
        <p:spPr>
          <a:xfrm>
            <a:off x="6813076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6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[4]</a:t>
            </a:r>
          </a:p>
        </p:txBody>
      </p:sp>
      <p:sp>
        <p:nvSpPr>
          <p:cNvPr id="533" name="矩形 532">
            <a:extLst>
              <a:ext uri="{FF2B5EF4-FFF2-40B4-BE49-F238E27FC236}">
                <a16:creationId xmlns:a16="http://schemas.microsoft.com/office/drawing/2014/main" id="{B97C711E-5E6B-4774-98E5-1B1A1FFA49D2}"/>
              </a:ext>
            </a:extLst>
          </p:cNvPr>
          <p:cNvSpPr>
            <a:spLocks noGrp="1"/>
          </p:cNvSpPr>
          <p:nvPr/>
        </p:nvSpPr>
        <p:spPr>
          <a:xfrm>
            <a:off x="6505469" y="2377680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4" name="文本框 533">
            <a:extLst>
              <a:ext uri="{FF2B5EF4-FFF2-40B4-BE49-F238E27FC236}">
                <a16:creationId xmlns:a16="http://schemas.microsoft.com/office/drawing/2014/main" id="{D7B66350-FE59-4ACB-85DF-CF099150D490}"/>
              </a:ext>
            </a:extLst>
          </p:cNvPr>
          <p:cNvSpPr>
            <a:spLocks noGrp="1"/>
          </p:cNvSpPr>
          <p:nvPr/>
        </p:nvSpPr>
        <p:spPr>
          <a:xfrm>
            <a:off x="6426531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7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[103]</a:t>
            </a:r>
          </a:p>
        </p:txBody>
      </p:sp>
      <p:sp>
        <p:nvSpPr>
          <p:cNvPr id="531" name="矩形 530">
            <a:extLst>
              <a:ext uri="{FF2B5EF4-FFF2-40B4-BE49-F238E27FC236}">
                <a16:creationId xmlns:a16="http://schemas.microsoft.com/office/drawing/2014/main" id="{9E1CB97A-C46C-4128-BDE3-8B6422B3B4DF}"/>
              </a:ext>
            </a:extLst>
          </p:cNvPr>
          <p:cNvSpPr>
            <a:spLocks noGrp="1"/>
          </p:cNvSpPr>
          <p:nvPr/>
        </p:nvSpPr>
        <p:spPr>
          <a:xfrm>
            <a:off x="6505469" y="2871528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2" name="文本框 531">
            <a:extLst>
              <a:ext uri="{FF2B5EF4-FFF2-40B4-BE49-F238E27FC236}">
                <a16:creationId xmlns:a16="http://schemas.microsoft.com/office/drawing/2014/main" id="{7DF476CB-1C6A-4273-8BE5-1F8AD8092AAC}"/>
              </a:ext>
            </a:extLst>
          </p:cNvPr>
          <p:cNvSpPr>
            <a:spLocks noGrp="1"/>
          </p:cNvSpPr>
          <p:nvPr/>
        </p:nvSpPr>
        <p:spPr>
          <a:xfrm>
            <a:off x="6426531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8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[105]</a:t>
            </a:r>
          </a:p>
        </p:txBody>
      </p:sp>
      <p:sp>
        <p:nvSpPr>
          <p:cNvPr id="529" name="矩形 528">
            <a:extLst>
              <a:ext uri="{FF2B5EF4-FFF2-40B4-BE49-F238E27FC236}">
                <a16:creationId xmlns:a16="http://schemas.microsoft.com/office/drawing/2014/main" id="{DCB04146-F6C3-45FB-A624-148E65307AAB}"/>
              </a:ext>
            </a:extLst>
          </p:cNvPr>
          <p:cNvSpPr>
            <a:spLocks noGrp="1"/>
          </p:cNvSpPr>
          <p:nvPr/>
        </p:nvSpPr>
        <p:spPr>
          <a:xfrm>
            <a:off x="6505469" y="336537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0" name="文本框 529">
            <a:extLst>
              <a:ext uri="{FF2B5EF4-FFF2-40B4-BE49-F238E27FC236}">
                <a16:creationId xmlns:a16="http://schemas.microsoft.com/office/drawing/2014/main" id="{46CF7B44-E8E1-4C86-A518-C43EAAF76742}"/>
              </a:ext>
            </a:extLst>
          </p:cNvPr>
          <p:cNvSpPr>
            <a:spLocks noGrp="1"/>
          </p:cNvSpPr>
          <p:nvPr/>
        </p:nvSpPr>
        <p:spPr>
          <a:xfrm>
            <a:off x="6426531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9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[104]</a:t>
            </a:r>
          </a:p>
        </p:txBody>
      </p:sp>
      <p:sp>
        <p:nvSpPr>
          <p:cNvPr id="527" name="矩形 526">
            <a:extLst>
              <a:ext uri="{FF2B5EF4-FFF2-40B4-BE49-F238E27FC236}">
                <a16:creationId xmlns:a16="http://schemas.microsoft.com/office/drawing/2014/main" id="{FDA9D5E0-81EF-48FE-971D-096F358F3D8C}"/>
              </a:ext>
            </a:extLst>
          </p:cNvPr>
          <p:cNvSpPr>
            <a:spLocks noGrp="1"/>
          </p:cNvSpPr>
          <p:nvPr/>
        </p:nvSpPr>
        <p:spPr>
          <a:xfrm>
            <a:off x="6118924" y="2377680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8" name="文本框 527">
            <a:extLst>
              <a:ext uri="{FF2B5EF4-FFF2-40B4-BE49-F238E27FC236}">
                <a16:creationId xmlns:a16="http://schemas.microsoft.com/office/drawing/2014/main" id="{DAF729FD-7D46-4DED-8C55-92F5E0142EBF}"/>
              </a:ext>
            </a:extLst>
          </p:cNvPr>
          <p:cNvSpPr>
            <a:spLocks noGrp="1"/>
          </p:cNvSpPr>
          <p:nvPr/>
        </p:nvSpPr>
        <p:spPr>
          <a:xfrm>
            <a:off x="6039986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10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[106]</a:t>
            </a:r>
          </a:p>
        </p:txBody>
      </p:sp>
      <p:sp>
        <p:nvSpPr>
          <p:cNvPr id="525" name="矩形 524">
            <a:extLst>
              <a:ext uri="{FF2B5EF4-FFF2-40B4-BE49-F238E27FC236}">
                <a16:creationId xmlns:a16="http://schemas.microsoft.com/office/drawing/2014/main" id="{C9F5B2B6-A604-4718-922B-DC935579586D}"/>
              </a:ext>
            </a:extLst>
          </p:cNvPr>
          <p:cNvSpPr>
            <a:spLocks noGrp="1"/>
          </p:cNvSpPr>
          <p:nvPr/>
        </p:nvSpPr>
        <p:spPr>
          <a:xfrm>
            <a:off x="6118924" y="2871528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6" name="文本框 525">
            <a:extLst>
              <a:ext uri="{FF2B5EF4-FFF2-40B4-BE49-F238E27FC236}">
                <a16:creationId xmlns:a16="http://schemas.microsoft.com/office/drawing/2014/main" id="{3DD2657F-1477-48FF-AB55-1625BCA7E05F}"/>
              </a:ext>
            </a:extLst>
          </p:cNvPr>
          <p:cNvSpPr>
            <a:spLocks noGrp="1"/>
          </p:cNvSpPr>
          <p:nvPr/>
        </p:nvSpPr>
        <p:spPr>
          <a:xfrm>
            <a:off x="6039986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11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[108]</a:t>
            </a:r>
          </a:p>
        </p:txBody>
      </p:sp>
      <p:sp>
        <p:nvSpPr>
          <p:cNvPr id="523" name="矩形 522">
            <a:extLst>
              <a:ext uri="{FF2B5EF4-FFF2-40B4-BE49-F238E27FC236}">
                <a16:creationId xmlns:a16="http://schemas.microsoft.com/office/drawing/2014/main" id="{CE5EC688-42B5-4C41-9FCF-ADFB4217BA8C}"/>
              </a:ext>
            </a:extLst>
          </p:cNvPr>
          <p:cNvSpPr>
            <a:spLocks noGrp="1"/>
          </p:cNvSpPr>
          <p:nvPr/>
        </p:nvSpPr>
        <p:spPr>
          <a:xfrm>
            <a:off x="6118924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4" name="文本框 523">
            <a:extLst>
              <a:ext uri="{FF2B5EF4-FFF2-40B4-BE49-F238E27FC236}">
                <a16:creationId xmlns:a16="http://schemas.microsoft.com/office/drawing/2014/main" id="{767957ED-C2DB-49F9-B229-B2C61D3107BB}"/>
              </a:ext>
            </a:extLst>
          </p:cNvPr>
          <p:cNvSpPr>
            <a:spLocks noGrp="1"/>
          </p:cNvSpPr>
          <p:nvPr/>
        </p:nvSpPr>
        <p:spPr>
          <a:xfrm>
            <a:off x="6039986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[5]</a:t>
            </a:r>
          </a:p>
        </p:txBody>
      </p:sp>
      <p:sp>
        <p:nvSpPr>
          <p:cNvPr id="521" name="矩形 520">
            <a:extLst>
              <a:ext uri="{FF2B5EF4-FFF2-40B4-BE49-F238E27FC236}">
                <a16:creationId xmlns:a16="http://schemas.microsoft.com/office/drawing/2014/main" id="{BA85FD95-DF64-4580-8B24-5012C20C0AE6}"/>
              </a:ext>
            </a:extLst>
          </p:cNvPr>
          <p:cNvSpPr>
            <a:spLocks noGrp="1"/>
          </p:cNvSpPr>
          <p:nvPr/>
        </p:nvSpPr>
        <p:spPr>
          <a:xfrm>
            <a:off x="5345834" y="2871528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2" name="文本框 521">
            <a:extLst>
              <a:ext uri="{FF2B5EF4-FFF2-40B4-BE49-F238E27FC236}">
                <a16:creationId xmlns:a16="http://schemas.microsoft.com/office/drawing/2014/main" id="{59DE137C-7437-42EF-AC23-073C24AC6EA7}"/>
              </a:ext>
            </a:extLst>
          </p:cNvPr>
          <p:cNvSpPr>
            <a:spLocks noGrp="1"/>
          </p:cNvSpPr>
          <p:nvPr/>
        </p:nvSpPr>
        <p:spPr>
          <a:xfrm>
            <a:off x="5266896" y="290594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17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[10]</a:t>
            </a:r>
          </a:p>
        </p:txBody>
      </p:sp>
      <p:sp>
        <p:nvSpPr>
          <p:cNvPr id="518" name="矩形 517">
            <a:extLst>
              <a:ext uri="{FF2B5EF4-FFF2-40B4-BE49-F238E27FC236}">
                <a16:creationId xmlns:a16="http://schemas.microsoft.com/office/drawing/2014/main" id="{CFAA5B5C-FFC8-4B74-85FB-1FF547CD75EC}"/>
              </a:ext>
            </a:extLst>
          </p:cNvPr>
          <p:cNvSpPr>
            <a:spLocks noGrp="1"/>
          </p:cNvSpPr>
          <p:nvPr/>
        </p:nvSpPr>
        <p:spPr>
          <a:xfrm>
            <a:off x="5345834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0" name="文本框 519">
            <a:extLst>
              <a:ext uri="{FF2B5EF4-FFF2-40B4-BE49-F238E27FC236}">
                <a16:creationId xmlns:a16="http://schemas.microsoft.com/office/drawing/2014/main" id="{A80F575A-C7F4-4414-9EAE-531CDB9275B1}"/>
              </a:ext>
            </a:extLst>
          </p:cNvPr>
          <p:cNvSpPr>
            <a:spLocks noGrp="1"/>
          </p:cNvSpPr>
          <p:nvPr/>
        </p:nvSpPr>
        <p:spPr>
          <a:xfrm>
            <a:off x="5266896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18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[11]</a:t>
            </a:r>
          </a:p>
        </p:txBody>
      </p:sp>
      <p:sp>
        <p:nvSpPr>
          <p:cNvPr id="647" name="直接连接符 646">
            <a:extLst>
              <a:ext uri="{FF2B5EF4-FFF2-40B4-BE49-F238E27FC236}">
                <a16:creationId xmlns:a16="http://schemas.microsoft.com/office/drawing/2014/main" id="{11CB2E74-3EAD-4445-B6EB-3E1CA6F7B8F1}"/>
              </a:ext>
            </a:extLst>
          </p:cNvPr>
          <p:cNvSpPr>
            <a:spLocks noGrp="1"/>
          </p:cNvSpPr>
          <p:nvPr/>
        </p:nvSpPr>
        <p:spPr>
          <a:xfrm>
            <a:off x="7659465" y="3091644"/>
            <a:ext cx="700347" cy="86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649" name="矩形 648">
            <a:extLst>
              <a:ext uri="{FF2B5EF4-FFF2-40B4-BE49-F238E27FC236}">
                <a16:creationId xmlns:a16="http://schemas.microsoft.com/office/drawing/2014/main" id="{EFB6FA17-59AD-47C4-B467-10332EF0DBC9}"/>
              </a:ext>
            </a:extLst>
          </p:cNvPr>
          <p:cNvSpPr>
            <a:spLocks noGrp="1"/>
          </p:cNvSpPr>
          <p:nvPr/>
        </p:nvSpPr>
        <p:spPr>
          <a:xfrm>
            <a:off x="4956326" y="5111018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0" name="矩形 649">
            <a:extLst>
              <a:ext uri="{FF2B5EF4-FFF2-40B4-BE49-F238E27FC236}">
                <a16:creationId xmlns:a16="http://schemas.microsoft.com/office/drawing/2014/main" id="{18838667-2DFA-4952-8F62-09E20964FCAD}"/>
              </a:ext>
            </a:extLst>
          </p:cNvPr>
          <p:cNvSpPr>
            <a:spLocks noGrp="1"/>
          </p:cNvSpPr>
          <p:nvPr/>
        </p:nvSpPr>
        <p:spPr>
          <a:xfrm>
            <a:off x="4956326" y="4616027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1" name="矩形 650">
            <a:extLst>
              <a:ext uri="{FF2B5EF4-FFF2-40B4-BE49-F238E27FC236}">
                <a16:creationId xmlns:a16="http://schemas.microsoft.com/office/drawing/2014/main" id="{40F3085A-9886-4E76-A300-30C6A46C03EB}"/>
              </a:ext>
            </a:extLst>
          </p:cNvPr>
          <p:cNvSpPr>
            <a:spLocks noGrp="1"/>
          </p:cNvSpPr>
          <p:nvPr/>
        </p:nvSpPr>
        <p:spPr>
          <a:xfrm>
            <a:off x="4956326" y="4121036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3" name="矩形 652">
            <a:extLst>
              <a:ext uri="{FF2B5EF4-FFF2-40B4-BE49-F238E27FC236}">
                <a16:creationId xmlns:a16="http://schemas.microsoft.com/office/drawing/2014/main" id="{62DC9046-D18C-4800-8AB8-3510AB7032F0}"/>
              </a:ext>
            </a:extLst>
          </p:cNvPr>
          <p:cNvSpPr>
            <a:spLocks noGrp="1"/>
          </p:cNvSpPr>
          <p:nvPr/>
        </p:nvSpPr>
        <p:spPr>
          <a:xfrm>
            <a:off x="7425405" y="412135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4" name="文本框 653">
            <a:extLst>
              <a:ext uri="{FF2B5EF4-FFF2-40B4-BE49-F238E27FC236}">
                <a16:creationId xmlns:a16="http://schemas.microsoft.com/office/drawing/2014/main" id="{4587447F-61DB-43A6-9B5A-765BC828F95D}"/>
              </a:ext>
            </a:extLst>
          </p:cNvPr>
          <p:cNvSpPr>
            <a:spLocks noGrp="1"/>
          </p:cNvSpPr>
          <p:nvPr/>
        </p:nvSpPr>
        <p:spPr>
          <a:xfrm>
            <a:off x="7346467" y="415577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19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[110]</a:t>
            </a:r>
          </a:p>
        </p:txBody>
      </p:sp>
      <p:sp>
        <p:nvSpPr>
          <p:cNvPr id="656" name="矩形 655">
            <a:extLst>
              <a:ext uri="{FF2B5EF4-FFF2-40B4-BE49-F238E27FC236}">
                <a16:creationId xmlns:a16="http://schemas.microsoft.com/office/drawing/2014/main" id="{120BEF10-6FDB-4DEA-BEEC-4533B9523CF1}"/>
              </a:ext>
            </a:extLst>
          </p:cNvPr>
          <p:cNvSpPr>
            <a:spLocks noGrp="1"/>
          </p:cNvSpPr>
          <p:nvPr/>
        </p:nvSpPr>
        <p:spPr>
          <a:xfrm>
            <a:off x="7427084" y="461577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7" name="文本框 656">
            <a:extLst>
              <a:ext uri="{FF2B5EF4-FFF2-40B4-BE49-F238E27FC236}">
                <a16:creationId xmlns:a16="http://schemas.microsoft.com/office/drawing/2014/main" id="{7E7F4163-8DD5-4EFA-9502-18A040916F3B}"/>
              </a:ext>
            </a:extLst>
          </p:cNvPr>
          <p:cNvSpPr>
            <a:spLocks noGrp="1"/>
          </p:cNvSpPr>
          <p:nvPr/>
        </p:nvSpPr>
        <p:spPr>
          <a:xfrm>
            <a:off x="7348146" y="46501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20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[112]</a:t>
            </a:r>
          </a:p>
        </p:txBody>
      </p:sp>
      <p:sp>
        <p:nvSpPr>
          <p:cNvPr id="659" name="矩形 658">
            <a:extLst>
              <a:ext uri="{FF2B5EF4-FFF2-40B4-BE49-F238E27FC236}">
                <a16:creationId xmlns:a16="http://schemas.microsoft.com/office/drawing/2014/main" id="{FA1E2ED9-AF71-4096-9C11-C28AF685E305}"/>
              </a:ext>
            </a:extLst>
          </p:cNvPr>
          <p:cNvSpPr>
            <a:spLocks noGrp="1"/>
          </p:cNvSpPr>
          <p:nvPr/>
        </p:nvSpPr>
        <p:spPr>
          <a:xfrm>
            <a:off x="7425405" y="5110768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0" name="文本框 659">
            <a:extLst>
              <a:ext uri="{FF2B5EF4-FFF2-40B4-BE49-F238E27FC236}">
                <a16:creationId xmlns:a16="http://schemas.microsoft.com/office/drawing/2014/main" id="{2075353C-FC0D-4AE6-A5F7-27F1FC526907}"/>
              </a:ext>
            </a:extLst>
          </p:cNvPr>
          <p:cNvSpPr>
            <a:spLocks noGrp="1"/>
          </p:cNvSpPr>
          <p:nvPr/>
        </p:nvSpPr>
        <p:spPr>
          <a:xfrm>
            <a:off x="7346467" y="514518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21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[114]</a:t>
            </a:r>
          </a:p>
        </p:txBody>
      </p:sp>
      <p:sp>
        <p:nvSpPr>
          <p:cNvPr id="662" name="矩形 661">
            <a:extLst>
              <a:ext uri="{FF2B5EF4-FFF2-40B4-BE49-F238E27FC236}">
                <a16:creationId xmlns:a16="http://schemas.microsoft.com/office/drawing/2014/main" id="{BD63D2A3-C632-41AE-8DE9-75E5F40F92C8}"/>
              </a:ext>
            </a:extLst>
          </p:cNvPr>
          <p:cNvSpPr>
            <a:spLocks noGrp="1"/>
          </p:cNvSpPr>
          <p:nvPr/>
        </p:nvSpPr>
        <p:spPr>
          <a:xfrm>
            <a:off x="4956938" y="237768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3" name="文本框 662">
            <a:extLst>
              <a:ext uri="{FF2B5EF4-FFF2-40B4-BE49-F238E27FC236}">
                <a16:creationId xmlns:a16="http://schemas.microsoft.com/office/drawing/2014/main" id="{AB53597D-FD44-4C07-8CE3-6034B7C60B35}"/>
              </a:ext>
            </a:extLst>
          </p:cNvPr>
          <p:cNvSpPr>
            <a:spLocks noGrp="1"/>
          </p:cNvSpPr>
          <p:nvPr/>
        </p:nvSpPr>
        <p:spPr>
          <a:xfrm>
            <a:off x="4878000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[12]</a:t>
            </a:r>
          </a:p>
        </p:txBody>
      </p:sp>
      <p:sp>
        <p:nvSpPr>
          <p:cNvPr id="668" name="矩形 667">
            <a:extLst>
              <a:ext uri="{FF2B5EF4-FFF2-40B4-BE49-F238E27FC236}">
                <a16:creationId xmlns:a16="http://schemas.microsoft.com/office/drawing/2014/main" id="{7FDEF2ED-3F73-47E7-9BCB-11DC64E8B9DF}"/>
              </a:ext>
            </a:extLst>
          </p:cNvPr>
          <p:cNvSpPr>
            <a:spLocks noGrp="1"/>
          </p:cNvSpPr>
          <p:nvPr/>
        </p:nvSpPr>
        <p:spPr>
          <a:xfrm>
            <a:off x="7043134" y="412103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9" name="文本框 668">
            <a:extLst>
              <a:ext uri="{FF2B5EF4-FFF2-40B4-BE49-F238E27FC236}">
                <a16:creationId xmlns:a16="http://schemas.microsoft.com/office/drawing/2014/main" id="{C218D292-6E1F-46E7-B2B7-86B4D6DCA136}"/>
              </a:ext>
            </a:extLst>
          </p:cNvPr>
          <p:cNvSpPr>
            <a:spLocks noGrp="1"/>
          </p:cNvSpPr>
          <p:nvPr/>
        </p:nvSpPr>
        <p:spPr>
          <a:xfrm>
            <a:off x="6964196" y="415545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23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[116]</a:t>
            </a:r>
          </a:p>
        </p:txBody>
      </p:sp>
      <p:sp>
        <p:nvSpPr>
          <p:cNvPr id="671" name="矩形 670">
            <a:extLst>
              <a:ext uri="{FF2B5EF4-FFF2-40B4-BE49-F238E27FC236}">
                <a16:creationId xmlns:a16="http://schemas.microsoft.com/office/drawing/2014/main" id="{AE579F31-C299-4AE7-AADD-D4F3912C2F21}"/>
              </a:ext>
            </a:extLst>
          </p:cNvPr>
          <p:cNvSpPr>
            <a:spLocks noGrp="1"/>
          </p:cNvSpPr>
          <p:nvPr/>
        </p:nvSpPr>
        <p:spPr>
          <a:xfrm>
            <a:off x="7044813" y="461545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2" name="文本框 671">
            <a:extLst>
              <a:ext uri="{FF2B5EF4-FFF2-40B4-BE49-F238E27FC236}">
                <a16:creationId xmlns:a16="http://schemas.microsoft.com/office/drawing/2014/main" id="{900D5287-6BA4-4360-B3E1-9C3CF448DFE9}"/>
              </a:ext>
            </a:extLst>
          </p:cNvPr>
          <p:cNvSpPr>
            <a:spLocks noGrp="1"/>
          </p:cNvSpPr>
          <p:nvPr/>
        </p:nvSpPr>
        <p:spPr>
          <a:xfrm>
            <a:off x="6965875" y="464987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24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[118]</a:t>
            </a:r>
          </a:p>
        </p:txBody>
      </p:sp>
      <p:sp>
        <p:nvSpPr>
          <p:cNvPr id="674" name="矩形 673">
            <a:extLst>
              <a:ext uri="{FF2B5EF4-FFF2-40B4-BE49-F238E27FC236}">
                <a16:creationId xmlns:a16="http://schemas.microsoft.com/office/drawing/2014/main" id="{36AD439B-1174-4752-825E-9001D8AF7758}"/>
              </a:ext>
            </a:extLst>
          </p:cNvPr>
          <p:cNvSpPr>
            <a:spLocks noGrp="1"/>
          </p:cNvSpPr>
          <p:nvPr/>
        </p:nvSpPr>
        <p:spPr>
          <a:xfrm>
            <a:off x="7043134" y="511044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5" name="文本框 674">
            <a:extLst>
              <a:ext uri="{FF2B5EF4-FFF2-40B4-BE49-F238E27FC236}">
                <a16:creationId xmlns:a16="http://schemas.microsoft.com/office/drawing/2014/main" id="{0167D768-D8BD-446F-A287-5C644E62A3ED}"/>
              </a:ext>
            </a:extLst>
          </p:cNvPr>
          <p:cNvSpPr>
            <a:spLocks noGrp="1"/>
          </p:cNvSpPr>
          <p:nvPr/>
        </p:nvSpPr>
        <p:spPr>
          <a:xfrm>
            <a:off x="6964196" y="514486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25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[120]</a:t>
            </a:r>
          </a:p>
        </p:txBody>
      </p:sp>
      <p:sp>
        <p:nvSpPr>
          <p:cNvPr id="676" name="矩形 675">
            <a:extLst>
              <a:ext uri="{FF2B5EF4-FFF2-40B4-BE49-F238E27FC236}">
                <a16:creationId xmlns:a16="http://schemas.microsoft.com/office/drawing/2014/main" id="{8D5E9CEE-DE18-4FD8-9F18-E5D31D8A1B65}"/>
              </a:ext>
            </a:extLst>
          </p:cNvPr>
          <p:cNvSpPr>
            <a:spLocks noGrp="1"/>
          </p:cNvSpPr>
          <p:nvPr/>
        </p:nvSpPr>
        <p:spPr>
          <a:xfrm>
            <a:off x="6121309" y="2870276"/>
            <a:ext cx="384680" cy="48671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7" name="矩形 676">
            <a:extLst>
              <a:ext uri="{FF2B5EF4-FFF2-40B4-BE49-F238E27FC236}">
                <a16:creationId xmlns:a16="http://schemas.microsoft.com/office/drawing/2014/main" id="{76BF63A8-749B-482D-BFFA-99151483B124}"/>
              </a:ext>
            </a:extLst>
          </p:cNvPr>
          <p:cNvSpPr>
            <a:spLocks noGrp="1"/>
          </p:cNvSpPr>
          <p:nvPr/>
        </p:nvSpPr>
        <p:spPr>
          <a:xfrm>
            <a:off x="6121309" y="2381083"/>
            <a:ext cx="384680" cy="48671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8" name="矩形 677">
            <a:extLst>
              <a:ext uri="{FF2B5EF4-FFF2-40B4-BE49-F238E27FC236}">
                <a16:creationId xmlns:a16="http://schemas.microsoft.com/office/drawing/2014/main" id="{55C511D4-29E3-420A-92A4-84E9680D69BD}"/>
              </a:ext>
            </a:extLst>
          </p:cNvPr>
          <p:cNvSpPr>
            <a:spLocks noGrp="1"/>
          </p:cNvSpPr>
          <p:nvPr/>
        </p:nvSpPr>
        <p:spPr>
          <a:xfrm>
            <a:off x="6514007" y="2870276"/>
            <a:ext cx="384680" cy="48671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cxnSp>
        <p:nvCxnSpPr>
          <p:cNvPr id="2012" name="连接符: 肘形 678"/>
          <p:cNvCxnSpPr>
            <a:stCxn id="528" idx="0"/>
            <a:endCxn id="689" idx="2"/>
          </p:cNvCxnSpPr>
          <p:nvPr/>
        </p:nvCxnSpPr>
        <p:spPr>
          <a:xfrm rot="16200000" flipH="1">
            <a:off x="4990300" y="3735813"/>
            <a:ext cx="3174740" cy="527315"/>
          </a:xfrm>
          <a:prstGeom prst="bentConnector5">
            <a:avLst>
              <a:gd name="adj1" fmla="val -9372"/>
              <a:gd name="adj2" fmla="val -456970"/>
              <a:gd name="adj3" fmla="val 107201"/>
            </a:avLst>
          </a:prstGeom>
          <a:ln w="19050">
            <a:solidFill>
              <a:srgbClr val="1F77B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1" name="矩形 680">
            <a:extLst>
              <a:ext uri="{FF2B5EF4-FFF2-40B4-BE49-F238E27FC236}">
                <a16:creationId xmlns:a16="http://schemas.microsoft.com/office/drawing/2014/main" id="{81ADD9E1-CDC8-4FE5-B4A4-26754946A1D0}"/>
              </a:ext>
            </a:extLst>
          </p:cNvPr>
          <p:cNvSpPr>
            <a:spLocks noGrp="1"/>
          </p:cNvSpPr>
          <p:nvPr/>
        </p:nvSpPr>
        <p:spPr>
          <a:xfrm>
            <a:off x="6648938" y="461602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2" name="文本框 681">
            <a:extLst>
              <a:ext uri="{FF2B5EF4-FFF2-40B4-BE49-F238E27FC236}">
                <a16:creationId xmlns:a16="http://schemas.microsoft.com/office/drawing/2014/main" id="{A65D28A5-E13E-45E6-817A-3AF9A57B2EBA}"/>
              </a:ext>
            </a:extLst>
          </p:cNvPr>
          <p:cNvSpPr>
            <a:spLocks noGrp="1"/>
          </p:cNvSpPr>
          <p:nvPr/>
        </p:nvSpPr>
        <p:spPr>
          <a:xfrm>
            <a:off x="6570000" y="465044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10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[106]</a:t>
            </a:r>
          </a:p>
        </p:txBody>
      </p:sp>
      <p:sp>
        <p:nvSpPr>
          <p:cNvPr id="684" name="矩形 683">
            <a:extLst>
              <a:ext uri="{FF2B5EF4-FFF2-40B4-BE49-F238E27FC236}">
                <a16:creationId xmlns:a16="http://schemas.microsoft.com/office/drawing/2014/main" id="{CA62C1D4-6312-4253-A422-73AF2A189700}"/>
              </a:ext>
            </a:extLst>
          </p:cNvPr>
          <p:cNvSpPr>
            <a:spLocks noGrp="1"/>
          </p:cNvSpPr>
          <p:nvPr/>
        </p:nvSpPr>
        <p:spPr>
          <a:xfrm>
            <a:off x="6648938" y="4120064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5" name="文本框 684">
            <a:extLst>
              <a:ext uri="{FF2B5EF4-FFF2-40B4-BE49-F238E27FC236}">
                <a16:creationId xmlns:a16="http://schemas.microsoft.com/office/drawing/2014/main" id="{AF5A1F1A-110E-40E4-A1AF-DB467B128EEC}"/>
              </a:ext>
            </a:extLst>
          </p:cNvPr>
          <p:cNvSpPr>
            <a:spLocks noGrp="1"/>
          </p:cNvSpPr>
          <p:nvPr/>
        </p:nvSpPr>
        <p:spPr>
          <a:xfrm>
            <a:off x="6570000" y="4154484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8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[105]</a:t>
            </a:r>
          </a:p>
        </p:txBody>
      </p:sp>
      <p:sp>
        <p:nvSpPr>
          <p:cNvPr id="687" name="矩形 686">
            <a:extLst>
              <a:ext uri="{FF2B5EF4-FFF2-40B4-BE49-F238E27FC236}">
                <a16:creationId xmlns:a16="http://schemas.microsoft.com/office/drawing/2014/main" id="{7922AA9D-5135-4C78-A780-6598498F359F}"/>
              </a:ext>
            </a:extLst>
          </p:cNvPr>
          <p:cNvSpPr>
            <a:spLocks noGrp="1"/>
          </p:cNvSpPr>
          <p:nvPr/>
        </p:nvSpPr>
        <p:spPr>
          <a:xfrm>
            <a:off x="6648938" y="5112958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8" name="文本框 687">
            <a:extLst>
              <a:ext uri="{FF2B5EF4-FFF2-40B4-BE49-F238E27FC236}">
                <a16:creationId xmlns:a16="http://schemas.microsoft.com/office/drawing/2014/main" id="{98C34CC5-6B0D-42E7-AAA1-DFFCDC9BE92B}"/>
              </a:ext>
            </a:extLst>
          </p:cNvPr>
          <p:cNvSpPr>
            <a:spLocks noGrp="1"/>
          </p:cNvSpPr>
          <p:nvPr/>
        </p:nvSpPr>
        <p:spPr>
          <a:xfrm>
            <a:off x="6570000" y="514737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11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[108]</a:t>
            </a:r>
          </a:p>
        </p:txBody>
      </p:sp>
      <p:sp>
        <p:nvSpPr>
          <p:cNvPr id="689" name="矩形 688">
            <a:extLst>
              <a:ext uri="{FF2B5EF4-FFF2-40B4-BE49-F238E27FC236}">
                <a16:creationId xmlns:a16="http://schemas.microsoft.com/office/drawing/2014/main" id="{36BAA88B-680E-4725-A2D8-BDC19F0D04DC}"/>
              </a:ext>
            </a:extLst>
          </p:cNvPr>
          <p:cNvSpPr>
            <a:spLocks noGrp="1"/>
          </p:cNvSpPr>
          <p:nvPr/>
        </p:nvSpPr>
        <p:spPr>
          <a:xfrm>
            <a:off x="6648988" y="4130775"/>
            <a:ext cx="384680" cy="1456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08" name="文本框 707">
            <a:extLst>
              <a:ext uri="{FF2B5EF4-FFF2-40B4-BE49-F238E27FC236}">
                <a16:creationId xmlns:a16="http://schemas.microsoft.com/office/drawing/2014/main" id="{FCDE354C-A417-4F8C-B3F0-AA742A20B922}"/>
              </a:ext>
            </a:extLst>
          </p:cNvPr>
          <p:cNvSpPr>
            <a:spLocks noGrp="1"/>
          </p:cNvSpPr>
          <p:nvPr/>
        </p:nvSpPr>
        <p:spPr>
          <a:xfrm>
            <a:off x="3864084" y="5520479"/>
            <a:ext cx="1182968" cy="2847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400" i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ea typeface="Calibri"/>
                <a:cs typeface="Calibri"/>
              </a:rPr>
              <a:t>Batch Write</a:t>
            </a:r>
          </a:p>
          <a:p>
            <a:pPr algn="ctr">
              <a:buNone/>
            </a:pPr>
            <a:endParaRPr sz="1400" i="1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10" name="TextBox 36">
            <a:extLst>
              <a:ext uri="{FF2B5EF4-FFF2-40B4-BE49-F238E27FC236}">
                <a16:creationId xmlns:a16="http://schemas.microsoft.com/office/drawing/2014/main" id="{0D4416A8-FC30-4B79-AAA7-C9775F94E2BF}"/>
              </a:ext>
            </a:extLst>
          </p:cNvPr>
          <p:cNvSpPr>
            <a:spLocks noGrp="1"/>
          </p:cNvSpPr>
          <p:nvPr/>
        </p:nvSpPr>
        <p:spPr>
          <a:xfrm>
            <a:off x="19155" y="2412100"/>
            <a:ext cx="3838157" cy="1170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36576" tIns="36576" rIns="36576" bIns="36576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sz="1200" dirty="0"/>
              <a:t>When SRAM is nearly full, proactively spill a batch to HBM.</a:t>
            </a: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sz="1200" dirty="0"/>
              <a:t>Reverse the packet selection logic of the scheduler</a:t>
            </a:r>
            <a:r>
              <a:rPr lang="en-US" sz="1200" dirty="0"/>
              <a:t>.</a:t>
            </a:r>
            <a:endParaRPr sz="1200" dirty="0"/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lang="en-US" sz="1200" dirty="0"/>
              <a:t>Swap out the packet with the largest rank.</a:t>
            </a:r>
            <a:endParaRPr sz="1200" dirty="0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9929C927-E0FE-49C7-B158-22378B02EA5E}"/>
              </a:ext>
            </a:extLst>
          </p:cNvPr>
          <p:cNvSpPr>
            <a:spLocks noGrp="1"/>
          </p:cNvSpPr>
          <p:nvPr/>
        </p:nvSpPr>
        <p:spPr>
          <a:xfrm>
            <a:off x="1418289" y="5769392"/>
            <a:ext cx="9842490" cy="11125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Spatial dimension:</a:t>
            </a:r>
            <a:r>
              <a:rPr lang="en-US"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zh-CN" sz="1300" b="1" dirty="0">
                <a:solidFill>
                  <a:srgbClr val="1A1A1A"/>
                </a:solidFill>
                <a:latin typeface="微软雅黑"/>
                <a:ea typeface="微软雅黑"/>
              </a:rPr>
              <a:t>Packets with close ranks are grouped </a:t>
            </a:r>
            <a:r>
              <a:rPr lang="zh-CN" altLang="zh-CN" sz="1300" b="1" dirty="0">
                <a:solidFill>
                  <a:srgbClr val="C00000"/>
                </a:solidFill>
                <a:latin typeface="微软雅黑"/>
                <a:ea typeface="微软雅黑"/>
              </a:rPr>
              <a:t>into batches </a:t>
            </a:r>
            <a:r>
              <a:rPr lang="zh-CN" altLang="zh-CN" sz="1300" b="1" dirty="0">
                <a:solidFill>
                  <a:srgbClr val="1A1A1A"/>
                </a:solidFill>
                <a:latin typeface="微软雅黑"/>
                <a:ea typeface="微软雅黑"/>
              </a:rPr>
              <a:t>and written to </a:t>
            </a:r>
            <a:r>
              <a:rPr lang="zh-CN" altLang="zh-CN" sz="1300" b="1" dirty="0">
                <a:solidFill>
                  <a:srgbClr val="C00000"/>
                </a:solidFill>
                <a:latin typeface="微软雅黑"/>
                <a:ea typeface="微软雅黑"/>
              </a:rPr>
              <a:t>contiguous addresses</a:t>
            </a:r>
            <a:r>
              <a:rPr lang="en-US" altLang="zh-CN"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.</a:t>
            </a:r>
            <a:endParaRPr sz="1300" b="1" dirty="0">
              <a:solidFill>
                <a:srgbClr val="1A1A1A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25000"/>
              </a:lnSpc>
              <a:spcAft>
                <a:spcPts val="800"/>
              </a:spcAft>
              <a:buNone/>
            </a:pPr>
            <a:r>
              <a:rPr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Time dimension: Packets are written to HBM in full batches; packets are prefetched from HBM in full batches.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A4CEE8A-62FA-2BB1-2C85-713DA1A827B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59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169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>
            <a:extLst>
              <a:ext uri="{FF2B5EF4-FFF2-40B4-BE49-F238E27FC236}">
                <a16:creationId xmlns:a16="http://schemas.microsoft.com/office/drawing/2014/main" id="{5DCD5CAE-6EED-464D-B0AF-0D44CEC1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52" y="313328"/>
            <a:ext cx="12252648" cy="464720"/>
          </a:xfrm>
        </p:spPr>
        <p:txBody>
          <a:bodyPr/>
          <a:lstStyle/>
          <a:p>
            <a:r>
              <a:rPr dirty="0"/>
              <a:t>Feature 2: </a:t>
            </a:r>
            <a:r>
              <a:rPr lang="en-US" dirty="0"/>
              <a:t>AI Training Generates Periodic and Sync Traffic Bursts</a:t>
            </a:r>
            <a:endParaRPr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8281B12-E630-4A62-B27C-93616A00105D}"/>
              </a:ext>
            </a:extLst>
          </p:cNvPr>
          <p:cNvSpPr>
            <a:spLocks noGrp="1"/>
          </p:cNvSpPr>
          <p:nvPr/>
        </p:nvSpPr>
        <p:spPr>
          <a:xfrm>
            <a:off x="645718" y="1079024"/>
            <a:ext cx="3611880" cy="384048"/>
          </a:xfrm>
          <a:prstGeom prst="roundRect">
            <a:avLst>
              <a:gd name="adj" fmla="val 19048"/>
            </a:avLst>
          </a:prstGeom>
          <a:solidFill>
            <a:srgbClr val="222361"/>
          </a:solidFill>
          <a:ln w="1016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19BEEAB-6A2E-4D3E-9BD3-3326382D1D3D}"/>
              </a:ext>
            </a:extLst>
          </p:cNvPr>
          <p:cNvSpPr>
            <a:spLocks noGrp="1"/>
          </p:cNvSpPr>
          <p:nvPr/>
        </p:nvSpPr>
        <p:spPr>
          <a:xfrm>
            <a:off x="792022" y="1124744"/>
            <a:ext cx="3383280" cy="33832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674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6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1. Traffic has multi-level periodicity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5D32330-5A99-4C1D-821A-34EF70BEDB2F}"/>
              </a:ext>
            </a:extLst>
          </p:cNvPr>
          <p:cNvSpPr>
            <a:spLocks noGrp="1"/>
          </p:cNvSpPr>
          <p:nvPr/>
        </p:nvSpPr>
        <p:spPr>
          <a:xfrm>
            <a:off x="728014" y="1645952"/>
            <a:ext cx="118872" cy="118872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2CAE4EB-C17E-4A2A-8114-F7E233040BF7}"/>
              </a:ext>
            </a:extLst>
          </p:cNvPr>
          <p:cNvSpPr>
            <a:spLocks noGrp="1"/>
          </p:cNvSpPr>
          <p:nvPr/>
        </p:nvSpPr>
        <p:spPr>
          <a:xfrm>
            <a:off x="981362" y="1471506"/>
            <a:ext cx="3804920" cy="67691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I</a:t>
            </a:r>
            <a:r>
              <a:rPr sz="13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teration-level: </a:t>
            </a:r>
            <a:r>
              <a:rPr lang="en-US" sz="1300" dirty="0">
                <a:latin typeface="微软雅黑"/>
                <a:ea typeface="微软雅黑"/>
                <a:cs typeface="微软雅黑"/>
              </a:rPr>
              <a:t>D</a:t>
            </a:r>
            <a:r>
              <a:rPr sz="1300" dirty="0">
                <a:latin typeface="微软雅黑"/>
                <a:ea typeface="微软雅黑"/>
                <a:cs typeface="微软雅黑"/>
              </a:rPr>
              <a:t>ata parallelism triggers gradient synchronization at each iteration</a:t>
            </a:r>
            <a:r>
              <a:rPr lang="en-US" sz="1300" dirty="0">
                <a:latin typeface="微软雅黑"/>
                <a:ea typeface="微软雅黑"/>
                <a:cs typeface="微软雅黑"/>
              </a:rPr>
              <a:t>.</a:t>
            </a:r>
            <a:endParaRPr sz="13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EE56CAB-0C76-487A-B84F-B39EA9BC9F07}"/>
              </a:ext>
            </a:extLst>
          </p:cNvPr>
          <p:cNvSpPr>
            <a:spLocks noGrp="1"/>
          </p:cNvSpPr>
          <p:nvPr/>
        </p:nvSpPr>
        <p:spPr>
          <a:xfrm>
            <a:off x="728014" y="2330343"/>
            <a:ext cx="118872" cy="118872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03257A04-EA04-4D56-B595-026FA7D1C371}"/>
              </a:ext>
            </a:extLst>
          </p:cNvPr>
          <p:cNvSpPr>
            <a:spLocks noGrp="1"/>
          </p:cNvSpPr>
          <p:nvPr/>
        </p:nvSpPr>
        <p:spPr>
          <a:xfrm>
            <a:off x="993568" y="2376856"/>
            <a:ext cx="3580130" cy="38417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lang="en-US" sz="1300" b="1" dirty="0" err="1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M</a:t>
            </a:r>
            <a:r>
              <a:rPr sz="1300" b="1" dirty="0" err="1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icrobatch</a:t>
            </a:r>
            <a:r>
              <a:rPr sz="13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-level: </a:t>
            </a:r>
            <a:r>
              <a:rPr lang="en-US" sz="1300" dirty="0">
                <a:latin typeface="微软雅黑"/>
                <a:ea typeface="微软雅黑"/>
                <a:cs typeface="微软雅黑"/>
              </a:rPr>
              <a:t>At the </a:t>
            </a:r>
            <a:r>
              <a:rPr lang="en-US" sz="1300" dirty="0" err="1">
                <a:latin typeface="微软雅黑"/>
                <a:ea typeface="微软雅黑"/>
                <a:cs typeface="微软雅黑"/>
              </a:rPr>
              <a:t>microbatch</a:t>
            </a:r>
            <a:r>
              <a:rPr lang="en-US" sz="1300" dirty="0">
                <a:latin typeface="微软雅黑"/>
                <a:ea typeface="微软雅黑"/>
                <a:cs typeface="微软雅黑"/>
              </a:rPr>
              <a:t> level, pipeline parallelism repeatedly transfers activations and gradients.</a:t>
            </a:r>
            <a:endParaRPr sz="13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Shape 8">
            <a:extLst>
              <a:ext uri="{FF2B5EF4-FFF2-40B4-BE49-F238E27FC236}">
                <a16:creationId xmlns:a16="http://schemas.microsoft.com/office/drawing/2014/main" id="{34DF5FFF-115F-40C2-A546-0B5D7F4152D4}"/>
              </a:ext>
            </a:extLst>
          </p:cNvPr>
          <p:cNvSpPr>
            <a:spLocks noGrp="1"/>
          </p:cNvSpPr>
          <p:nvPr/>
        </p:nvSpPr>
        <p:spPr>
          <a:xfrm>
            <a:off x="695238" y="3076306"/>
            <a:ext cx="118872" cy="118872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D48CFDEB-D3DC-46FD-A4B7-F0B3AB4772F1}"/>
              </a:ext>
            </a:extLst>
          </p:cNvPr>
          <p:cNvSpPr>
            <a:spLocks noGrp="1"/>
          </p:cNvSpPr>
          <p:nvPr/>
        </p:nvSpPr>
        <p:spPr>
          <a:xfrm>
            <a:off x="981362" y="3143239"/>
            <a:ext cx="3835013" cy="3840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lang="en-US" sz="13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L</a:t>
            </a:r>
            <a:r>
              <a:rPr sz="13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ayer-level: </a:t>
            </a:r>
            <a:r>
              <a:rPr lang="en-US" sz="1300" dirty="0">
                <a:latin typeface="微软雅黑"/>
                <a:ea typeface="微软雅黑"/>
                <a:cs typeface="微软雅黑"/>
              </a:rPr>
              <a:t>At the layer level, tensor parallelism repeatedly performs collective communication within each Transformer layer.</a:t>
            </a:r>
            <a:endParaRPr sz="13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Shape 12">
            <a:extLst>
              <a:ext uri="{FF2B5EF4-FFF2-40B4-BE49-F238E27FC236}">
                <a16:creationId xmlns:a16="http://schemas.microsoft.com/office/drawing/2014/main" id="{24758636-E5D2-4625-80D4-A99E18C2CC7D}"/>
              </a:ext>
            </a:extLst>
          </p:cNvPr>
          <p:cNvSpPr>
            <a:spLocks noGrp="1"/>
          </p:cNvSpPr>
          <p:nvPr/>
        </p:nvSpPr>
        <p:spPr>
          <a:xfrm>
            <a:off x="374543" y="3788501"/>
            <a:ext cx="4546186" cy="758952"/>
          </a:xfrm>
          <a:prstGeom prst="roundRect">
            <a:avLst>
              <a:gd name="adj" fmla="val 9639"/>
            </a:avLst>
          </a:prstGeom>
          <a:solidFill>
            <a:srgbClr val="FFF8E8"/>
          </a:solidFill>
          <a:ln w="12700">
            <a:solidFill>
              <a:srgbClr val="F0A12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B34C2BFE-B8F9-469B-A8F5-00F92CC57264}"/>
              </a:ext>
            </a:extLst>
          </p:cNvPr>
          <p:cNvSpPr>
            <a:spLocks noGrp="1"/>
          </p:cNvSpPr>
          <p:nvPr/>
        </p:nvSpPr>
        <p:spPr>
          <a:xfrm>
            <a:off x="443673" y="3949808"/>
            <a:ext cx="256032" cy="25603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7500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2100" b="1">
                <a:solidFill>
                  <a:srgbClr val="E85A00"/>
                </a:solidFill>
                <a:latin typeface="微软雅黑"/>
                <a:ea typeface="微软雅黑"/>
                <a:cs typeface="微软雅黑"/>
              </a:rPr>
              <a:t>★</a:t>
            </a:r>
          </a:p>
        </p:txBody>
      </p:sp>
      <p:sp>
        <p:nvSpPr>
          <p:cNvPr id="38" name="Text 14">
            <a:extLst>
              <a:ext uri="{FF2B5EF4-FFF2-40B4-BE49-F238E27FC236}">
                <a16:creationId xmlns:a16="http://schemas.microsoft.com/office/drawing/2014/main" id="{64B2C20E-7572-4906-8DCC-C0BA584076BF}"/>
              </a:ext>
            </a:extLst>
          </p:cNvPr>
          <p:cNvSpPr>
            <a:spLocks noGrp="1"/>
          </p:cNvSpPr>
          <p:nvPr/>
        </p:nvSpPr>
        <p:spPr>
          <a:xfrm>
            <a:off x="649441" y="3916517"/>
            <a:ext cx="4227474" cy="50292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r>
              <a:rPr sz="1200" b="1">
                <a:solidFill>
                  <a:srgbClr val="E85A00"/>
                </a:solidFill>
                <a:latin typeface="微软雅黑"/>
                <a:ea typeface="微软雅黑"/>
                <a:cs typeface="微软雅黑"/>
              </a:rPr>
              <a:t>Overlapping cycles produce structured, predictable bursts in link utilization.</a:t>
            </a:r>
          </a:p>
        </p:txBody>
      </p:sp>
      <p:sp>
        <p:nvSpPr>
          <p:cNvPr id="39" name="Shape 15">
            <a:extLst>
              <a:ext uri="{FF2B5EF4-FFF2-40B4-BE49-F238E27FC236}">
                <a16:creationId xmlns:a16="http://schemas.microsoft.com/office/drawing/2014/main" id="{076F8CE7-4EC0-4601-B06A-FA5BA83172DB}"/>
              </a:ext>
            </a:extLst>
          </p:cNvPr>
          <p:cNvSpPr>
            <a:spLocks noGrp="1"/>
          </p:cNvSpPr>
          <p:nvPr/>
        </p:nvSpPr>
        <p:spPr>
          <a:xfrm>
            <a:off x="5091518" y="999471"/>
            <a:ext cx="6437161" cy="3711452"/>
          </a:xfrm>
          <a:prstGeom prst="roundRect">
            <a:avLst>
              <a:gd name="adj" fmla="val 913"/>
            </a:avLst>
          </a:prstGeom>
          <a:solidFill>
            <a:srgbClr val="FFFFFF">
              <a:alpha val="0"/>
            </a:srgbClr>
          </a:solidFill>
          <a:ln w="12700">
            <a:solidFill>
              <a:srgbClr val="22236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4" name="Text 179">
            <a:extLst>
              <a:ext uri="{FF2B5EF4-FFF2-40B4-BE49-F238E27FC236}">
                <a16:creationId xmlns:a16="http://schemas.microsoft.com/office/drawing/2014/main" id="{0251B801-E17C-4265-BF50-F6A8418FC520}"/>
              </a:ext>
            </a:extLst>
          </p:cNvPr>
          <p:cNvSpPr>
            <a:spLocks noGrp="1"/>
          </p:cNvSpPr>
          <p:nvPr/>
        </p:nvSpPr>
        <p:spPr>
          <a:xfrm>
            <a:off x="8073247" y="2608114"/>
            <a:ext cx="82296" cy="16459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7500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340" name="Shape 245">
            <a:extLst>
              <a:ext uri="{FF2B5EF4-FFF2-40B4-BE49-F238E27FC236}">
                <a16:creationId xmlns:a16="http://schemas.microsoft.com/office/drawing/2014/main" id="{A2A8A70F-C3B0-4795-8C00-662E306B71C0}"/>
              </a:ext>
            </a:extLst>
          </p:cNvPr>
          <p:cNvSpPr>
            <a:spLocks noGrp="1"/>
          </p:cNvSpPr>
          <p:nvPr/>
        </p:nvSpPr>
        <p:spPr>
          <a:xfrm>
            <a:off x="335360" y="4866750"/>
            <a:ext cx="11209792" cy="1810512"/>
          </a:xfrm>
          <a:prstGeom prst="roundRect">
            <a:avLst>
              <a:gd name="adj" fmla="val 1515"/>
            </a:avLst>
          </a:prstGeom>
          <a:solidFill>
            <a:srgbClr val="FFFFFF">
              <a:alpha val="0"/>
            </a:srgbClr>
          </a:solidFill>
          <a:ln w="12700">
            <a:solidFill>
              <a:srgbClr val="22236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3" name="Shape 248">
            <a:extLst>
              <a:ext uri="{FF2B5EF4-FFF2-40B4-BE49-F238E27FC236}">
                <a16:creationId xmlns:a16="http://schemas.microsoft.com/office/drawing/2014/main" id="{1E1377CD-EC25-4DF2-8AFE-A179DE2E149D}"/>
              </a:ext>
            </a:extLst>
          </p:cNvPr>
          <p:cNvSpPr>
            <a:spLocks noGrp="1"/>
          </p:cNvSpPr>
          <p:nvPr/>
        </p:nvSpPr>
        <p:spPr>
          <a:xfrm>
            <a:off x="591231" y="5279185"/>
            <a:ext cx="5061545" cy="1323516"/>
          </a:xfrm>
          <a:prstGeom prst="roundRect">
            <a:avLst>
              <a:gd name="adj" fmla="val 3922"/>
            </a:avLst>
          </a:prstGeom>
          <a:solidFill>
            <a:srgbClr val="EAF7E8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6" name="Shape 251">
            <a:extLst>
              <a:ext uri="{FF2B5EF4-FFF2-40B4-BE49-F238E27FC236}">
                <a16:creationId xmlns:a16="http://schemas.microsoft.com/office/drawing/2014/main" id="{F2B9B750-CDDB-4D17-9BB7-84DC30D7A8F8}"/>
              </a:ext>
            </a:extLst>
          </p:cNvPr>
          <p:cNvSpPr>
            <a:spLocks noGrp="1"/>
          </p:cNvSpPr>
          <p:nvPr/>
        </p:nvSpPr>
        <p:spPr>
          <a:xfrm>
            <a:off x="280336" y="5763817"/>
            <a:ext cx="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7" name="Shape 252">
            <a:extLst>
              <a:ext uri="{FF2B5EF4-FFF2-40B4-BE49-F238E27FC236}">
                <a16:creationId xmlns:a16="http://schemas.microsoft.com/office/drawing/2014/main" id="{DCE65AD3-53F5-461E-93DA-C747FC34A690}"/>
              </a:ext>
            </a:extLst>
          </p:cNvPr>
          <p:cNvSpPr>
            <a:spLocks noGrp="1"/>
          </p:cNvSpPr>
          <p:nvPr/>
        </p:nvSpPr>
        <p:spPr>
          <a:xfrm>
            <a:off x="371776" y="5763817"/>
            <a:ext cx="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8" name="Shape 253">
            <a:extLst>
              <a:ext uri="{FF2B5EF4-FFF2-40B4-BE49-F238E27FC236}">
                <a16:creationId xmlns:a16="http://schemas.microsoft.com/office/drawing/2014/main" id="{69A67BBF-AD3F-4DBA-B35E-99801A356A71}"/>
              </a:ext>
            </a:extLst>
          </p:cNvPr>
          <p:cNvSpPr>
            <a:spLocks noGrp="1"/>
          </p:cNvSpPr>
          <p:nvPr/>
        </p:nvSpPr>
        <p:spPr>
          <a:xfrm>
            <a:off x="463216" y="5763817"/>
            <a:ext cx="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1" name="Text 256">
            <a:extLst>
              <a:ext uri="{FF2B5EF4-FFF2-40B4-BE49-F238E27FC236}">
                <a16:creationId xmlns:a16="http://schemas.microsoft.com/office/drawing/2014/main" id="{612E3640-5690-4BE2-A0E9-2F2286D4234E}"/>
              </a:ext>
            </a:extLst>
          </p:cNvPr>
          <p:cNvSpPr>
            <a:spLocks noGrp="1"/>
          </p:cNvSpPr>
          <p:nvPr/>
        </p:nvSpPr>
        <p:spPr>
          <a:xfrm>
            <a:off x="892810" y="5373370"/>
            <a:ext cx="1561465" cy="25590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500" b="1">
                <a:solidFill>
                  <a:srgbClr val="1E7F16"/>
                </a:solidFill>
                <a:latin typeface="微软雅黑"/>
                <a:ea typeface="微软雅黑"/>
                <a:cs typeface="微软雅黑"/>
              </a:rPr>
              <a:t>Opportunity</a:t>
            </a:r>
          </a:p>
        </p:txBody>
      </p:sp>
      <p:sp>
        <p:nvSpPr>
          <p:cNvPr id="352" name="Shape 257">
            <a:extLst>
              <a:ext uri="{FF2B5EF4-FFF2-40B4-BE49-F238E27FC236}">
                <a16:creationId xmlns:a16="http://schemas.microsoft.com/office/drawing/2014/main" id="{9323222D-9283-4CF8-8D71-7C801DAC7806}"/>
              </a:ext>
            </a:extLst>
          </p:cNvPr>
          <p:cNvSpPr>
            <a:spLocks noGrp="1"/>
          </p:cNvSpPr>
          <p:nvPr/>
        </p:nvSpPr>
        <p:spPr>
          <a:xfrm>
            <a:off x="892984" y="5736385"/>
            <a:ext cx="100584" cy="100584"/>
          </a:xfrm>
          <a:prstGeom prst="ellipse">
            <a:avLst/>
          </a:prstGeom>
          <a:solidFill>
            <a:srgbClr val="1E7F16"/>
          </a:solidFill>
          <a:ln w="12700">
            <a:solidFill>
              <a:srgbClr val="1E7F1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3" name="Text 258">
            <a:extLst>
              <a:ext uri="{FF2B5EF4-FFF2-40B4-BE49-F238E27FC236}">
                <a16:creationId xmlns:a16="http://schemas.microsoft.com/office/drawing/2014/main" id="{6398EA3C-C1F4-478D-AC6A-31EF65D295A8}"/>
              </a:ext>
            </a:extLst>
          </p:cNvPr>
          <p:cNvSpPr>
            <a:spLocks noGrp="1"/>
          </p:cNvSpPr>
          <p:nvPr/>
        </p:nvSpPr>
        <p:spPr>
          <a:xfrm>
            <a:off x="1121584" y="5690665"/>
            <a:ext cx="4160520" cy="18288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75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165" dirty="0">
                <a:solidFill>
                  <a:srgbClr val="111111"/>
                </a:solidFill>
                <a:latin typeface="微软雅黑"/>
                <a:ea typeface="微软雅黑"/>
                <a:cs typeface="微软雅黑"/>
              </a:rPr>
              <a:t>Communication tempo makes traffic more predictable</a:t>
            </a:r>
          </a:p>
        </p:txBody>
      </p:sp>
      <p:sp>
        <p:nvSpPr>
          <p:cNvPr id="354" name="Shape 259">
            <a:extLst>
              <a:ext uri="{FF2B5EF4-FFF2-40B4-BE49-F238E27FC236}">
                <a16:creationId xmlns:a16="http://schemas.microsoft.com/office/drawing/2014/main" id="{53721EB7-9A5D-4DF5-87B7-FD39BF7C7A66}"/>
              </a:ext>
            </a:extLst>
          </p:cNvPr>
          <p:cNvSpPr>
            <a:spLocks noGrp="1"/>
          </p:cNvSpPr>
          <p:nvPr/>
        </p:nvSpPr>
        <p:spPr>
          <a:xfrm>
            <a:off x="892984" y="6047281"/>
            <a:ext cx="100584" cy="100584"/>
          </a:xfrm>
          <a:prstGeom prst="ellipse">
            <a:avLst/>
          </a:prstGeom>
          <a:solidFill>
            <a:srgbClr val="1E7F16"/>
          </a:solidFill>
          <a:ln w="12700">
            <a:solidFill>
              <a:srgbClr val="1E7F1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5" name="Text 260">
            <a:extLst>
              <a:ext uri="{FF2B5EF4-FFF2-40B4-BE49-F238E27FC236}">
                <a16:creationId xmlns:a16="http://schemas.microsoft.com/office/drawing/2014/main" id="{5E328CCC-42AA-4589-B734-08AD4B2BA0B2}"/>
              </a:ext>
            </a:extLst>
          </p:cNvPr>
          <p:cNvSpPr>
            <a:spLocks noGrp="1"/>
          </p:cNvSpPr>
          <p:nvPr/>
        </p:nvSpPr>
        <p:spPr>
          <a:xfrm>
            <a:off x="1121410" y="6001385"/>
            <a:ext cx="4483100" cy="18288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857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230">
                <a:solidFill>
                  <a:srgbClr val="111111"/>
                </a:solidFill>
                <a:latin typeface="微软雅黑"/>
                <a:ea typeface="微软雅黑"/>
                <a:cs typeface="微软雅黑"/>
              </a:rPr>
              <a:t>Semantic-aware scheduling and communications priority</a:t>
            </a:r>
          </a:p>
        </p:txBody>
      </p:sp>
      <p:sp>
        <p:nvSpPr>
          <p:cNvPr id="356" name="Shape 261">
            <a:extLst>
              <a:ext uri="{FF2B5EF4-FFF2-40B4-BE49-F238E27FC236}">
                <a16:creationId xmlns:a16="http://schemas.microsoft.com/office/drawing/2014/main" id="{1BB95F0C-BE5C-4DE8-8C72-8CDDF17AE1AA}"/>
              </a:ext>
            </a:extLst>
          </p:cNvPr>
          <p:cNvSpPr>
            <a:spLocks noGrp="1"/>
          </p:cNvSpPr>
          <p:nvPr/>
        </p:nvSpPr>
        <p:spPr>
          <a:xfrm>
            <a:off x="892984" y="6358177"/>
            <a:ext cx="100584" cy="100584"/>
          </a:xfrm>
          <a:prstGeom prst="ellipse">
            <a:avLst/>
          </a:prstGeom>
          <a:solidFill>
            <a:srgbClr val="1E7F16"/>
          </a:solidFill>
          <a:ln w="12700">
            <a:solidFill>
              <a:srgbClr val="1E7F1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7" name="Text 262">
            <a:extLst>
              <a:ext uri="{FF2B5EF4-FFF2-40B4-BE49-F238E27FC236}">
                <a16:creationId xmlns:a16="http://schemas.microsoft.com/office/drawing/2014/main" id="{192EAA95-4F24-404E-8E42-96A16D252503}"/>
              </a:ext>
            </a:extLst>
          </p:cNvPr>
          <p:cNvSpPr>
            <a:spLocks noGrp="1"/>
          </p:cNvSpPr>
          <p:nvPr/>
        </p:nvSpPr>
        <p:spPr>
          <a:xfrm>
            <a:off x="1121584" y="6312457"/>
            <a:ext cx="4160520" cy="18288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75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135">
                <a:solidFill>
                  <a:srgbClr val="111111"/>
                </a:solidFill>
                <a:latin typeface="微软雅黑"/>
                <a:ea typeface="微软雅黑"/>
                <a:cs typeface="微软雅黑"/>
              </a:rPr>
              <a:t>Resource allocation and bandwidth reservation</a:t>
            </a:r>
          </a:p>
        </p:txBody>
      </p:sp>
      <p:sp>
        <p:nvSpPr>
          <p:cNvPr id="344" name="Shape 249">
            <a:extLst>
              <a:ext uri="{FF2B5EF4-FFF2-40B4-BE49-F238E27FC236}">
                <a16:creationId xmlns:a16="http://schemas.microsoft.com/office/drawing/2014/main" id="{090EB28F-78F4-401A-B89C-8A51889EA0FC}"/>
              </a:ext>
            </a:extLst>
          </p:cNvPr>
          <p:cNvSpPr>
            <a:spLocks noGrp="1"/>
          </p:cNvSpPr>
          <p:nvPr/>
        </p:nvSpPr>
        <p:spPr>
          <a:xfrm>
            <a:off x="5920142" y="5279185"/>
            <a:ext cx="5397162" cy="1323516"/>
          </a:xfrm>
          <a:prstGeom prst="roundRect">
            <a:avLst>
              <a:gd name="adj" fmla="val 3922"/>
            </a:avLst>
          </a:prstGeom>
          <a:solidFill>
            <a:srgbClr val="FFF1E5"/>
          </a:solidFill>
          <a:ln w="12700">
            <a:solidFill>
              <a:srgbClr val="EA5A1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1" name="Text 266">
            <a:extLst>
              <a:ext uri="{FF2B5EF4-FFF2-40B4-BE49-F238E27FC236}">
                <a16:creationId xmlns:a16="http://schemas.microsoft.com/office/drawing/2014/main" id="{C0290758-EA0D-4826-9641-E2456A49BFE4}"/>
              </a:ext>
            </a:extLst>
          </p:cNvPr>
          <p:cNvSpPr>
            <a:spLocks noGrp="1"/>
          </p:cNvSpPr>
          <p:nvPr/>
        </p:nvSpPr>
        <p:spPr>
          <a:xfrm>
            <a:off x="6115050" y="5398135"/>
            <a:ext cx="1332230" cy="255905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600" b="1">
                <a:solidFill>
                  <a:srgbClr val="E85A00"/>
                </a:solidFill>
                <a:latin typeface="微软雅黑"/>
                <a:ea typeface="微软雅黑"/>
                <a:cs typeface="微软雅黑"/>
              </a:rPr>
              <a:t>Challenge</a:t>
            </a:r>
          </a:p>
        </p:txBody>
      </p:sp>
      <p:sp>
        <p:nvSpPr>
          <p:cNvPr id="362" name="Shape 267">
            <a:extLst>
              <a:ext uri="{FF2B5EF4-FFF2-40B4-BE49-F238E27FC236}">
                <a16:creationId xmlns:a16="http://schemas.microsoft.com/office/drawing/2014/main" id="{B01EDBBD-4A45-4213-9A70-68801D9A998F}"/>
              </a:ext>
            </a:extLst>
          </p:cNvPr>
          <p:cNvSpPr>
            <a:spLocks noGrp="1"/>
          </p:cNvSpPr>
          <p:nvPr/>
        </p:nvSpPr>
        <p:spPr>
          <a:xfrm>
            <a:off x="6114934" y="5825155"/>
            <a:ext cx="100584" cy="100584"/>
          </a:xfrm>
          <a:prstGeom prst="ellipse">
            <a:avLst/>
          </a:prstGeom>
          <a:solidFill>
            <a:srgbClr val="E85A00"/>
          </a:solidFill>
          <a:ln w="12700">
            <a:solidFill>
              <a:srgbClr val="E85A0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3" name="Text 268">
            <a:extLst>
              <a:ext uri="{FF2B5EF4-FFF2-40B4-BE49-F238E27FC236}">
                <a16:creationId xmlns:a16="http://schemas.microsoft.com/office/drawing/2014/main" id="{66354232-857D-4F7C-8B88-0B42BBA9A087}"/>
              </a:ext>
            </a:extLst>
          </p:cNvPr>
          <p:cNvSpPr>
            <a:spLocks noGrp="1"/>
          </p:cNvSpPr>
          <p:nvPr/>
        </p:nvSpPr>
        <p:spPr>
          <a:xfrm>
            <a:off x="6343650" y="5871554"/>
            <a:ext cx="4412615" cy="18288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857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lang="zh-CN" altLang="zh-CN" sz="1300" dirty="0">
                <a:solidFill>
                  <a:srgbClr val="111111"/>
                </a:solidFill>
                <a:latin typeface="微软雅黑"/>
                <a:ea typeface="微软雅黑"/>
              </a:rPr>
              <a:t>Fine-grained irregular fluctuations</a:t>
            </a:r>
          </a:p>
          <a:p>
            <a:pPr marL="0" indent="0">
              <a:buNone/>
            </a:pPr>
            <a:endParaRPr sz="1300" dirty="0">
              <a:solidFill>
                <a:srgbClr val="111111"/>
              </a:solidFill>
              <a:latin typeface="微软雅黑"/>
              <a:ea typeface="微软雅黑"/>
            </a:endParaRPr>
          </a:p>
        </p:txBody>
      </p:sp>
      <p:sp>
        <p:nvSpPr>
          <p:cNvPr id="364" name="Shape 269">
            <a:extLst>
              <a:ext uri="{FF2B5EF4-FFF2-40B4-BE49-F238E27FC236}">
                <a16:creationId xmlns:a16="http://schemas.microsoft.com/office/drawing/2014/main" id="{5178FE99-5E76-41E9-8928-0A06B78B5C81}"/>
              </a:ext>
            </a:extLst>
          </p:cNvPr>
          <p:cNvSpPr>
            <a:spLocks noGrp="1"/>
          </p:cNvSpPr>
          <p:nvPr/>
        </p:nvSpPr>
        <p:spPr>
          <a:xfrm>
            <a:off x="6114934" y="6142525"/>
            <a:ext cx="100584" cy="100584"/>
          </a:xfrm>
          <a:prstGeom prst="ellipse">
            <a:avLst/>
          </a:prstGeom>
          <a:solidFill>
            <a:srgbClr val="E85A00"/>
          </a:solidFill>
          <a:ln w="12700">
            <a:solidFill>
              <a:srgbClr val="E85A0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5" name="Text 270">
            <a:extLst>
              <a:ext uri="{FF2B5EF4-FFF2-40B4-BE49-F238E27FC236}">
                <a16:creationId xmlns:a16="http://schemas.microsoft.com/office/drawing/2014/main" id="{A39D9B90-2E82-43B3-B1EA-BAB50A909014}"/>
              </a:ext>
            </a:extLst>
          </p:cNvPr>
          <p:cNvSpPr>
            <a:spLocks noGrp="1"/>
          </p:cNvSpPr>
          <p:nvPr/>
        </p:nvSpPr>
        <p:spPr>
          <a:xfrm>
            <a:off x="6343650" y="6122987"/>
            <a:ext cx="4576886" cy="317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lang="en-US" altLang="zh-CN" sz="1200" dirty="0">
                <a:solidFill>
                  <a:srgbClr val="111111"/>
                </a:solidFill>
                <a:latin typeface="微软雅黑"/>
                <a:ea typeface="微软雅黑"/>
              </a:rPr>
              <a:t>Short </a:t>
            </a:r>
            <a:r>
              <a:rPr lang="zh-CN" altLang="zh-CN" sz="1200" dirty="0">
                <a:solidFill>
                  <a:srgbClr val="111111"/>
                </a:solidFill>
                <a:latin typeface="微软雅黑"/>
                <a:ea typeface="微软雅黑"/>
              </a:rPr>
              <a:t>bursts can cause congestion</a:t>
            </a:r>
          </a:p>
          <a:p>
            <a:pPr marL="0" indent="0">
              <a:buNone/>
            </a:pPr>
            <a:endParaRPr sz="1200" dirty="0">
              <a:solidFill>
                <a:srgbClr val="11111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0" name="Shape 16">
            <a:extLst>
              <a:ext uri="{FF2B5EF4-FFF2-40B4-BE49-F238E27FC236}">
                <a16:creationId xmlns:a16="http://schemas.microsoft.com/office/drawing/2014/main" id="{DB95F3BC-FE74-4711-85AD-D65598DC02EE}"/>
              </a:ext>
            </a:extLst>
          </p:cNvPr>
          <p:cNvSpPr>
            <a:spLocks noGrp="1"/>
          </p:cNvSpPr>
          <p:nvPr/>
        </p:nvSpPr>
        <p:spPr>
          <a:xfrm>
            <a:off x="5853169" y="1065923"/>
            <a:ext cx="230983" cy="201616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9F2EE338-244D-494E-965A-36C1F997AA2E}"/>
              </a:ext>
            </a:extLst>
          </p:cNvPr>
          <p:cNvSpPr>
            <a:spLocks noGrp="1"/>
          </p:cNvSpPr>
          <p:nvPr/>
        </p:nvSpPr>
        <p:spPr>
          <a:xfrm>
            <a:off x="5927861" y="1105494"/>
            <a:ext cx="103418" cy="13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7500" lnSpcReduction="2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EEB90D26-3C8F-4D7F-8FFA-9A89F51974E9}"/>
              </a:ext>
            </a:extLst>
          </p:cNvPr>
          <p:cNvSpPr>
            <a:spLocks noGrp="1"/>
          </p:cNvSpPr>
          <p:nvPr/>
        </p:nvSpPr>
        <p:spPr>
          <a:xfrm>
            <a:off x="6217031" y="1058250"/>
            <a:ext cx="1691260" cy="229157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1972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400" b="1">
                <a:solidFill>
                  <a:srgbClr val="9A5A10"/>
                </a:solidFill>
                <a:latin typeface="微软雅黑"/>
                <a:ea typeface="微软雅黑"/>
                <a:cs typeface="微软雅黑"/>
              </a:rPr>
              <a:t>Data Parallelism (DP)</a:t>
            </a:r>
          </a:p>
        </p:txBody>
      </p:sp>
      <p:pic>
        <p:nvPicPr>
          <p:cNvPr id="441" name="Picture 3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385" y="1305697"/>
            <a:ext cx="2795841" cy="1394334"/>
          </a:xfrm>
          <a:prstGeom prst="rect">
            <a:avLst/>
          </a:prstGeom>
        </p:spPr>
      </p:pic>
      <p:sp>
        <p:nvSpPr>
          <p:cNvPr id="160" name="Shape 72">
            <a:extLst>
              <a:ext uri="{FF2B5EF4-FFF2-40B4-BE49-F238E27FC236}">
                <a16:creationId xmlns:a16="http://schemas.microsoft.com/office/drawing/2014/main" id="{F40C0E78-E004-4D91-A432-FA84E69BB445}"/>
              </a:ext>
            </a:extLst>
          </p:cNvPr>
          <p:cNvSpPr>
            <a:spLocks noGrp="1"/>
          </p:cNvSpPr>
          <p:nvPr/>
        </p:nvSpPr>
        <p:spPr>
          <a:xfrm>
            <a:off x="9031815" y="1036744"/>
            <a:ext cx="216437" cy="189871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1" name="Text 73">
            <a:extLst>
              <a:ext uri="{FF2B5EF4-FFF2-40B4-BE49-F238E27FC236}">
                <a16:creationId xmlns:a16="http://schemas.microsoft.com/office/drawing/2014/main" id="{3AEA06E6-178A-4AB6-ACA1-D55E40227A3D}"/>
              </a:ext>
            </a:extLst>
          </p:cNvPr>
          <p:cNvSpPr>
            <a:spLocks noGrp="1"/>
          </p:cNvSpPr>
          <p:nvPr/>
        </p:nvSpPr>
        <p:spPr>
          <a:xfrm>
            <a:off x="9082020" y="1066288"/>
            <a:ext cx="107931" cy="136134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7500" lnSpcReduction="2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162" name="Text 74">
            <a:extLst>
              <a:ext uri="{FF2B5EF4-FFF2-40B4-BE49-F238E27FC236}">
                <a16:creationId xmlns:a16="http://schemas.microsoft.com/office/drawing/2014/main" id="{FBD89219-77BD-4150-B17D-763A8ED2A88B}"/>
              </a:ext>
            </a:extLst>
          </p:cNvPr>
          <p:cNvSpPr>
            <a:spLocks noGrp="1"/>
          </p:cNvSpPr>
          <p:nvPr/>
        </p:nvSpPr>
        <p:spPr>
          <a:xfrm>
            <a:off x="9427566" y="999471"/>
            <a:ext cx="1965228" cy="23391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sz="1400" b="1">
                <a:solidFill>
                  <a:srgbClr val="9A5A10"/>
                </a:solidFill>
                <a:latin typeface="微软雅黑"/>
                <a:ea typeface="微软雅黑"/>
                <a:cs typeface="微软雅黑"/>
              </a:rPr>
              <a:t>Pipeline Parallel (PP)</a:t>
            </a:r>
          </a:p>
        </p:txBody>
      </p:sp>
      <p:pic>
        <p:nvPicPr>
          <p:cNvPr id="445" name="Picture 3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68" y="1251671"/>
            <a:ext cx="2526726" cy="1392624"/>
          </a:xfrm>
          <a:prstGeom prst="rect">
            <a:avLst/>
          </a:prstGeom>
        </p:spPr>
      </p:pic>
      <p:sp>
        <p:nvSpPr>
          <p:cNvPr id="219" name="Shape 124">
            <a:extLst>
              <a:ext uri="{FF2B5EF4-FFF2-40B4-BE49-F238E27FC236}">
                <a16:creationId xmlns:a16="http://schemas.microsoft.com/office/drawing/2014/main" id="{316AA469-8D6D-4D8E-A900-A8058DB704C7}"/>
              </a:ext>
            </a:extLst>
          </p:cNvPr>
          <p:cNvSpPr>
            <a:spLocks noGrp="1"/>
          </p:cNvSpPr>
          <p:nvPr/>
        </p:nvSpPr>
        <p:spPr>
          <a:xfrm>
            <a:off x="5881092" y="2882494"/>
            <a:ext cx="232291" cy="194563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0" name="Text 125">
            <a:extLst>
              <a:ext uri="{FF2B5EF4-FFF2-40B4-BE49-F238E27FC236}">
                <a16:creationId xmlns:a16="http://schemas.microsoft.com/office/drawing/2014/main" id="{196C76CD-1D2C-48E7-A3FB-C834FB4E3411}"/>
              </a:ext>
            </a:extLst>
          </p:cNvPr>
          <p:cNvSpPr>
            <a:spLocks noGrp="1"/>
          </p:cNvSpPr>
          <p:nvPr/>
        </p:nvSpPr>
        <p:spPr>
          <a:xfrm>
            <a:off x="5938832" y="2912728"/>
            <a:ext cx="109150" cy="13443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7500" lnSpcReduction="2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221" name="Text 126">
            <a:extLst>
              <a:ext uri="{FF2B5EF4-FFF2-40B4-BE49-F238E27FC236}">
                <a16:creationId xmlns:a16="http://schemas.microsoft.com/office/drawing/2014/main" id="{44CA307D-67C5-4CB6-9C93-CE8F9BD4D4ED}"/>
              </a:ext>
            </a:extLst>
          </p:cNvPr>
          <p:cNvSpPr>
            <a:spLocks noGrp="1"/>
          </p:cNvSpPr>
          <p:nvPr/>
        </p:nvSpPr>
        <p:spPr>
          <a:xfrm>
            <a:off x="6281310" y="2897815"/>
            <a:ext cx="1794924" cy="17924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9008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400" b="1">
                <a:solidFill>
                  <a:srgbClr val="9A5A10"/>
                </a:solidFill>
                <a:latin typeface="微软雅黑"/>
                <a:ea typeface="微软雅黑"/>
                <a:cs typeface="微软雅黑"/>
              </a:rPr>
              <a:t>Tensor Parallelism (TP)</a:t>
            </a:r>
          </a:p>
        </p:txBody>
      </p:sp>
      <p:pic>
        <p:nvPicPr>
          <p:cNvPr id="449" name="Picture 3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3096" y="3091433"/>
            <a:ext cx="2448322" cy="1307891"/>
          </a:xfrm>
          <a:prstGeom prst="rect">
            <a:avLst/>
          </a:prstGeom>
        </p:spPr>
      </p:pic>
      <p:pic>
        <p:nvPicPr>
          <p:cNvPr id="450" name="Picture 3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1268" y="3025389"/>
            <a:ext cx="2565730" cy="1474820"/>
          </a:xfrm>
          <a:prstGeom prst="rect">
            <a:avLst/>
          </a:prstGeom>
        </p:spPr>
      </p:pic>
      <p:sp>
        <p:nvSpPr>
          <p:cNvPr id="275" name="Text 180">
            <a:extLst>
              <a:ext uri="{FF2B5EF4-FFF2-40B4-BE49-F238E27FC236}">
                <a16:creationId xmlns:a16="http://schemas.microsoft.com/office/drawing/2014/main" id="{F4F7427B-3B46-4238-8AAF-BEDFE72A4726}"/>
              </a:ext>
            </a:extLst>
          </p:cNvPr>
          <p:cNvSpPr>
            <a:spLocks noGrp="1"/>
          </p:cNvSpPr>
          <p:nvPr/>
        </p:nvSpPr>
        <p:spPr>
          <a:xfrm>
            <a:off x="9080899" y="2851986"/>
            <a:ext cx="2464251" cy="173403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8772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r>
              <a:rPr sz="1400" b="1">
                <a:solidFill>
                  <a:srgbClr val="9A5A10"/>
                </a:solidFill>
                <a:latin typeface="微软雅黑"/>
                <a:ea typeface="微软雅黑"/>
                <a:cs typeface="微软雅黑"/>
              </a:rPr>
              <a:t>Hybrid Parallel (DP &amp; PP &amp; TP)</a:t>
            </a:r>
          </a:p>
        </p:txBody>
      </p:sp>
      <p:sp>
        <p:nvSpPr>
          <p:cNvPr id="386" name="Shape 72">
            <a:extLst>
              <a:ext uri="{FF2B5EF4-FFF2-40B4-BE49-F238E27FC236}">
                <a16:creationId xmlns:a16="http://schemas.microsoft.com/office/drawing/2014/main" id="{6C2E0C04-9698-46F1-B229-055D325C111B}"/>
              </a:ext>
            </a:extLst>
          </p:cNvPr>
          <p:cNvSpPr>
            <a:spLocks noGrp="1"/>
          </p:cNvSpPr>
          <p:nvPr/>
        </p:nvSpPr>
        <p:spPr>
          <a:xfrm>
            <a:off x="8782299" y="2836023"/>
            <a:ext cx="232290" cy="194563"/>
          </a:xfrm>
          <a:prstGeom prst="ellipse">
            <a:avLst/>
          </a:prstGeom>
          <a:solidFill>
            <a:srgbClr val="062D96"/>
          </a:solidFill>
          <a:ln w="1270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7" name="Text 73">
            <a:extLst>
              <a:ext uri="{FF2B5EF4-FFF2-40B4-BE49-F238E27FC236}">
                <a16:creationId xmlns:a16="http://schemas.microsoft.com/office/drawing/2014/main" id="{0495B8D0-19B2-406E-9221-859EE1A649F2}"/>
              </a:ext>
            </a:extLst>
          </p:cNvPr>
          <p:cNvSpPr>
            <a:spLocks noGrp="1"/>
          </p:cNvSpPr>
          <p:nvPr/>
        </p:nvSpPr>
        <p:spPr>
          <a:xfrm>
            <a:off x="8856632" y="2851589"/>
            <a:ext cx="83624" cy="140086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7500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 algn="ctr">
              <a:buNone/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8985DBAD-326D-4C66-9453-74DF860FC67F}"/>
              </a:ext>
            </a:extLst>
          </p:cNvPr>
          <p:cNvSpPr>
            <a:spLocks noGrp="1"/>
          </p:cNvSpPr>
          <p:nvPr/>
        </p:nvSpPr>
        <p:spPr>
          <a:xfrm>
            <a:off x="5432679" y="443019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200" b="1" dirty="0">
                <a:solidFill>
                  <a:srgbClr val="222361"/>
                </a:solidFill>
                <a:latin typeface="微软雅黑"/>
                <a:ea typeface="微软雅黑"/>
                <a:cs typeface="微软雅黑"/>
              </a:rPr>
              <a:t>Periodic Link-Utilization Patterns Across Parallelism Strategies </a:t>
            </a:r>
            <a:r>
              <a:rPr lang="en-US" altLang="zh-CN" sz="1200" baseline="30000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  <a:rtl val="0"/>
              </a:rPr>
              <a:t>[1]</a:t>
            </a:r>
            <a:endParaRPr sz="1200" b="1" dirty="0">
              <a:solidFill>
                <a:schemeClr val="accent1">
                  <a:lumMod val="50000"/>
                </a:schemeClr>
              </a:solidFill>
              <a:latin typeface="微软雅黑"/>
              <a:ea typeface="微软雅黑"/>
            </a:endParaRPr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16403320-3D31-4411-835C-D120B31FCAA2}"/>
              </a:ext>
            </a:extLst>
          </p:cNvPr>
          <p:cNvSpPr>
            <a:spLocks noGrp="1"/>
          </p:cNvSpPr>
          <p:nvPr/>
        </p:nvSpPr>
        <p:spPr>
          <a:xfrm>
            <a:off x="587388" y="6653172"/>
            <a:ext cx="91450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[1] CASSINI: Network-Aware Job Scheduling in Machine Learning Clusters, NSDI 2024</a:t>
            </a:r>
          </a:p>
        </p:txBody>
      </p:sp>
      <p:sp>
        <p:nvSpPr>
          <p:cNvPr id="2" name="Shape 246">
            <a:extLst>
              <a:ext uri="{FF2B5EF4-FFF2-40B4-BE49-F238E27FC236}">
                <a16:creationId xmlns:a16="http://schemas.microsoft.com/office/drawing/2014/main" id="{1C7FAD29-4420-43B6-AE74-177A143BC450}"/>
              </a:ext>
            </a:extLst>
          </p:cNvPr>
          <p:cNvSpPr>
            <a:spLocks noGrp="1"/>
          </p:cNvSpPr>
          <p:nvPr/>
        </p:nvSpPr>
        <p:spPr>
          <a:xfrm>
            <a:off x="620666" y="4706123"/>
            <a:ext cx="2864960" cy="384048"/>
          </a:xfrm>
          <a:prstGeom prst="roundRect">
            <a:avLst>
              <a:gd name="adj" fmla="val 19048"/>
            </a:avLst>
          </a:prstGeom>
          <a:solidFill>
            <a:srgbClr val="222361"/>
          </a:solidFill>
          <a:ln w="10160">
            <a:solidFill>
              <a:srgbClr val="062D9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247">
            <a:extLst>
              <a:ext uri="{FF2B5EF4-FFF2-40B4-BE49-F238E27FC236}">
                <a16:creationId xmlns:a16="http://schemas.microsoft.com/office/drawing/2014/main" id="{161D6CCC-2E02-4313-82FF-DDD2E9645FEA}"/>
              </a:ext>
            </a:extLst>
          </p:cNvPr>
          <p:cNvSpPr>
            <a:spLocks noGrp="1"/>
          </p:cNvSpPr>
          <p:nvPr/>
        </p:nvSpPr>
        <p:spPr>
          <a:xfrm>
            <a:off x="695238" y="4728983"/>
            <a:ext cx="2693604" cy="338328"/>
          </a:xfrm>
          <a:prstGeom prst="rect">
            <a:avLst/>
          </a:prstGeom>
          <a:solidFill>
            <a:srgbClr val="222361"/>
          </a:solidFill>
        </p:spPr>
        <p:txBody>
          <a:bodyPr wrap="square" lIns="0" tIns="0" rIns="0" bIns="0" anchor="ctr">
            <a:normAutofit fontScale="80000" lnSpcReduction="10000"/>
          </a:bodyPr>
          <a:lstStyle>
            <a:lvl1pPr marL="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0" indent="0">
              <a:buNone/>
            </a:pPr>
            <a:r>
              <a:rPr sz="16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2. Opportunit</a:t>
            </a:r>
            <a:r>
              <a:rPr lang="en-US" sz="16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ies and </a:t>
            </a:r>
            <a:r>
              <a:rPr sz="16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Challenge</a:t>
            </a:r>
            <a:r>
              <a:rPr lang="en-US" sz="1600" b="1" dirty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s</a:t>
            </a:r>
            <a:endParaRPr sz="1600" b="1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CD3010A-ED94-7CDF-9307-8134B99833FF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6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17054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1C4A2B0-2FED-4C96-B35B-AD9248EB3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dirty="0"/>
              <a:t>Themis: Batch</a:t>
            </a:r>
            <a:r>
              <a:rPr lang="en-US" dirty="0"/>
              <a:t>ed</a:t>
            </a:r>
            <a:r>
              <a:rPr dirty="0"/>
              <a:t> HBM Access</a:t>
            </a:r>
          </a:p>
        </p:txBody>
      </p:sp>
      <p:sp>
        <p:nvSpPr>
          <p:cNvPr id="25" name="直接连接符 24">
            <a:extLst>
              <a:ext uri="{FF2B5EF4-FFF2-40B4-BE49-F238E27FC236}">
                <a16:creationId xmlns:a16="http://schemas.microsoft.com/office/drawing/2014/main" id="{ECE2C491-F42A-4B9C-A685-30A7AFE76DCF}"/>
              </a:ext>
            </a:extLst>
          </p:cNvPr>
          <p:cNvSpPr>
            <a:spLocks noGrp="1"/>
          </p:cNvSpPr>
          <p:nvPr/>
        </p:nvSpPr>
        <p:spPr>
          <a:xfrm>
            <a:off x="8350026" y="3091644"/>
            <a:ext cx="9786" cy="17718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6" name="直接连接符 25">
            <a:extLst>
              <a:ext uri="{FF2B5EF4-FFF2-40B4-BE49-F238E27FC236}">
                <a16:creationId xmlns:a16="http://schemas.microsoft.com/office/drawing/2014/main" id="{0F314440-E716-4555-B19A-4B5D5BCB3C7A}"/>
              </a:ext>
            </a:extLst>
          </p:cNvPr>
          <p:cNvSpPr>
            <a:spLocks noGrp="1"/>
          </p:cNvSpPr>
          <p:nvPr/>
        </p:nvSpPr>
        <p:spPr>
          <a:xfrm>
            <a:off x="7815935" y="4863522"/>
            <a:ext cx="53409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" name="直接连接符 29">
            <a:extLst>
              <a:ext uri="{FF2B5EF4-FFF2-40B4-BE49-F238E27FC236}">
                <a16:creationId xmlns:a16="http://schemas.microsoft.com/office/drawing/2014/main" id="{F5109C20-AF21-4A43-BC34-9F32B051F359}"/>
              </a:ext>
            </a:extLst>
          </p:cNvPr>
          <p:cNvSpPr>
            <a:spLocks noGrp="1"/>
          </p:cNvSpPr>
          <p:nvPr/>
        </p:nvSpPr>
        <p:spPr>
          <a:xfrm>
            <a:off x="4202593" y="3091644"/>
            <a:ext cx="0" cy="8243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1784" name="直接箭头连接符 31"/>
          <p:cNvCxnSpPr/>
          <p:nvPr/>
        </p:nvCxnSpPr>
        <p:spPr>
          <a:xfrm>
            <a:off x="3681116" y="3911045"/>
            <a:ext cx="5084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5" name="直接箭头连接符 32"/>
          <p:cNvCxnSpPr/>
          <p:nvPr/>
        </p:nvCxnSpPr>
        <p:spPr>
          <a:xfrm>
            <a:off x="8350742" y="3910251"/>
            <a:ext cx="504000" cy="81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B7CCBFDC-87F4-44F0-80D2-F9F4910153AF}"/>
              </a:ext>
            </a:extLst>
          </p:cNvPr>
          <p:cNvSpPr>
            <a:spLocks noGrp="1"/>
          </p:cNvSpPr>
          <p:nvPr/>
        </p:nvSpPr>
        <p:spPr>
          <a:xfrm>
            <a:off x="2783632" y="3624898"/>
            <a:ext cx="988695" cy="5707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Arriving</a:t>
            </a:r>
          </a:p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Packets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0BAADE2-6492-4FE3-9C5B-8F3185BB7E6E}"/>
              </a:ext>
            </a:extLst>
          </p:cNvPr>
          <p:cNvSpPr>
            <a:spLocks noGrp="1"/>
          </p:cNvSpPr>
          <p:nvPr/>
        </p:nvSpPr>
        <p:spPr>
          <a:xfrm>
            <a:off x="8760529" y="3624898"/>
            <a:ext cx="1058663" cy="5707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DepartingPackets</a:t>
            </a:r>
          </a:p>
        </p:txBody>
      </p:sp>
      <p:sp>
        <p:nvSpPr>
          <p:cNvPr id="36" name="直接连接符 35">
            <a:extLst>
              <a:ext uri="{FF2B5EF4-FFF2-40B4-BE49-F238E27FC236}">
                <a16:creationId xmlns:a16="http://schemas.microsoft.com/office/drawing/2014/main" id="{242B4A36-0055-44F1-90F4-ECE149A8ACEA}"/>
              </a:ext>
            </a:extLst>
          </p:cNvPr>
          <p:cNvSpPr>
            <a:spLocks noGrp="1"/>
          </p:cNvSpPr>
          <p:nvPr/>
        </p:nvSpPr>
        <p:spPr>
          <a:xfrm>
            <a:off x="4202593" y="3912080"/>
            <a:ext cx="0" cy="97458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1789" name="直接箭头连接符 36"/>
          <p:cNvCxnSpPr/>
          <p:nvPr/>
        </p:nvCxnSpPr>
        <p:spPr>
          <a:xfrm>
            <a:off x="4202593" y="4886665"/>
            <a:ext cx="741279" cy="79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F6D96057-F709-48F8-B299-01BCE7810DA9}"/>
              </a:ext>
            </a:extLst>
          </p:cNvPr>
          <p:cNvSpPr>
            <a:spLocks noGrp="1"/>
          </p:cNvSpPr>
          <p:nvPr/>
        </p:nvSpPr>
        <p:spPr>
          <a:xfrm>
            <a:off x="8646510" y="2658976"/>
            <a:ext cx="1280790" cy="570706"/>
          </a:xfrm>
          <a:prstGeom prst="rect">
            <a:avLst/>
          </a:prstGeom>
          <a:noFill/>
        </p:spPr>
        <p:txBody>
          <a:bodyPr wrap="square" lIns="0" tIns="71755" bIns="71755">
            <a:noAutofit/>
          </a:bodyPr>
          <a:lstStyle/>
          <a:p>
            <a:pPr algn="ctr">
              <a:buNone/>
            </a:pPr>
            <a:r>
              <a:rPr sz="1400" i="1">
                <a:latin typeface="Calibri"/>
                <a:ea typeface="Calibri"/>
                <a:cs typeface="Calibri"/>
              </a:rPr>
              <a:t>Scheduling Priority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26472DC-CB07-4706-9146-415BC1038020}"/>
              </a:ext>
            </a:extLst>
          </p:cNvPr>
          <p:cNvSpPr>
            <a:spLocks noGrp="1"/>
          </p:cNvSpPr>
          <p:nvPr/>
        </p:nvSpPr>
        <p:spPr>
          <a:xfrm>
            <a:off x="8867036" y="3213278"/>
            <a:ext cx="126000" cy="210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325BE84D-2DD2-4EA9-B356-402DD45AB8F3}"/>
              </a:ext>
            </a:extLst>
          </p:cNvPr>
          <p:cNvSpPr>
            <a:spLocks noGrp="1"/>
          </p:cNvSpPr>
          <p:nvPr/>
        </p:nvSpPr>
        <p:spPr>
          <a:xfrm>
            <a:off x="9223905" y="3213278"/>
            <a:ext cx="126000" cy="210820"/>
          </a:xfrm>
          <a:prstGeom prst="rect">
            <a:avLst/>
          </a:prstGeom>
          <a:solidFill>
            <a:srgbClr val="FFF2CA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C8B71F27-2DA4-457E-A77B-5B18FA38CB98}"/>
              </a:ext>
            </a:extLst>
          </p:cNvPr>
          <p:cNvSpPr>
            <a:spLocks noGrp="1"/>
          </p:cNvSpPr>
          <p:nvPr/>
        </p:nvSpPr>
        <p:spPr>
          <a:xfrm>
            <a:off x="9580775" y="3213278"/>
            <a:ext cx="126000" cy="210820"/>
          </a:xfrm>
          <a:prstGeom prst="rect">
            <a:avLst/>
          </a:prstGeom>
          <a:solidFill>
            <a:schemeClr val="bg2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C3A66DA-9BE4-4F4C-A682-69F8B0B10AD9}"/>
              </a:ext>
            </a:extLst>
          </p:cNvPr>
          <p:cNvSpPr>
            <a:spLocks noGrp="1"/>
          </p:cNvSpPr>
          <p:nvPr/>
        </p:nvSpPr>
        <p:spPr>
          <a:xfrm>
            <a:off x="9018618" y="3118812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&gt;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3EBCC866-77F0-40DF-B1E7-300E1972AC6D}"/>
              </a:ext>
            </a:extLst>
          </p:cNvPr>
          <p:cNvSpPr>
            <a:spLocks noGrp="1"/>
          </p:cNvSpPr>
          <p:nvPr/>
        </p:nvSpPr>
        <p:spPr>
          <a:xfrm>
            <a:off x="9375487" y="3118812"/>
            <a:ext cx="179705" cy="307975"/>
          </a:xfrm>
          <a:prstGeom prst="rect">
            <a:avLst/>
          </a:prstGeom>
          <a:noFill/>
        </p:spPr>
        <p:txBody>
          <a:bodyPr wrap="square" lIns="71755" tIns="71755" rIns="71755" bIns="71755">
            <a:noAutofit/>
          </a:bodyPr>
          <a:lstStyle/>
          <a:p>
            <a:pPr algn="ctr">
              <a:buNone/>
            </a:pPr>
            <a:r>
              <a:rPr sz="1600">
                <a:latin typeface="Calibri"/>
                <a:ea typeface="Calibri"/>
                <a:cs typeface="Calibri"/>
              </a:rPr>
              <a:t>=</a:t>
            </a:r>
          </a:p>
        </p:txBody>
      </p:sp>
      <p:cxnSp>
        <p:nvCxnSpPr>
          <p:cNvPr id="1796" name="直接箭头连接符 46"/>
          <p:cNvCxnSpPr/>
          <p:nvPr/>
        </p:nvCxnSpPr>
        <p:spPr>
          <a:xfrm>
            <a:off x="4202593" y="3100315"/>
            <a:ext cx="59467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4" name="矩形 643">
            <a:extLst>
              <a:ext uri="{FF2B5EF4-FFF2-40B4-BE49-F238E27FC236}">
                <a16:creationId xmlns:a16="http://schemas.microsoft.com/office/drawing/2014/main" id="{D5E41C41-8B6F-4ECA-94B9-5797D7CAFBDA}"/>
              </a:ext>
            </a:extLst>
          </p:cNvPr>
          <p:cNvSpPr>
            <a:spLocks noGrp="1"/>
          </p:cNvSpPr>
          <p:nvPr/>
        </p:nvSpPr>
        <p:spPr>
          <a:xfrm>
            <a:off x="4799856" y="3366057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5" name="矩形 644">
            <a:extLst>
              <a:ext uri="{FF2B5EF4-FFF2-40B4-BE49-F238E27FC236}">
                <a16:creationId xmlns:a16="http://schemas.microsoft.com/office/drawing/2014/main" id="{45D232CE-8141-4703-A9CD-EDCB564E729B}"/>
              </a:ext>
            </a:extLst>
          </p:cNvPr>
          <p:cNvSpPr>
            <a:spLocks noGrp="1"/>
          </p:cNvSpPr>
          <p:nvPr/>
        </p:nvSpPr>
        <p:spPr>
          <a:xfrm>
            <a:off x="4799856" y="2871066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6" name="矩形 645">
            <a:extLst>
              <a:ext uri="{FF2B5EF4-FFF2-40B4-BE49-F238E27FC236}">
                <a16:creationId xmlns:a16="http://schemas.microsoft.com/office/drawing/2014/main" id="{555B4D65-CFD0-40BC-B651-3C1305C00854}"/>
              </a:ext>
            </a:extLst>
          </p:cNvPr>
          <p:cNvSpPr>
            <a:spLocks noGrp="1"/>
          </p:cNvSpPr>
          <p:nvPr/>
        </p:nvSpPr>
        <p:spPr>
          <a:xfrm>
            <a:off x="4799856" y="2376075"/>
            <a:ext cx="2859609" cy="494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18" name="矩形 517">
            <a:extLst>
              <a:ext uri="{FF2B5EF4-FFF2-40B4-BE49-F238E27FC236}">
                <a16:creationId xmlns:a16="http://schemas.microsoft.com/office/drawing/2014/main" id="{737753AB-55F7-4D34-AA5E-54098565D6B2}"/>
              </a:ext>
            </a:extLst>
          </p:cNvPr>
          <p:cNvSpPr>
            <a:spLocks noGrp="1"/>
          </p:cNvSpPr>
          <p:nvPr/>
        </p:nvSpPr>
        <p:spPr>
          <a:xfrm>
            <a:off x="5345834" y="3365377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0" name="文本框 519">
            <a:extLst>
              <a:ext uri="{FF2B5EF4-FFF2-40B4-BE49-F238E27FC236}">
                <a16:creationId xmlns:a16="http://schemas.microsoft.com/office/drawing/2014/main" id="{5B513A5A-560F-41BD-8DF5-B4F02930A15B}"/>
              </a:ext>
            </a:extLst>
          </p:cNvPr>
          <p:cNvSpPr>
            <a:spLocks noGrp="1"/>
          </p:cNvSpPr>
          <p:nvPr/>
        </p:nvSpPr>
        <p:spPr>
          <a:xfrm>
            <a:off x="5266896" y="33997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18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[11]</a:t>
            </a:r>
          </a:p>
        </p:txBody>
      </p:sp>
      <p:sp>
        <p:nvSpPr>
          <p:cNvPr id="647" name="直接连接符 646">
            <a:extLst>
              <a:ext uri="{FF2B5EF4-FFF2-40B4-BE49-F238E27FC236}">
                <a16:creationId xmlns:a16="http://schemas.microsoft.com/office/drawing/2014/main" id="{7C2EDB50-6D12-4060-AF75-7E75B80035D6}"/>
              </a:ext>
            </a:extLst>
          </p:cNvPr>
          <p:cNvSpPr>
            <a:spLocks noGrp="1"/>
          </p:cNvSpPr>
          <p:nvPr/>
        </p:nvSpPr>
        <p:spPr>
          <a:xfrm>
            <a:off x="7659465" y="3091644"/>
            <a:ext cx="700347" cy="86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649" name="矩形 648">
            <a:extLst>
              <a:ext uri="{FF2B5EF4-FFF2-40B4-BE49-F238E27FC236}">
                <a16:creationId xmlns:a16="http://schemas.microsoft.com/office/drawing/2014/main" id="{6EB2492C-8127-4D2E-A847-96C16B65DC8E}"/>
              </a:ext>
            </a:extLst>
          </p:cNvPr>
          <p:cNvSpPr>
            <a:spLocks noGrp="1"/>
          </p:cNvSpPr>
          <p:nvPr/>
        </p:nvSpPr>
        <p:spPr>
          <a:xfrm>
            <a:off x="4956326" y="5111018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0" name="矩形 649">
            <a:extLst>
              <a:ext uri="{FF2B5EF4-FFF2-40B4-BE49-F238E27FC236}">
                <a16:creationId xmlns:a16="http://schemas.microsoft.com/office/drawing/2014/main" id="{D8B44659-CA3B-4AAA-997C-57BEA103A925}"/>
              </a:ext>
            </a:extLst>
          </p:cNvPr>
          <p:cNvSpPr>
            <a:spLocks noGrp="1"/>
          </p:cNvSpPr>
          <p:nvPr/>
        </p:nvSpPr>
        <p:spPr>
          <a:xfrm>
            <a:off x="4956326" y="4616027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1" name="矩形 650">
            <a:extLst>
              <a:ext uri="{FF2B5EF4-FFF2-40B4-BE49-F238E27FC236}">
                <a16:creationId xmlns:a16="http://schemas.microsoft.com/office/drawing/2014/main" id="{9D761344-562C-4595-B5F0-B760BC6E8AAF}"/>
              </a:ext>
            </a:extLst>
          </p:cNvPr>
          <p:cNvSpPr>
            <a:spLocks noGrp="1"/>
          </p:cNvSpPr>
          <p:nvPr/>
        </p:nvSpPr>
        <p:spPr>
          <a:xfrm>
            <a:off x="4956326" y="4121036"/>
            <a:ext cx="2859609" cy="494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3" name="矩形 652">
            <a:extLst>
              <a:ext uri="{FF2B5EF4-FFF2-40B4-BE49-F238E27FC236}">
                <a16:creationId xmlns:a16="http://schemas.microsoft.com/office/drawing/2014/main" id="{85B0CD1E-0C6C-43C2-8E1E-71492DF3D5A9}"/>
              </a:ext>
            </a:extLst>
          </p:cNvPr>
          <p:cNvSpPr>
            <a:spLocks noGrp="1"/>
          </p:cNvSpPr>
          <p:nvPr/>
        </p:nvSpPr>
        <p:spPr>
          <a:xfrm>
            <a:off x="7425405" y="412135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4" name="文本框 653">
            <a:extLst>
              <a:ext uri="{FF2B5EF4-FFF2-40B4-BE49-F238E27FC236}">
                <a16:creationId xmlns:a16="http://schemas.microsoft.com/office/drawing/2014/main" id="{729B374A-7AD4-4E4A-91AC-BE9ACA3CD0FF}"/>
              </a:ext>
            </a:extLst>
          </p:cNvPr>
          <p:cNvSpPr>
            <a:spLocks noGrp="1"/>
          </p:cNvSpPr>
          <p:nvPr/>
        </p:nvSpPr>
        <p:spPr>
          <a:xfrm>
            <a:off x="7346467" y="415577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19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[110]</a:t>
            </a:r>
          </a:p>
        </p:txBody>
      </p:sp>
      <p:sp>
        <p:nvSpPr>
          <p:cNvPr id="656" name="矩形 655">
            <a:extLst>
              <a:ext uri="{FF2B5EF4-FFF2-40B4-BE49-F238E27FC236}">
                <a16:creationId xmlns:a16="http://schemas.microsoft.com/office/drawing/2014/main" id="{EF10A154-7E48-4C6E-9388-95D07E879070}"/>
              </a:ext>
            </a:extLst>
          </p:cNvPr>
          <p:cNvSpPr>
            <a:spLocks noGrp="1"/>
          </p:cNvSpPr>
          <p:nvPr/>
        </p:nvSpPr>
        <p:spPr>
          <a:xfrm>
            <a:off x="7427084" y="461577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7" name="文本框 656">
            <a:extLst>
              <a:ext uri="{FF2B5EF4-FFF2-40B4-BE49-F238E27FC236}">
                <a16:creationId xmlns:a16="http://schemas.microsoft.com/office/drawing/2014/main" id="{FCCE9FEC-127E-42F9-A15F-FC922CA83C8C}"/>
              </a:ext>
            </a:extLst>
          </p:cNvPr>
          <p:cNvSpPr>
            <a:spLocks noGrp="1"/>
          </p:cNvSpPr>
          <p:nvPr/>
        </p:nvSpPr>
        <p:spPr>
          <a:xfrm>
            <a:off x="7348146" y="465019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20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[112]</a:t>
            </a:r>
          </a:p>
        </p:txBody>
      </p:sp>
      <p:sp>
        <p:nvSpPr>
          <p:cNvPr id="659" name="矩形 658">
            <a:extLst>
              <a:ext uri="{FF2B5EF4-FFF2-40B4-BE49-F238E27FC236}">
                <a16:creationId xmlns:a16="http://schemas.microsoft.com/office/drawing/2014/main" id="{4305221C-3718-4653-87AD-6981BA87784F}"/>
              </a:ext>
            </a:extLst>
          </p:cNvPr>
          <p:cNvSpPr>
            <a:spLocks noGrp="1"/>
          </p:cNvSpPr>
          <p:nvPr/>
        </p:nvSpPr>
        <p:spPr>
          <a:xfrm>
            <a:off x="7425405" y="5110768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0" name="文本框 659">
            <a:extLst>
              <a:ext uri="{FF2B5EF4-FFF2-40B4-BE49-F238E27FC236}">
                <a16:creationId xmlns:a16="http://schemas.microsoft.com/office/drawing/2014/main" id="{4FAFB79E-75A6-448C-8281-15ED676543DA}"/>
              </a:ext>
            </a:extLst>
          </p:cNvPr>
          <p:cNvSpPr>
            <a:spLocks noGrp="1"/>
          </p:cNvSpPr>
          <p:nvPr/>
        </p:nvSpPr>
        <p:spPr>
          <a:xfrm>
            <a:off x="7346467" y="514518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21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[114]</a:t>
            </a:r>
          </a:p>
        </p:txBody>
      </p:sp>
      <p:sp>
        <p:nvSpPr>
          <p:cNvPr id="662" name="矩形 661">
            <a:extLst>
              <a:ext uri="{FF2B5EF4-FFF2-40B4-BE49-F238E27FC236}">
                <a16:creationId xmlns:a16="http://schemas.microsoft.com/office/drawing/2014/main" id="{8F2DF894-3350-48D2-A608-521E7BE23308}"/>
              </a:ext>
            </a:extLst>
          </p:cNvPr>
          <p:cNvSpPr>
            <a:spLocks noGrp="1"/>
          </p:cNvSpPr>
          <p:nvPr/>
        </p:nvSpPr>
        <p:spPr>
          <a:xfrm>
            <a:off x="4956938" y="237768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3" name="文本框 662">
            <a:extLst>
              <a:ext uri="{FF2B5EF4-FFF2-40B4-BE49-F238E27FC236}">
                <a16:creationId xmlns:a16="http://schemas.microsoft.com/office/drawing/2014/main" id="{7A221426-1BCE-42DE-826F-4C50BDFDFA4B}"/>
              </a:ext>
            </a:extLst>
          </p:cNvPr>
          <p:cNvSpPr>
            <a:spLocks noGrp="1"/>
          </p:cNvSpPr>
          <p:nvPr/>
        </p:nvSpPr>
        <p:spPr>
          <a:xfrm>
            <a:off x="4878000" y="241210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[12]</a:t>
            </a:r>
          </a:p>
        </p:txBody>
      </p:sp>
      <p:sp>
        <p:nvSpPr>
          <p:cNvPr id="668" name="矩形 667">
            <a:extLst>
              <a:ext uri="{FF2B5EF4-FFF2-40B4-BE49-F238E27FC236}">
                <a16:creationId xmlns:a16="http://schemas.microsoft.com/office/drawing/2014/main" id="{9D004253-C4A9-4AD1-BC11-2E0B10CBFA80}"/>
              </a:ext>
            </a:extLst>
          </p:cNvPr>
          <p:cNvSpPr>
            <a:spLocks noGrp="1"/>
          </p:cNvSpPr>
          <p:nvPr/>
        </p:nvSpPr>
        <p:spPr>
          <a:xfrm>
            <a:off x="7043134" y="412103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9" name="文本框 668">
            <a:extLst>
              <a:ext uri="{FF2B5EF4-FFF2-40B4-BE49-F238E27FC236}">
                <a16:creationId xmlns:a16="http://schemas.microsoft.com/office/drawing/2014/main" id="{CECD77E8-4451-4A78-9C92-2107754FD21C}"/>
              </a:ext>
            </a:extLst>
          </p:cNvPr>
          <p:cNvSpPr>
            <a:spLocks noGrp="1"/>
          </p:cNvSpPr>
          <p:nvPr/>
        </p:nvSpPr>
        <p:spPr>
          <a:xfrm>
            <a:off x="6964196" y="415545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23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[116]</a:t>
            </a:r>
          </a:p>
        </p:txBody>
      </p:sp>
      <p:sp>
        <p:nvSpPr>
          <p:cNvPr id="671" name="矩形 670">
            <a:extLst>
              <a:ext uri="{FF2B5EF4-FFF2-40B4-BE49-F238E27FC236}">
                <a16:creationId xmlns:a16="http://schemas.microsoft.com/office/drawing/2014/main" id="{3A8DCA49-B12D-4924-9C0F-0F77FC85E023}"/>
              </a:ext>
            </a:extLst>
          </p:cNvPr>
          <p:cNvSpPr>
            <a:spLocks noGrp="1"/>
          </p:cNvSpPr>
          <p:nvPr/>
        </p:nvSpPr>
        <p:spPr>
          <a:xfrm>
            <a:off x="7044813" y="461545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2" name="文本框 671">
            <a:extLst>
              <a:ext uri="{FF2B5EF4-FFF2-40B4-BE49-F238E27FC236}">
                <a16:creationId xmlns:a16="http://schemas.microsoft.com/office/drawing/2014/main" id="{9C9D9C3D-DF2C-48D7-A2F4-66DE55561447}"/>
              </a:ext>
            </a:extLst>
          </p:cNvPr>
          <p:cNvSpPr>
            <a:spLocks noGrp="1"/>
          </p:cNvSpPr>
          <p:nvPr/>
        </p:nvSpPr>
        <p:spPr>
          <a:xfrm>
            <a:off x="6965875" y="464987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24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[118]</a:t>
            </a:r>
          </a:p>
        </p:txBody>
      </p:sp>
      <p:sp>
        <p:nvSpPr>
          <p:cNvPr id="674" name="矩形 673">
            <a:extLst>
              <a:ext uri="{FF2B5EF4-FFF2-40B4-BE49-F238E27FC236}">
                <a16:creationId xmlns:a16="http://schemas.microsoft.com/office/drawing/2014/main" id="{E4F0DE79-F4FC-492C-91A9-059F6B805580}"/>
              </a:ext>
            </a:extLst>
          </p:cNvPr>
          <p:cNvSpPr>
            <a:spLocks noGrp="1"/>
          </p:cNvSpPr>
          <p:nvPr/>
        </p:nvSpPr>
        <p:spPr>
          <a:xfrm>
            <a:off x="7043134" y="5110447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5" name="文本框 674">
            <a:extLst>
              <a:ext uri="{FF2B5EF4-FFF2-40B4-BE49-F238E27FC236}">
                <a16:creationId xmlns:a16="http://schemas.microsoft.com/office/drawing/2014/main" id="{FF47A659-F06E-40C4-8BE8-10FFA60BB1A9}"/>
              </a:ext>
            </a:extLst>
          </p:cNvPr>
          <p:cNvSpPr>
            <a:spLocks noGrp="1"/>
          </p:cNvSpPr>
          <p:nvPr/>
        </p:nvSpPr>
        <p:spPr>
          <a:xfrm>
            <a:off x="6964196" y="5144867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25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[120]</a:t>
            </a:r>
          </a:p>
        </p:txBody>
      </p:sp>
      <p:sp>
        <p:nvSpPr>
          <p:cNvPr id="681" name="矩形 680">
            <a:extLst>
              <a:ext uri="{FF2B5EF4-FFF2-40B4-BE49-F238E27FC236}">
                <a16:creationId xmlns:a16="http://schemas.microsoft.com/office/drawing/2014/main" id="{BEB302FB-A549-460B-ADBA-66DE21F99E80}"/>
              </a:ext>
            </a:extLst>
          </p:cNvPr>
          <p:cNvSpPr>
            <a:spLocks noGrp="1"/>
          </p:cNvSpPr>
          <p:nvPr/>
        </p:nvSpPr>
        <p:spPr>
          <a:xfrm>
            <a:off x="6648938" y="4616026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2" name="文本框 681">
            <a:extLst>
              <a:ext uri="{FF2B5EF4-FFF2-40B4-BE49-F238E27FC236}">
                <a16:creationId xmlns:a16="http://schemas.microsoft.com/office/drawing/2014/main" id="{9DF3B563-E11F-4177-BA00-DC8FD2A99AED}"/>
              </a:ext>
            </a:extLst>
          </p:cNvPr>
          <p:cNvSpPr>
            <a:spLocks noGrp="1"/>
          </p:cNvSpPr>
          <p:nvPr/>
        </p:nvSpPr>
        <p:spPr>
          <a:xfrm>
            <a:off x="6570000" y="4650446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10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[106]</a:t>
            </a:r>
          </a:p>
        </p:txBody>
      </p:sp>
      <p:sp>
        <p:nvSpPr>
          <p:cNvPr id="684" name="矩形 683">
            <a:extLst>
              <a:ext uri="{FF2B5EF4-FFF2-40B4-BE49-F238E27FC236}">
                <a16:creationId xmlns:a16="http://schemas.microsoft.com/office/drawing/2014/main" id="{C7726B56-D00D-49B5-BFF3-79E88CEA409C}"/>
              </a:ext>
            </a:extLst>
          </p:cNvPr>
          <p:cNvSpPr>
            <a:spLocks noGrp="1"/>
          </p:cNvSpPr>
          <p:nvPr/>
        </p:nvSpPr>
        <p:spPr>
          <a:xfrm>
            <a:off x="6648938" y="4120064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5" name="文本框 684">
            <a:extLst>
              <a:ext uri="{FF2B5EF4-FFF2-40B4-BE49-F238E27FC236}">
                <a16:creationId xmlns:a16="http://schemas.microsoft.com/office/drawing/2014/main" id="{0A769C96-C32D-4664-8A90-B86BECFF34CF}"/>
              </a:ext>
            </a:extLst>
          </p:cNvPr>
          <p:cNvSpPr>
            <a:spLocks noGrp="1"/>
          </p:cNvSpPr>
          <p:nvPr/>
        </p:nvSpPr>
        <p:spPr>
          <a:xfrm>
            <a:off x="6570000" y="4154484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8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[105]</a:t>
            </a:r>
          </a:p>
        </p:txBody>
      </p:sp>
      <p:sp>
        <p:nvSpPr>
          <p:cNvPr id="687" name="矩形 686">
            <a:extLst>
              <a:ext uri="{FF2B5EF4-FFF2-40B4-BE49-F238E27FC236}">
                <a16:creationId xmlns:a16="http://schemas.microsoft.com/office/drawing/2014/main" id="{AB515BA8-D1A6-4254-B862-10A1C37873BB}"/>
              </a:ext>
            </a:extLst>
          </p:cNvPr>
          <p:cNvSpPr>
            <a:spLocks noGrp="1"/>
          </p:cNvSpPr>
          <p:nvPr/>
        </p:nvSpPr>
        <p:spPr>
          <a:xfrm>
            <a:off x="6648938" y="5112958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8" name="文本框 687">
            <a:extLst>
              <a:ext uri="{FF2B5EF4-FFF2-40B4-BE49-F238E27FC236}">
                <a16:creationId xmlns:a16="http://schemas.microsoft.com/office/drawing/2014/main" id="{698E591A-07DD-4638-AAF6-FEAED1B6330D}"/>
              </a:ext>
            </a:extLst>
          </p:cNvPr>
          <p:cNvSpPr>
            <a:spLocks noGrp="1"/>
          </p:cNvSpPr>
          <p:nvPr/>
        </p:nvSpPr>
        <p:spPr>
          <a:xfrm>
            <a:off x="6570000" y="514737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11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[108]</a:t>
            </a:r>
          </a:p>
        </p:txBody>
      </p:sp>
      <p:sp>
        <p:nvSpPr>
          <p:cNvPr id="708" name="文本框 707">
            <a:extLst>
              <a:ext uri="{FF2B5EF4-FFF2-40B4-BE49-F238E27FC236}">
                <a16:creationId xmlns:a16="http://schemas.microsoft.com/office/drawing/2014/main" id="{740AB421-4DB3-48AE-99E8-54C5B4800958}"/>
              </a:ext>
            </a:extLst>
          </p:cNvPr>
          <p:cNvSpPr>
            <a:spLocks noGrp="1"/>
          </p:cNvSpPr>
          <p:nvPr/>
        </p:nvSpPr>
        <p:spPr>
          <a:xfrm>
            <a:off x="3864084" y="5520479"/>
            <a:ext cx="1182968" cy="2847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ea typeface="Calibri"/>
                <a:cs typeface="Calibri"/>
              </a:rPr>
              <a:t>Batch Read</a:t>
            </a:r>
          </a:p>
          <a:p>
            <a:pPr algn="ctr">
              <a:buNone/>
            </a:pPr>
            <a:endParaRPr sz="1400" i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Shape 16">
            <a:extLst>
              <a:ext uri="{FF2B5EF4-FFF2-40B4-BE49-F238E27FC236}">
                <a16:creationId xmlns:a16="http://schemas.microsoft.com/office/drawing/2014/main" id="{8B0BE26D-CD4F-44EB-9564-F6C8658E9763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00" cy="568415"/>
          </a:xfrm>
          <a:prstGeom prst="rect">
            <a:avLst/>
          </a:prstGeom>
          <a:solidFill>
            <a:srgbClr val="FFFFFF"/>
          </a:solidFill>
          <a:ln w="25400">
            <a:solidFill>
              <a:srgbClr val="00B4A6"/>
            </a:solidFill>
            <a:prstDash val="solid"/>
          </a:ln>
          <a:effectLst>
            <a:outerShdw blurRad="1270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" name="Shape 17">
            <a:extLst>
              <a:ext uri="{FF2B5EF4-FFF2-40B4-BE49-F238E27FC236}">
                <a16:creationId xmlns:a16="http://schemas.microsoft.com/office/drawing/2014/main" id="{C8BCCAC5-CD1E-4B30-B3C5-E0E651514FE8}"/>
              </a:ext>
            </a:extLst>
          </p:cNvPr>
          <p:cNvSpPr>
            <a:spLocks noGrp="1"/>
          </p:cNvSpPr>
          <p:nvPr/>
        </p:nvSpPr>
        <p:spPr>
          <a:xfrm>
            <a:off x="335360" y="1308096"/>
            <a:ext cx="109728" cy="568415"/>
          </a:xfrm>
          <a:prstGeom prst="rect">
            <a:avLst/>
          </a:prstGeom>
          <a:solidFill>
            <a:srgbClr val="00B4A6"/>
          </a:solidFill>
          <a:ln w="12700">
            <a:solidFill>
              <a:srgbClr val="00B4A6"/>
            </a:solidFill>
            <a:prstDash val="solid"/>
          </a:ln>
        </p:spPr>
      </p:sp>
      <p:sp>
        <p:nvSpPr>
          <p:cNvPr id="5" name="Text 19">
            <a:extLst>
              <a:ext uri="{FF2B5EF4-FFF2-40B4-BE49-F238E27FC236}">
                <a16:creationId xmlns:a16="http://schemas.microsoft.com/office/drawing/2014/main" id="{E8FF4EDB-603D-4825-9215-D77EBD84ABC7}"/>
              </a:ext>
            </a:extLst>
          </p:cNvPr>
          <p:cNvSpPr>
            <a:spLocks noGrp="1"/>
          </p:cNvSpPr>
          <p:nvPr/>
        </p:nvSpPr>
        <p:spPr>
          <a:xfrm>
            <a:off x="563960" y="1382384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sz="1600" b="1">
                <a:solidFill>
                  <a:srgbClr val="1A2238"/>
                </a:solidFill>
                <a:latin typeface="Georgia"/>
                <a:ea typeface="Georgia"/>
                <a:cs typeface="Georgia"/>
              </a:rPr>
              <a:t>Actively reorganize each HBM access using contiguous addresses and a single operation type</a:t>
            </a:r>
          </a:p>
        </p:txBody>
      </p:sp>
      <p:sp>
        <p:nvSpPr>
          <p:cNvPr id="549" name="矩形 548">
            <a:extLst>
              <a:ext uri="{FF2B5EF4-FFF2-40B4-BE49-F238E27FC236}">
                <a16:creationId xmlns:a16="http://schemas.microsoft.com/office/drawing/2014/main" id="{4D54C813-5811-4B72-BD93-119BA4BA2B84}"/>
              </a:ext>
            </a:extLst>
          </p:cNvPr>
          <p:cNvSpPr>
            <a:spLocks noGrp="1"/>
          </p:cNvSpPr>
          <p:nvPr/>
        </p:nvSpPr>
        <p:spPr>
          <a:xfrm>
            <a:off x="6261883" y="4120064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50" name="文本框 549">
            <a:extLst>
              <a:ext uri="{FF2B5EF4-FFF2-40B4-BE49-F238E27FC236}">
                <a16:creationId xmlns:a16="http://schemas.microsoft.com/office/drawing/2014/main" id="{1E46918C-D7E3-46C3-A66C-1FDF73DBDAE8}"/>
              </a:ext>
            </a:extLst>
          </p:cNvPr>
          <p:cNvSpPr>
            <a:spLocks noGrp="1"/>
          </p:cNvSpPr>
          <p:nvPr/>
        </p:nvSpPr>
        <p:spPr>
          <a:xfrm>
            <a:off x="6182945" y="4154484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4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[102]</a:t>
            </a:r>
          </a:p>
        </p:txBody>
      </p:sp>
      <p:sp>
        <p:nvSpPr>
          <p:cNvPr id="533" name="矩形 532">
            <a:extLst>
              <a:ext uri="{FF2B5EF4-FFF2-40B4-BE49-F238E27FC236}">
                <a16:creationId xmlns:a16="http://schemas.microsoft.com/office/drawing/2014/main" id="{E06A7C78-067F-4702-ABCA-3EE32EEA67AD}"/>
              </a:ext>
            </a:extLst>
          </p:cNvPr>
          <p:cNvSpPr>
            <a:spLocks noGrp="1"/>
          </p:cNvSpPr>
          <p:nvPr/>
        </p:nvSpPr>
        <p:spPr>
          <a:xfrm>
            <a:off x="6261883" y="4616895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4" name="文本框 533">
            <a:extLst>
              <a:ext uri="{FF2B5EF4-FFF2-40B4-BE49-F238E27FC236}">
                <a16:creationId xmlns:a16="http://schemas.microsoft.com/office/drawing/2014/main" id="{B90D822F-67F6-4D32-9001-0C05D4DF4F6A}"/>
              </a:ext>
            </a:extLst>
          </p:cNvPr>
          <p:cNvSpPr>
            <a:spLocks noGrp="1"/>
          </p:cNvSpPr>
          <p:nvPr/>
        </p:nvSpPr>
        <p:spPr>
          <a:xfrm>
            <a:off x="6182945" y="4651315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7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[103]</a:t>
            </a:r>
          </a:p>
        </p:txBody>
      </p:sp>
      <p:sp>
        <p:nvSpPr>
          <p:cNvPr id="529" name="矩形 528">
            <a:extLst>
              <a:ext uri="{FF2B5EF4-FFF2-40B4-BE49-F238E27FC236}">
                <a16:creationId xmlns:a16="http://schemas.microsoft.com/office/drawing/2014/main" id="{900F16B7-14E3-42CF-9C07-FBA38A9C741E}"/>
              </a:ext>
            </a:extLst>
          </p:cNvPr>
          <p:cNvSpPr>
            <a:spLocks noGrp="1"/>
          </p:cNvSpPr>
          <p:nvPr/>
        </p:nvSpPr>
        <p:spPr>
          <a:xfrm>
            <a:off x="6261883" y="5115565"/>
            <a:ext cx="390178" cy="494991"/>
          </a:xfrm>
          <a:prstGeom prst="rect">
            <a:avLst/>
          </a:prstGeom>
          <a:solidFill>
            <a:srgbClr val="E7E6E6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30" name="文本框 529">
            <a:extLst>
              <a:ext uri="{FF2B5EF4-FFF2-40B4-BE49-F238E27FC236}">
                <a16:creationId xmlns:a16="http://schemas.microsoft.com/office/drawing/2014/main" id="{12E5DADB-CE2B-4386-8051-9C31CBC1AC14}"/>
              </a:ext>
            </a:extLst>
          </p:cNvPr>
          <p:cNvSpPr>
            <a:spLocks noGrp="1"/>
          </p:cNvSpPr>
          <p:nvPr/>
        </p:nvSpPr>
        <p:spPr>
          <a:xfrm>
            <a:off x="6182945" y="5149985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9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[104]</a:t>
            </a:r>
          </a:p>
        </p:txBody>
      </p:sp>
      <p:sp>
        <p:nvSpPr>
          <p:cNvPr id="551" name="矩形 550">
            <a:extLst>
              <a:ext uri="{FF2B5EF4-FFF2-40B4-BE49-F238E27FC236}">
                <a16:creationId xmlns:a16="http://schemas.microsoft.com/office/drawing/2014/main" id="{815ED1DB-9902-49DD-84BF-9939548340F0}"/>
              </a:ext>
            </a:extLst>
          </p:cNvPr>
          <p:cNvSpPr>
            <a:spLocks noGrp="1"/>
          </p:cNvSpPr>
          <p:nvPr/>
        </p:nvSpPr>
        <p:spPr>
          <a:xfrm>
            <a:off x="5870418" y="5103098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52" name="文本框 551">
            <a:extLst>
              <a:ext uri="{FF2B5EF4-FFF2-40B4-BE49-F238E27FC236}">
                <a16:creationId xmlns:a16="http://schemas.microsoft.com/office/drawing/2014/main" id="{0909E5C0-94D0-4C2D-8C7A-04C62123F17D}"/>
              </a:ext>
            </a:extLst>
          </p:cNvPr>
          <p:cNvSpPr>
            <a:spLocks noGrp="1"/>
          </p:cNvSpPr>
          <p:nvPr/>
        </p:nvSpPr>
        <p:spPr>
          <a:xfrm>
            <a:off x="5791480" y="5137518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[101]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425C401-6289-4F4B-92A0-6B8064F30773}"/>
              </a:ext>
            </a:extLst>
          </p:cNvPr>
          <p:cNvSpPr>
            <a:spLocks noGrp="1"/>
          </p:cNvSpPr>
          <p:nvPr/>
        </p:nvSpPr>
        <p:spPr>
          <a:xfrm>
            <a:off x="5870418" y="4620101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3CB2B04-1383-410E-AFAF-3ACA987D542B}"/>
              </a:ext>
            </a:extLst>
          </p:cNvPr>
          <p:cNvSpPr>
            <a:spLocks noGrp="1"/>
          </p:cNvSpPr>
          <p:nvPr/>
        </p:nvSpPr>
        <p:spPr>
          <a:xfrm>
            <a:off x="5791480" y="4654521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27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[14]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FDCB3ED-99F6-4BEE-AD87-94CB54174D6F}"/>
              </a:ext>
            </a:extLst>
          </p:cNvPr>
          <p:cNvSpPr>
            <a:spLocks noGrp="1"/>
          </p:cNvSpPr>
          <p:nvPr/>
        </p:nvSpPr>
        <p:spPr>
          <a:xfrm>
            <a:off x="5870418" y="4125110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6071C26-EA1B-45B5-B45D-51E9BB7491B8}"/>
              </a:ext>
            </a:extLst>
          </p:cNvPr>
          <p:cNvSpPr>
            <a:spLocks noGrp="1"/>
          </p:cNvSpPr>
          <p:nvPr/>
        </p:nvSpPr>
        <p:spPr>
          <a:xfrm>
            <a:off x="5791480" y="4159530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26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[13]</a:t>
            </a:r>
          </a:p>
        </p:txBody>
      </p:sp>
      <p:sp>
        <p:nvSpPr>
          <p:cNvPr id="689" name="矩形 688">
            <a:extLst>
              <a:ext uri="{FF2B5EF4-FFF2-40B4-BE49-F238E27FC236}">
                <a16:creationId xmlns:a16="http://schemas.microsoft.com/office/drawing/2014/main" id="{A3967F16-34AD-41CC-8109-D371070448F7}"/>
              </a:ext>
            </a:extLst>
          </p:cNvPr>
          <p:cNvSpPr>
            <a:spLocks noGrp="1"/>
          </p:cNvSpPr>
          <p:nvPr/>
        </p:nvSpPr>
        <p:spPr>
          <a:xfrm>
            <a:off x="5867400" y="4138217"/>
            <a:ext cx="384680" cy="1456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54FD080-BD2E-49A4-895A-B1E146D4EAA5}"/>
              </a:ext>
            </a:extLst>
          </p:cNvPr>
          <p:cNvSpPr>
            <a:spLocks noGrp="1"/>
          </p:cNvSpPr>
          <p:nvPr/>
        </p:nvSpPr>
        <p:spPr>
          <a:xfrm>
            <a:off x="7268493" y="3353272"/>
            <a:ext cx="390178" cy="494991"/>
          </a:xfrm>
          <a:prstGeom prst="rect">
            <a:avLst/>
          </a:prstGeom>
          <a:solidFill>
            <a:srgbClr val="FFF2CA"/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BEC943-D76C-4C10-AAC3-D138DA23A215}"/>
              </a:ext>
            </a:extLst>
          </p:cNvPr>
          <p:cNvSpPr>
            <a:spLocks noGrp="1"/>
          </p:cNvSpPr>
          <p:nvPr/>
        </p:nvSpPr>
        <p:spPr>
          <a:xfrm>
            <a:off x="7189555" y="3387692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[101]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B1517A8-837C-40A5-8364-232986618D2F}"/>
              </a:ext>
            </a:extLst>
          </p:cNvPr>
          <p:cNvSpPr>
            <a:spLocks noGrp="1"/>
          </p:cNvSpPr>
          <p:nvPr/>
        </p:nvSpPr>
        <p:spPr>
          <a:xfrm>
            <a:off x="7268493" y="2870275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BBC06DC-E2C2-4DDF-8201-D4C5ED13FE17}"/>
              </a:ext>
            </a:extLst>
          </p:cNvPr>
          <p:cNvSpPr>
            <a:spLocks noGrp="1"/>
          </p:cNvSpPr>
          <p:nvPr/>
        </p:nvSpPr>
        <p:spPr>
          <a:xfrm>
            <a:off x="7189555" y="2904695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27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[14]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3341949-A475-4E30-A8A3-7A55C5243E25}"/>
              </a:ext>
            </a:extLst>
          </p:cNvPr>
          <p:cNvSpPr>
            <a:spLocks noGrp="1"/>
          </p:cNvSpPr>
          <p:nvPr/>
        </p:nvSpPr>
        <p:spPr>
          <a:xfrm>
            <a:off x="7268493" y="2375284"/>
            <a:ext cx="390178" cy="49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C6175CD-98DA-4CE7-889A-B635B0DAAC94}"/>
              </a:ext>
            </a:extLst>
          </p:cNvPr>
          <p:cNvSpPr>
            <a:spLocks noGrp="1"/>
          </p:cNvSpPr>
          <p:nvPr/>
        </p:nvSpPr>
        <p:spPr>
          <a:xfrm>
            <a:off x="7189555" y="2409704"/>
            <a:ext cx="548054" cy="432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  <a:buNone/>
            </a:pPr>
            <a:r>
              <a:rPr sz="1200"/>
              <a:t>26</a:t>
            </a:r>
          </a:p>
          <a:p>
            <a:pPr algn="ctr">
              <a:lnSpc>
                <a:spcPct val="60000"/>
              </a:lnSpc>
              <a:buNone/>
            </a:pPr>
            <a:r>
              <a:rPr sz="1200"/>
              <a:t>-----</a:t>
            </a:r>
          </a:p>
          <a:p>
            <a:pPr algn="ctr">
              <a:lnSpc>
                <a:spcPct val="60000"/>
              </a:lnSpc>
              <a:buNone/>
            </a:pPr>
            <a:r>
              <a:rPr sz="1200">
                <a:solidFill>
                  <a:srgbClr val="FF0000"/>
                </a:solidFill>
              </a:rPr>
              <a:t>[13]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D380CBF-4725-4010-B6E0-C193BBCCA435}"/>
              </a:ext>
            </a:extLst>
          </p:cNvPr>
          <p:cNvSpPr>
            <a:spLocks noGrp="1"/>
          </p:cNvSpPr>
          <p:nvPr/>
        </p:nvSpPr>
        <p:spPr>
          <a:xfrm>
            <a:off x="7261994" y="2396135"/>
            <a:ext cx="384680" cy="14560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cxnSp>
        <p:nvCxnSpPr>
          <p:cNvPr id="1850" name="连接符: 肘形 28"/>
          <p:cNvCxnSpPr>
            <a:stCxn id="689" idx="2"/>
            <a:endCxn id="28" idx="0"/>
          </p:cNvCxnSpPr>
          <p:nvPr/>
        </p:nvCxnSpPr>
        <p:spPr>
          <a:xfrm rot="5400000" flipH="1" flipV="1">
            <a:off x="5157963" y="3297912"/>
            <a:ext cx="3198147" cy="1394594"/>
          </a:xfrm>
          <a:prstGeom prst="bentConnector5">
            <a:avLst>
              <a:gd name="adj1" fmla="val -7148"/>
              <a:gd name="adj2" fmla="val -161443"/>
              <a:gd name="adj3" fmla="val 107148"/>
            </a:avLst>
          </a:prstGeom>
          <a:ln w="19050">
            <a:solidFill>
              <a:srgbClr val="1F77B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36">
            <a:extLst>
              <a:ext uri="{FF2B5EF4-FFF2-40B4-BE49-F238E27FC236}">
                <a16:creationId xmlns:a16="http://schemas.microsoft.com/office/drawing/2014/main" id="{6F2F797F-60F1-4010-BD0D-47328F1FCAD9}"/>
              </a:ext>
            </a:extLst>
          </p:cNvPr>
          <p:cNvSpPr>
            <a:spLocks noGrp="1"/>
          </p:cNvSpPr>
          <p:nvPr/>
        </p:nvSpPr>
        <p:spPr>
          <a:xfrm>
            <a:off x="35097" y="2409704"/>
            <a:ext cx="3522980" cy="1170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36576" tIns="36576" rIns="36576" bIns="36576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sz="1200" dirty="0"/>
              <a:t>When SRAM is nearly empty, proactively prefetch a batch from HBM.</a:t>
            </a: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sz="1200" dirty="0"/>
              <a:t>Reuse scheduler packet selection logic</a:t>
            </a: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lang="en-US" sz="1200" dirty="0"/>
              <a:t>Swap in the packet with the smallest rank.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F2ED321-EA9E-4E4F-9429-5CDC78142F41}"/>
              </a:ext>
            </a:extLst>
          </p:cNvPr>
          <p:cNvSpPr>
            <a:spLocks noGrp="1"/>
          </p:cNvSpPr>
          <p:nvPr/>
        </p:nvSpPr>
        <p:spPr>
          <a:xfrm>
            <a:off x="1418289" y="5769392"/>
            <a:ext cx="9842490" cy="11125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25000"/>
              </a:lnSpc>
              <a:spcAft>
                <a:spcPts val="800"/>
              </a:spcAft>
            </a:pPr>
            <a:r>
              <a:rPr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Spatial dimension: </a:t>
            </a:r>
            <a:r>
              <a:rPr lang="en-US" altLang="zh-CN" sz="1300" b="1" dirty="0">
                <a:solidFill>
                  <a:srgbClr val="1A1A1A"/>
                </a:solidFill>
                <a:latin typeface="微软雅黑"/>
                <a:ea typeface="微软雅黑"/>
              </a:rPr>
              <a:t>Packets with close ranks are grouped </a:t>
            </a:r>
            <a:r>
              <a:rPr lang="en-US" altLang="zh-CN" sz="1300" b="1" dirty="0">
                <a:solidFill>
                  <a:srgbClr val="C00000"/>
                </a:solidFill>
                <a:latin typeface="微软雅黑"/>
                <a:ea typeface="微软雅黑"/>
              </a:rPr>
              <a:t>into batches </a:t>
            </a:r>
            <a:r>
              <a:rPr lang="en-US" altLang="zh-CN" sz="1300" b="1" dirty="0">
                <a:solidFill>
                  <a:srgbClr val="1A1A1A"/>
                </a:solidFill>
                <a:latin typeface="微软雅黑"/>
                <a:ea typeface="微软雅黑"/>
              </a:rPr>
              <a:t>and written to </a:t>
            </a:r>
            <a:r>
              <a:rPr lang="en-US" altLang="zh-CN" sz="1300" b="1" dirty="0">
                <a:solidFill>
                  <a:srgbClr val="C00000"/>
                </a:solidFill>
                <a:latin typeface="微软雅黑"/>
                <a:ea typeface="微软雅黑"/>
              </a:rPr>
              <a:t>contiguous addresses</a:t>
            </a:r>
            <a:r>
              <a:rPr lang="en-US" altLang="zh-CN"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.</a:t>
            </a:r>
          </a:p>
          <a:p>
            <a:pPr marL="0" indent="0">
              <a:lnSpc>
                <a:spcPct val="125000"/>
              </a:lnSpc>
              <a:spcAft>
                <a:spcPts val="800"/>
              </a:spcAft>
              <a:buNone/>
            </a:pPr>
            <a:r>
              <a:rPr sz="1300" b="1" dirty="0">
                <a:solidFill>
                  <a:srgbClr val="1A1A1A"/>
                </a:solidFill>
                <a:latin typeface="微软雅黑"/>
                <a:ea typeface="微软雅黑"/>
                <a:cs typeface="微软雅黑"/>
              </a:rPr>
              <a:t>• Time dimension: Packets are written to HBM in full batches; packets are prefetched from HBM in full batches.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3A199DE-0774-5857-18BC-80D27540B3BD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60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37971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94652" y="1534624"/>
            <a:ext cx="5124617" cy="317695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1D3C32D-B46C-4267-BD50-9C7ADE07A35B}"/>
              </a:ext>
            </a:extLst>
          </p:cNvPr>
          <p:cNvSpPr>
            <a:spLocks noGrp="1"/>
          </p:cNvSpPr>
          <p:nvPr/>
        </p:nvSpPr>
        <p:spPr>
          <a:xfrm>
            <a:off x="8119534" y="4711577"/>
            <a:ext cx="2239888" cy="3718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b="1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Link Utilization</a:t>
            </a:r>
          </a:p>
        </p:txBody>
      </p:sp>
      <p:pic>
        <p:nvPicPr>
          <p:cNvPr id="20" name="图片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6085" y="1540998"/>
            <a:ext cx="5127596" cy="316605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C4637C6-4737-434D-8F13-5B5729664496}"/>
              </a:ext>
            </a:extLst>
          </p:cNvPr>
          <p:cNvSpPr>
            <a:spLocks noGrp="1"/>
          </p:cNvSpPr>
          <p:nvPr/>
        </p:nvSpPr>
        <p:spPr>
          <a:xfrm>
            <a:off x="2074951" y="4711577"/>
            <a:ext cx="3577170" cy="3718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b="1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HBM Throughput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44E154B-9135-415A-8550-433CD442672C}"/>
              </a:ext>
            </a:extLst>
          </p:cNvPr>
          <p:cNvSpPr>
            <a:spLocks noGrp="1"/>
          </p:cNvSpPr>
          <p:nvPr/>
        </p:nvSpPr>
        <p:spPr>
          <a:xfrm>
            <a:off x="1460935" y="5341881"/>
            <a:ext cx="9505425" cy="1731564"/>
          </a:xfrm>
          <a:prstGeom prst="rect">
            <a:avLst/>
          </a:prstGeom>
        </p:spPr>
        <p:txBody>
          <a:bodyPr vert="horz" wrap="square" lIns="0" tIns="12700" rIns="0" bIns="0" anchor="ctr">
            <a:spAutoFit/>
          </a:bodyPr>
          <a:lstStyle/>
          <a:p>
            <a:pPr marL="285750" indent="-285750">
              <a:lnSpc>
                <a:spcPct val="210000"/>
              </a:lnSpc>
              <a:spcBef>
                <a:spcPts val="500"/>
              </a:spcBef>
              <a:buSzPct val="60000"/>
              <a:buFont typeface="Wingdings"/>
              <a:buChar char="l"/>
            </a:pPr>
            <a:r>
              <a:rPr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Contiguous addresses + batched access </a:t>
            </a:r>
            <a:r>
              <a:rPr b="1" dirty="0">
                <a:latin typeface="微软雅黑"/>
                <a:ea typeface="微软雅黑"/>
                <a:cs typeface="微软雅黑"/>
              </a:rPr>
              <a:t>unlock effective HBM bandwidth, maximizing egress link utilization</a:t>
            </a:r>
          </a:p>
          <a:p>
            <a:pPr marL="285750" indent="-285750">
              <a:lnSpc>
                <a:spcPct val="210000"/>
              </a:lnSpc>
              <a:spcBef>
                <a:spcPts val="500"/>
              </a:spcBef>
              <a:buSzPct val="60000"/>
              <a:buFont typeface="Wingdings"/>
              <a:buChar char="l"/>
            </a:pPr>
            <a:endParaRPr b="1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标题 2">
            <a:extLst>
              <a:ext uri="{FF2B5EF4-FFF2-40B4-BE49-F238E27FC236}">
                <a16:creationId xmlns:a16="http://schemas.microsoft.com/office/drawing/2014/main" id="{F7684D68-9A4A-4FDA-A338-E12FF8589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52" y="333429"/>
            <a:ext cx="10515600" cy="4647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zh-CN" dirty="0"/>
              <a:t>Performance of Themis</a:t>
            </a:r>
            <a:endParaRPr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7150CD7-8E91-346F-CC08-43ABC0B32F6F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61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80424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93" y="1534624"/>
            <a:ext cx="5338272" cy="3176953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911" y="1534624"/>
            <a:ext cx="5127596" cy="3178800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E5297EBC-7372-4ACA-A22A-B54794DF7A71}"/>
              </a:ext>
            </a:extLst>
          </p:cNvPr>
          <p:cNvSpPr>
            <a:spLocks noGrp="1"/>
          </p:cNvSpPr>
          <p:nvPr/>
        </p:nvSpPr>
        <p:spPr>
          <a:xfrm>
            <a:off x="995115" y="5267997"/>
            <a:ext cx="11583670" cy="1795684"/>
          </a:xfrm>
          <a:prstGeom prst="rect">
            <a:avLst/>
          </a:prstGeom>
        </p:spPr>
        <p:txBody>
          <a:bodyPr vert="horz" wrap="square" lIns="0" tIns="12700" rIns="0" bIns="0" anchor="ctr">
            <a:spAutoFit/>
          </a:bodyPr>
          <a:lstStyle/>
          <a:p>
            <a:pPr marL="285750" indent="-285750">
              <a:lnSpc>
                <a:spcPct val="210000"/>
              </a:lnSpc>
              <a:spcBef>
                <a:spcPts val="500"/>
              </a:spcBef>
              <a:buSzPct val="60000"/>
              <a:buFont typeface="Wingdings"/>
              <a:buChar char="l"/>
            </a:pPr>
            <a:r>
              <a:rPr b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Higher HBM throughput lets Themis </a:t>
            </a:r>
            <a:r>
              <a:rPr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absorb larger bursts </a:t>
            </a:r>
            <a:r>
              <a:rPr b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— fewer drops; </a:t>
            </a:r>
          </a:p>
          <a:p>
            <a:pPr marL="285750" indent="-285750">
              <a:lnSpc>
                <a:spcPct val="210000"/>
              </a:lnSpc>
              <a:spcBef>
                <a:spcPts val="500"/>
              </a:spcBef>
              <a:buSzPct val="60000"/>
              <a:buFont typeface="Wingdings"/>
              <a:buChar char="l"/>
            </a:pPr>
            <a:r>
              <a:rPr b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Rank-based admission </a:t>
            </a:r>
            <a:r>
              <a:rPr b="1" dirty="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keeps soon-to-depart packets on-chip </a:t>
            </a:r>
            <a:r>
              <a:rPr b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— higher hit rate</a:t>
            </a:r>
          </a:p>
          <a:p>
            <a:pPr marL="285750" indent="-285750">
              <a:lnSpc>
                <a:spcPct val="210000"/>
              </a:lnSpc>
              <a:spcBef>
                <a:spcPts val="500"/>
              </a:spcBef>
              <a:buSzPct val="60000"/>
              <a:buFont typeface="Wingdings"/>
              <a:buChar char="l"/>
            </a:pPr>
            <a:endParaRPr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7B84443-93C9-40E8-9AA9-B5F38A81C6D7}"/>
              </a:ext>
            </a:extLst>
          </p:cNvPr>
          <p:cNvSpPr>
            <a:spLocks noGrp="1"/>
          </p:cNvSpPr>
          <p:nvPr/>
        </p:nvSpPr>
        <p:spPr>
          <a:xfrm>
            <a:off x="2627604" y="4711577"/>
            <a:ext cx="2239888" cy="3718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b="1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Packet loss rate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64E5924-E361-41E3-8829-C6B185BB75D6}"/>
              </a:ext>
            </a:extLst>
          </p:cNvPr>
          <p:cNvSpPr>
            <a:spLocks noGrp="1"/>
          </p:cNvSpPr>
          <p:nvPr/>
        </p:nvSpPr>
        <p:spPr>
          <a:xfrm>
            <a:off x="7519777" y="4711577"/>
            <a:ext cx="3577170" cy="3718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</a:pPr>
            <a:r>
              <a:rPr b="1">
                <a:solidFill>
                  <a:prstClr val="black"/>
                </a:solidFill>
                <a:latin typeface="Open Sans"/>
                <a:ea typeface="Open Sans"/>
                <a:cs typeface="Open Sans"/>
              </a:rPr>
              <a:t>On-Chip Dequeue Hit Rate</a:t>
            </a:r>
          </a:p>
        </p:txBody>
      </p:sp>
      <p:sp>
        <p:nvSpPr>
          <p:cNvPr id="7" name="标题 3">
            <a:extLst>
              <a:ext uri="{FF2B5EF4-FFF2-40B4-BE49-F238E27FC236}">
                <a16:creationId xmlns:a16="http://schemas.microsoft.com/office/drawing/2014/main" id="{FD5E5D4E-5EA9-44C0-A03C-48A673BE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277667"/>
            <a:ext cx="10515600" cy="463550"/>
          </a:xfrm>
        </p:spPr>
        <p:txBody>
          <a:bodyPr/>
          <a:lstStyle/>
          <a:p>
            <a:r>
              <a:rPr dirty="0"/>
              <a:t>Performance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Themis</a:t>
            </a:r>
            <a:endParaRPr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D0F3A8A-0542-BD82-9D57-A6C15063A47E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62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3721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C427C-B566-33CA-7E6A-7994E9CD0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Roundrect 3">
            <a:extLst>
              <a:ext uri="{FF2B5EF4-FFF2-40B4-BE49-F238E27FC236}">
                <a16:creationId xmlns:a16="http://schemas.microsoft.com/office/drawing/2014/main" id="{136A4FAA-E6C7-AC34-F7BE-F577CB3E27E6}"/>
              </a:ext>
            </a:extLst>
          </p:cNvPr>
          <p:cNvSpPr/>
          <p:nvPr/>
        </p:nvSpPr>
        <p:spPr>
          <a:xfrm>
            <a:off x="7008128" y="1277621"/>
            <a:ext cx="4350946" cy="3021112"/>
          </a:xfrm>
          <a:prstGeom prst="roundRect">
            <a:avLst>
              <a:gd name="adj" fmla="val 2762"/>
            </a:avLst>
          </a:prstGeom>
          <a:solidFill>
            <a:srgbClr val="FFFFFF"/>
          </a:solidFill>
          <a:ln w="381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EC370-228F-F561-28BB-BC5770248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88688"/>
            <a:ext cx="11973560" cy="464820"/>
          </a:xfrm>
        </p:spPr>
        <p:txBody>
          <a:bodyPr/>
          <a:lstStyle/>
          <a:p>
            <a:r>
              <a:rPr dirty="0"/>
              <a:t>Summary: Networks Are Evolving into AI-Native Infrastructure</a:t>
            </a:r>
          </a:p>
        </p:txBody>
      </p:sp>
      <p:sp>
        <p:nvSpPr>
          <p:cNvPr id="272" name="Roundrect 2">
            <a:extLst>
              <a:ext uri="{FF2B5EF4-FFF2-40B4-BE49-F238E27FC236}">
                <a16:creationId xmlns:a16="http://schemas.microsoft.com/office/drawing/2014/main" id="{94030ADC-EBB0-40CD-8994-2CDB49A3B316}"/>
              </a:ext>
            </a:extLst>
          </p:cNvPr>
          <p:cNvSpPr/>
          <p:nvPr/>
        </p:nvSpPr>
        <p:spPr>
          <a:xfrm>
            <a:off x="276837" y="4594356"/>
            <a:ext cx="11620576" cy="2095967"/>
          </a:xfrm>
          <a:prstGeom prst="roundRect">
            <a:avLst>
              <a:gd name="adj" fmla="val 4306"/>
            </a:avLst>
          </a:prstGeom>
          <a:solidFill>
            <a:srgbClr val="FFFFFF"/>
          </a:solidFill>
          <a:ln w="25400">
            <a:solidFill>
              <a:srgbClr val="06165A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274" name="Roundrect 3">
            <a:extLst>
              <a:ext uri="{FF2B5EF4-FFF2-40B4-BE49-F238E27FC236}">
                <a16:creationId xmlns:a16="http://schemas.microsoft.com/office/drawing/2014/main" id="{50F5E798-5D08-C301-BC4D-D7A7FB17A60C}"/>
              </a:ext>
            </a:extLst>
          </p:cNvPr>
          <p:cNvSpPr/>
          <p:nvPr/>
        </p:nvSpPr>
        <p:spPr>
          <a:xfrm>
            <a:off x="477644" y="1306295"/>
            <a:ext cx="4276945" cy="3021112"/>
          </a:xfrm>
          <a:prstGeom prst="roundRect">
            <a:avLst>
              <a:gd name="adj" fmla="val 2762"/>
            </a:avLst>
          </a:prstGeom>
          <a:solidFill>
            <a:srgbClr val="FFFFFF"/>
          </a:solidFill>
          <a:ln w="381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78" name="Roundrect 5">
            <a:extLst>
              <a:ext uri="{FF2B5EF4-FFF2-40B4-BE49-F238E27FC236}">
                <a16:creationId xmlns:a16="http://schemas.microsoft.com/office/drawing/2014/main" id="{02CA23E2-EC85-1D18-D592-826F8278EC2D}"/>
              </a:ext>
            </a:extLst>
          </p:cNvPr>
          <p:cNvSpPr/>
          <p:nvPr/>
        </p:nvSpPr>
        <p:spPr>
          <a:xfrm>
            <a:off x="459281" y="4734327"/>
            <a:ext cx="3471490" cy="1123198"/>
          </a:xfrm>
          <a:prstGeom prst="roundRect">
            <a:avLst>
              <a:gd name="adj" fmla="val 5804"/>
            </a:avLst>
          </a:prstGeom>
          <a:solidFill>
            <a:srgbClr val="F0F4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0" name="Roundrect 6">
            <a:extLst>
              <a:ext uri="{FF2B5EF4-FFF2-40B4-BE49-F238E27FC236}">
                <a16:creationId xmlns:a16="http://schemas.microsoft.com/office/drawing/2014/main" id="{F867A986-11F6-94B4-723A-50FF49469918}"/>
              </a:ext>
            </a:extLst>
          </p:cNvPr>
          <p:cNvSpPr/>
          <p:nvPr/>
        </p:nvSpPr>
        <p:spPr>
          <a:xfrm>
            <a:off x="4106478" y="4734327"/>
            <a:ext cx="3565881" cy="1123198"/>
          </a:xfrm>
          <a:prstGeom prst="roundRect">
            <a:avLst>
              <a:gd name="adj" fmla="val 5804"/>
            </a:avLst>
          </a:prstGeom>
          <a:solidFill>
            <a:srgbClr val="F6F2E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2" name="Roundrect 7">
            <a:extLst>
              <a:ext uri="{FF2B5EF4-FFF2-40B4-BE49-F238E27FC236}">
                <a16:creationId xmlns:a16="http://schemas.microsoft.com/office/drawing/2014/main" id="{01ACC1F4-E050-04B4-16A4-D904A4333CFE}"/>
              </a:ext>
            </a:extLst>
          </p:cNvPr>
          <p:cNvSpPr/>
          <p:nvPr/>
        </p:nvSpPr>
        <p:spPr>
          <a:xfrm>
            <a:off x="7880153" y="4734327"/>
            <a:ext cx="3828078" cy="1123198"/>
          </a:xfrm>
          <a:prstGeom prst="roundRect">
            <a:avLst>
              <a:gd name="adj" fmla="val 5804"/>
            </a:avLst>
          </a:prstGeom>
          <a:solidFill>
            <a:srgbClr val="F4F0F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4" name="Roundrect 8">
            <a:extLst>
              <a:ext uri="{FF2B5EF4-FFF2-40B4-BE49-F238E27FC236}">
                <a16:creationId xmlns:a16="http://schemas.microsoft.com/office/drawing/2014/main" id="{5ABA67CE-E106-7981-BAAE-559E514DCD56}"/>
              </a:ext>
            </a:extLst>
          </p:cNvPr>
          <p:cNvSpPr/>
          <p:nvPr/>
        </p:nvSpPr>
        <p:spPr>
          <a:xfrm>
            <a:off x="427695" y="4695203"/>
            <a:ext cx="3445270" cy="1123198"/>
          </a:xfrm>
          <a:prstGeom prst="roundRect">
            <a:avLst>
              <a:gd name="adj" fmla="val 5804"/>
            </a:avLst>
          </a:prstGeom>
          <a:solidFill>
            <a:srgbClr val="FFFFFF"/>
          </a:solidFill>
          <a:ln w="20320">
            <a:solidFill>
              <a:srgbClr val="0C7BED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86" name="Roundrect 9">
            <a:extLst>
              <a:ext uri="{FF2B5EF4-FFF2-40B4-BE49-F238E27FC236}">
                <a16:creationId xmlns:a16="http://schemas.microsoft.com/office/drawing/2014/main" id="{17424C82-5442-F307-0F93-A602F1CE6462}"/>
              </a:ext>
            </a:extLst>
          </p:cNvPr>
          <p:cNvSpPr/>
          <p:nvPr/>
        </p:nvSpPr>
        <p:spPr>
          <a:xfrm>
            <a:off x="4074948" y="4695203"/>
            <a:ext cx="3565881" cy="1123198"/>
          </a:xfrm>
          <a:prstGeom prst="roundRect">
            <a:avLst>
              <a:gd name="adj" fmla="val 5804"/>
            </a:avLst>
          </a:prstGeom>
          <a:solidFill>
            <a:srgbClr val="FFFFFF"/>
          </a:solidFill>
          <a:ln w="20320">
            <a:solidFill>
              <a:srgbClr val="FF6811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88" name="Roundrect 10">
            <a:extLst>
              <a:ext uri="{FF2B5EF4-FFF2-40B4-BE49-F238E27FC236}">
                <a16:creationId xmlns:a16="http://schemas.microsoft.com/office/drawing/2014/main" id="{9C7C849F-9E27-4E43-5260-9F1E97F25366}"/>
              </a:ext>
            </a:extLst>
          </p:cNvPr>
          <p:cNvSpPr/>
          <p:nvPr/>
        </p:nvSpPr>
        <p:spPr>
          <a:xfrm>
            <a:off x="7848689" y="4695203"/>
            <a:ext cx="3859541" cy="1123198"/>
          </a:xfrm>
          <a:prstGeom prst="roundRect">
            <a:avLst>
              <a:gd name="adj" fmla="val 5804"/>
            </a:avLst>
          </a:prstGeom>
          <a:solidFill>
            <a:srgbClr val="FFFFFF"/>
          </a:solidFill>
          <a:ln w="20320">
            <a:solidFill>
              <a:srgbClr val="6523B7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0" name="Rect 11">
            <a:extLst>
              <a:ext uri="{FF2B5EF4-FFF2-40B4-BE49-F238E27FC236}">
                <a16:creationId xmlns:a16="http://schemas.microsoft.com/office/drawing/2014/main" id="{31C4C2A4-E650-A24A-F251-A16A897B6A14}"/>
              </a:ext>
            </a:extLst>
          </p:cNvPr>
          <p:cNvSpPr/>
          <p:nvPr/>
        </p:nvSpPr>
        <p:spPr>
          <a:xfrm>
            <a:off x="5030042" y="1802853"/>
            <a:ext cx="1702633" cy="765726"/>
          </a:xfrm>
          <a:prstGeom prst="rightArrow">
            <a:avLst/>
          </a:prstGeom>
          <a:solidFill>
            <a:srgbClr val="06165A"/>
          </a:solidFill>
          <a:ln w="127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2" name="Roundrect 12">
            <a:extLst>
              <a:ext uri="{FF2B5EF4-FFF2-40B4-BE49-F238E27FC236}">
                <a16:creationId xmlns:a16="http://schemas.microsoft.com/office/drawing/2014/main" id="{774BC40F-AC7E-C861-7A21-2861108EF562}"/>
              </a:ext>
            </a:extLst>
          </p:cNvPr>
          <p:cNvSpPr/>
          <p:nvPr/>
        </p:nvSpPr>
        <p:spPr>
          <a:xfrm>
            <a:off x="536014" y="2526336"/>
            <a:ext cx="4115217" cy="43759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4" name="Roundrect 13">
            <a:extLst>
              <a:ext uri="{FF2B5EF4-FFF2-40B4-BE49-F238E27FC236}">
                <a16:creationId xmlns:a16="http://schemas.microsoft.com/office/drawing/2014/main" id="{0275399D-A745-44B9-A6D0-3D5E0AB4472E}"/>
              </a:ext>
            </a:extLst>
          </p:cNvPr>
          <p:cNvSpPr/>
          <p:nvPr/>
        </p:nvSpPr>
        <p:spPr>
          <a:xfrm>
            <a:off x="536015" y="3124385"/>
            <a:ext cx="4115216" cy="43759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6" name="Roundrect 14">
            <a:extLst>
              <a:ext uri="{FF2B5EF4-FFF2-40B4-BE49-F238E27FC236}">
                <a16:creationId xmlns:a16="http://schemas.microsoft.com/office/drawing/2014/main" id="{D320FC81-1C68-02A0-9B0F-A336BB45FF86}"/>
              </a:ext>
            </a:extLst>
          </p:cNvPr>
          <p:cNvSpPr/>
          <p:nvPr/>
        </p:nvSpPr>
        <p:spPr>
          <a:xfrm>
            <a:off x="536014" y="3722434"/>
            <a:ext cx="4115216" cy="43759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8" name="Roundrect 15">
            <a:extLst>
              <a:ext uri="{FF2B5EF4-FFF2-40B4-BE49-F238E27FC236}">
                <a16:creationId xmlns:a16="http://schemas.microsoft.com/office/drawing/2014/main" id="{66BCEBEA-4778-10D8-02F2-9F4568C7C670}"/>
              </a:ext>
            </a:extLst>
          </p:cNvPr>
          <p:cNvSpPr/>
          <p:nvPr/>
        </p:nvSpPr>
        <p:spPr>
          <a:xfrm>
            <a:off x="7139835" y="2512239"/>
            <a:ext cx="4160136" cy="49185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0" name="Roundrect 16">
            <a:extLst>
              <a:ext uri="{FF2B5EF4-FFF2-40B4-BE49-F238E27FC236}">
                <a16:creationId xmlns:a16="http://schemas.microsoft.com/office/drawing/2014/main" id="{8E124C11-AD2F-40D9-6CCD-17BB654848F2}"/>
              </a:ext>
            </a:extLst>
          </p:cNvPr>
          <p:cNvSpPr/>
          <p:nvPr/>
        </p:nvSpPr>
        <p:spPr>
          <a:xfrm>
            <a:off x="7139835" y="3110288"/>
            <a:ext cx="4160136" cy="49185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2" name="Roundrect 17">
            <a:extLst>
              <a:ext uri="{FF2B5EF4-FFF2-40B4-BE49-F238E27FC236}">
                <a16:creationId xmlns:a16="http://schemas.microsoft.com/office/drawing/2014/main" id="{BAB7F8CF-B5B4-B2D9-22A7-1D4763020C78}"/>
              </a:ext>
            </a:extLst>
          </p:cNvPr>
          <p:cNvSpPr/>
          <p:nvPr/>
        </p:nvSpPr>
        <p:spPr>
          <a:xfrm>
            <a:off x="7139835" y="3708337"/>
            <a:ext cx="4160136" cy="491853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651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4" name="Line 18">
            <a:extLst>
              <a:ext uri="{FF2B5EF4-FFF2-40B4-BE49-F238E27FC236}">
                <a16:creationId xmlns:a16="http://schemas.microsoft.com/office/drawing/2014/main" id="{17153110-E655-EFA9-CF01-C99BDC881CCC}"/>
              </a:ext>
            </a:extLst>
          </p:cNvPr>
          <p:cNvSpPr/>
          <p:nvPr/>
        </p:nvSpPr>
        <p:spPr>
          <a:xfrm>
            <a:off x="4884416" y="2951872"/>
            <a:ext cx="2017936" cy="0"/>
          </a:xfrm>
          <a:prstGeom prst="line">
            <a:avLst/>
          </a:prstGeom>
          <a:noFill/>
          <a:ln w="25400">
            <a:solidFill>
              <a:srgbClr val="06165A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306" name="Line 19">
            <a:extLst>
              <a:ext uri="{FF2B5EF4-FFF2-40B4-BE49-F238E27FC236}">
                <a16:creationId xmlns:a16="http://schemas.microsoft.com/office/drawing/2014/main" id="{0754FBE5-9AD4-D65B-3019-70C03726F82D}"/>
              </a:ext>
            </a:extLst>
          </p:cNvPr>
          <p:cNvSpPr/>
          <p:nvPr/>
        </p:nvSpPr>
        <p:spPr>
          <a:xfrm flipH="1" flipV="1">
            <a:off x="6797251" y="2862445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8" name="Line 20">
            <a:extLst>
              <a:ext uri="{FF2B5EF4-FFF2-40B4-BE49-F238E27FC236}">
                <a16:creationId xmlns:a16="http://schemas.microsoft.com/office/drawing/2014/main" id="{F631BBA2-6ED5-A2A7-C873-D684D8095CFC}"/>
              </a:ext>
            </a:extLst>
          </p:cNvPr>
          <p:cNvSpPr/>
          <p:nvPr/>
        </p:nvSpPr>
        <p:spPr>
          <a:xfrm flipH="1">
            <a:off x="6797251" y="2951872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" name="Line 21">
            <a:extLst>
              <a:ext uri="{FF2B5EF4-FFF2-40B4-BE49-F238E27FC236}">
                <a16:creationId xmlns:a16="http://schemas.microsoft.com/office/drawing/2014/main" id="{BB79C4E8-DF4E-CC8C-7430-991C94453AE9}"/>
              </a:ext>
            </a:extLst>
          </p:cNvPr>
          <p:cNvSpPr/>
          <p:nvPr/>
        </p:nvSpPr>
        <p:spPr>
          <a:xfrm>
            <a:off x="4884416" y="3549921"/>
            <a:ext cx="2017936" cy="0"/>
          </a:xfrm>
          <a:prstGeom prst="line">
            <a:avLst/>
          </a:prstGeom>
          <a:noFill/>
          <a:ln w="25400">
            <a:solidFill>
              <a:srgbClr val="06165A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312" name="Line 22">
            <a:extLst>
              <a:ext uri="{FF2B5EF4-FFF2-40B4-BE49-F238E27FC236}">
                <a16:creationId xmlns:a16="http://schemas.microsoft.com/office/drawing/2014/main" id="{2EC0F23A-596F-8E80-23BD-A503CE7CEA00}"/>
              </a:ext>
            </a:extLst>
          </p:cNvPr>
          <p:cNvSpPr/>
          <p:nvPr/>
        </p:nvSpPr>
        <p:spPr>
          <a:xfrm flipH="1" flipV="1">
            <a:off x="6797251" y="3460494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4" name="Line 23">
            <a:extLst>
              <a:ext uri="{FF2B5EF4-FFF2-40B4-BE49-F238E27FC236}">
                <a16:creationId xmlns:a16="http://schemas.microsoft.com/office/drawing/2014/main" id="{8B1B56B4-A2D6-2DF0-7FA3-DA5F7C0A1929}"/>
              </a:ext>
            </a:extLst>
          </p:cNvPr>
          <p:cNvSpPr/>
          <p:nvPr/>
        </p:nvSpPr>
        <p:spPr>
          <a:xfrm flipH="1">
            <a:off x="6797251" y="3549921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6" name="Line 24">
            <a:extLst>
              <a:ext uri="{FF2B5EF4-FFF2-40B4-BE49-F238E27FC236}">
                <a16:creationId xmlns:a16="http://schemas.microsoft.com/office/drawing/2014/main" id="{F320AD15-3883-D792-4A60-E28F325B0F78}"/>
              </a:ext>
            </a:extLst>
          </p:cNvPr>
          <p:cNvSpPr/>
          <p:nvPr/>
        </p:nvSpPr>
        <p:spPr>
          <a:xfrm>
            <a:off x="4884416" y="4147970"/>
            <a:ext cx="2017936" cy="0"/>
          </a:xfrm>
          <a:prstGeom prst="line">
            <a:avLst/>
          </a:prstGeom>
          <a:noFill/>
          <a:ln w="25400">
            <a:solidFill>
              <a:srgbClr val="06165A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318" name="Line 25">
            <a:extLst>
              <a:ext uri="{FF2B5EF4-FFF2-40B4-BE49-F238E27FC236}">
                <a16:creationId xmlns:a16="http://schemas.microsoft.com/office/drawing/2014/main" id="{A6141959-E4CC-6C7D-CD1A-58278E150C79}"/>
              </a:ext>
            </a:extLst>
          </p:cNvPr>
          <p:cNvSpPr/>
          <p:nvPr/>
        </p:nvSpPr>
        <p:spPr>
          <a:xfrm flipH="1" flipV="1">
            <a:off x="6797251" y="4058542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20" name="Line 26">
            <a:extLst>
              <a:ext uri="{FF2B5EF4-FFF2-40B4-BE49-F238E27FC236}">
                <a16:creationId xmlns:a16="http://schemas.microsoft.com/office/drawing/2014/main" id="{91F76C6C-E985-C303-096B-97EA870E364F}"/>
              </a:ext>
            </a:extLst>
          </p:cNvPr>
          <p:cNvSpPr/>
          <p:nvPr/>
        </p:nvSpPr>
        <p:spPr>
          <a:xfrm flipH="1">
            <a:off x="6797251" y="4147970"/>
            <a:ext cx="105101" cy="89428"/>
          </a:xfrm>
          <a:prstGeom prst="line">
            <a:avLst/>
          </a:prstGeom>
          <a:noFill/>
          <a:ln w="254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52" name="Line 42">
            <a:extLst>
              <a:ext uri="{FF2B5EF4-FFF2-40B4-BE49-F238E27FC236}">
                <a16:creationId xmlns:a16="http://schemas.microsoft.com/office/drawing/2014/main" id="{2DEE907E-6AED-F430-C441-01264A2EF840}"/>
              </a:ext>
            </a:extLst>
          </p:cNvPr>
          <p:cNvSpPr/>
          <p:nvPr/>
        </p:nvSpPr>
        <p:spPr>
          <a:xfrm>
            <a:off x="488314" y="6360557"/>
            <a:ext cx="2291603" cy="0"/>
          </a:xfrm>
          <a:prstGeom prst="line">
            <a:avLst/>
          </a:prstGeom>
          <a:noFill/>
          <a:ln w="508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54" name="Line 43">
            <a:extLst>
              <a:ext uri="{FF2B5EF4-FFF2-40B4-BE49-F238E27FC236}">
                <a16:creationId xmlns:a16="http://schemas.microsoft.com/office/drawing/2014/main" id="{47FC0244-00D2-4A61-2ADC-AC377ED9B299}"/>
              </a:ext>
            </a:extLst>
          </p:cNvPr>
          <p:cNvSpPr/>
          <p:nvPr/>
        </p:nvSpPr>
        <p:spPr>
          <a:xfrm>
            <a:off x="9400807" y="6360557"/>
            <a:ext cx="2265383" cy="0"/>
          </a:xfrm>
          <a:prstGeom prst="line">
            <a:avLst/>
          </a:prstGeom>
          <a:noFill/>
          <a:ln w="50800">
            <a:solidFill>
              <a:srgbClr val="06165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82" name="TextBox 107">
            <a:extLst>
              <a:ext uri="{FF2B5EF4-FFF2-40B4-BE49-F238E27FC236}">
                <a16:creationId xmlns:a16="http://schemas.microsoft.com/office/drawing/2014/main" id="{2D82B5A7-D24B-9D66-8EB7-C35ECB8A97E1}"/>
              </a:ext>
            </a:extLst>
          </p:cNvPr>
          <p:cNvSpPr txBox="1"/>
          <p:nvPr/>
        </p:nvSpPr>
        <p:spPr>
          <a:xfrm>
            <a:off x="812435" y="1382333"/>
            <a:ext cx="4282858" cy="37447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b="1" dirty="0">
                <a:solidFill>
                  <a:srgbClr val="06165A"/>
                </a:solidFill>
                <a:latin typeface="Arial"/>
                <a:ea typeface="Arial"/>
                <a:cs typeface="Arial"/>
              </a:rPr>
              <a:t>The Role of Traditional Networks</a:t>
            </a:r>
            <a:endParaRPr lang="zh-CN" dirty="0"/>
          </a:p>
        </p:txBody>
      </p:sp>
      <p:sp>
        <p:nvSpPr>
          <p:cNvPr id="484" name="TextBox 108">
            <a:extLst>
              <a:ext uri="{FF2B5EF4-FFF2-40B4-BE49-F238E27FC236}">
                <a16:creationId xmlns:a16="http://schemas.microsoft.com/office/drawing/2014/main" id="{943F59B1-D9B8-7749-D57E-C178F3E8ED5A}"/>
              </a:ext>
            </a:extLst>
          </p:cNvPr>
          <p:cNvSpPr txBox="1"/>
          <p:nvPr/>
        </p:nvSpPr>
        <p:spPr>
          <a:xfrm>
            <a:off x="7334625" y="1344463"/>
            <a:ext cx="4204033" cy="39124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b="1" dirty="0">
                <a:solidFill>
                  <a:srgbClr val="06165A"/>
                </a:solidFill>
                <a:latin typeface="Arial"/>
                <a:ea typeface="Arial"/>
                <a:cs typeface="Arial"/>
              </a:rPr>
              <a:t>The Role of Networks in the AI Era</a:t>
            </a:r>
            <a:endParaRPr lang="zh-CN" dirty="0"/>
          </a:p>
        </p:txBody>
      </p:sp>
      <p:sp>
        <p:nvSpPr>
          <p:cNvPr id="486" name="TextBox 109">
            <a:extLst>
              <a:ext uri="{FF2B5EF4-FFF2-40B4-BE49-F238E27FC236}">
                <a16:creationId xmlns:a16="http://schemas.microsoft.com/office/drawing/2014/main" id="{D8C8EA6E-AD2B-6213-500B-0BE9A25F85CF}"/>
              </a:ext>
            </a:extLst>
          </p:cNvPr>
          <p:cNvSpPr txBox="1"/>
          <p:nvPr/>
        </p:nvSpPr>
        <p:spPr>
          <a:xfrm>
            <a:off x="5077337" y="2045986"/>
            <a:ext cx="1156109" cy="2515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CN"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Fundamental Shift</a:t>
            </a:r>
            <a:endParaRPr lang="zh-CN" sz="1100"/>
          </a:p>
        </p:txBody>
      </p:sp>
      <p:sp>
        <p:nvSpPr>
          <p:cNvPr id="490" name="TextBox 111">
            <a:extLst>
              <a:ext uri="{FF2B5EF4-FFF2-40B4-BE49-F238E27FC236}">
                <a16:creationId xmlns:a16="http://schemas.microsoft.com/office/drawing/2014/main" id="{12D55090-8682-CA22-3102-5A1D39E5B6CD}"/>
              </a:ext>
            </a:extLst>
          </p:cNvPr>
          <p:cNvSpPr txBox="1"/>
          <p:nvPr/>
        </p:nvSpPr>
        <p:spPr>
          <a:xfrm>
            <a:off x="1103561" y="2643292"/>
            <a:ext cx="498554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450" b="1" dirty="0">
                <a:solidFill>
                  <a:srgbClr val="0877EF"/>
                </a:solidFill>
                <a:latin typeface="Arial"/>
                <a:ea typeface="Arial"/>
                <a:cs typeface="Arial"/>
              </a:rPr>
              <a:t>Goal:</a:t>
            </a:r>
            <a:endParaRPr lang="zh-CN" sz="1450" dirty="0"/>
          </a:p>
        </p:txBody>
      </p:sp>
      <p:sp>
        <p:nvSpPr>
          <p:cNvPr id="492" name="TextBox 112">
            <a:extLst>
              <a:ext uri="{FF2B5EF4-FFF2-40B4-BE49-F238E27FC236}">
                <a16:creationId xmlns:a16="http://schemas.microsoft.com/office/drawing/2014/main" id="{CF624D19-EB32-169A-614A-04BA63FC7ED6}"/>
              </a:ext>
            </a:extLst>
          </p:cNvPr>
          <p:cNvSpPr txBox="1"/>
          <p:nvPr/>
        </p:nvSpPr>
        <p:spPr>
          <a:xfrm>
            <a:off x="1786715" y="2643292"/>
            <a:ext cx="2041490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300" dirty="0">
                <a:solidFill>
                  <a:srgbClr val="171717"/>
                </a:solidFill>
                <a:latin typeface="Arial"/>
                <a:ea typeface="Arial"/>
                <a:cs typeface="Arial"/>
              </a:rPr>
              <a:t>Connect &amp; Forward</a:t>
            </a:r>
            <a:endParaRPr lang="zh-CN" sz="1300" dirty="0"/>
          </a:p>
        </p:txBody>
      </p:sp>
      <p:sp>
        <p:nvSpPr>
          <p:cNvPr id="494" name="TextBox 113">
            <a:extLst>
              <a:ext uri="{FF2B5EF4-FFF2-40B4-BE49-F238E27FC236}">
                <a16:creationId xmlns:a16="http://schemas.microsoft.com/office/drawing/2014/main" id="{F4807BA9-2CC1-DDAE-D69D-421123E3AE28}"/>
              </a:ext>
            </a:extLst>
          </p:cNvPr>
          <p:cNvSpPr txBox="1"/>
          <p:nvPr/>
        </p:nvSpPr>
        <p:spPr>
          <a:xfrm>
            <a:off x="7733655" y="2657559"/>
            <a:ext cx="496633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450" b="1">
                <a:solidFill>
                  <a:srgbClr val="0877EF"/>
                </a:solidFill>
                <a:latin typeface="Arial"/>
                <a:ea typeface="Arial"/>
                <a:cs typeface="Arial"/>
              </a:rPr>
              <a:t>Goal:</a:t>
            </a:r>
            <a:endParaRPr lang="zh-CN" sz="1450"/>
          </a:p>
        </p:txBody>
      </p:sp>
      <p:sp>
        <p:nvSpPr>
          <p:cNvPr id="496" name="TextBox 114">
            <a:extLst>
              <a:ext uri="{FF2B5EF4-FFF2-40B4-BE49-F238E27FC236}">
                <a16:creationId xmlns:a16="http://schemas.microsoft.com/office/drawing/2014/main" id="{8AF6B1DB-12C7-42BA-5D53-85E4C893168F}"/>
              </a:ext>
            </a:extLst>
          </p:cNvPr>
          <p:cNvSpPr txBox="1"/>
          <p:nvPr/>
        </p:nvSpPr>
        <p:spPr>
          <a:xfrm>
            <a:off x="8348494" y="2657559"/>
            <a:ext cx="2483165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050" dirty="0">
                <a:solidFill>
                  <a:srgbClr val="171717"/>
                </a:solidFill>
                <a:latin typeface="Arial"/>
                <a:ea typeface="Arial"/>
                <a:cs typeface="Arial"/>
              </a:rPr>
              <a:t>Serving AI Training / Inference / Agent Workloads</a:t>
            </a:r>
            <a:endParaRPr lang="zh-CN" sz="1050" dirty="0"/>
          </a:p>
        </p:txBody>
      </p:sp>
      <p:sp>
        <p:nvSpPr>
          <p:cNvPr id="498" name="TextBox 115">
            <a:extLst>
              <a:ext uri="{FF2B5EF4-FFF2-40B4-BE49-F238E27FC236}">
                <a16:creationId xmlns:a16="http://schemas.microsoft.com/office/drawing/2014/main" id="{5B64C7A6-09B8-98BA-CAEB-7C2665C09AB3}"/>
              </a:ext>
            </a:extLst>
          </p:cNvPr>
          <p:cNvSpPr txBox="1"/>
          <p:nvPr/>
        </p:nvSpPr>
        <p:spPr>
          <a:xfrm>
            <a:off x="1103561" y="3241341"/>
            <a:ext cx="541532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400" b="1">
                <a:solidFill>
                  <a:srgbClr val="169B18"/>
                </a:solidFill>
                <a:latin typeface="Arial"/>
                <a:ea typeface="Arial"/>
                <a:cs typeface="Arial"/>
              </a:rPr>
              <a:t>Target:</a:t>
            </a:r>
            <a:endParaRPr lang="zh-CN" sz="1400"/>
          </a:p>
        </p:txBody>
      </p:sp>
      <p:sp>
        <p:nvSpPr>
          <p:cNvPr id="500" name="TextBox 116">
            <a:extLst>
              <a:ext uri="{FF2B5EF4-FFF2-40B4-BE49-F238E27FC236}">
                <a16:creationId xmlns:a16="http://schemas.microsoft.com/office/drawing/2014/main" id="{10560B82-0926-442B-F86F-800C6100D908}"/>
              </a:ext>
            </a:extLst>
          </p:cNvPr>
          <p:cNvSpPr txBox="1"/>
          <p:nvPr/>
        </p:nvSpPr>
        <p:spPr>
          <a:xfrm>
            <a:off x="1791971" y="3241341"/>
            <a:ext cx="1891064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300" dirty="0">
                <a:solidFill>
                  <a:srgbClr val="171717"/>
                </a:solidFill>
                <a:latin typeface="Arial"/>
                <a:ea typeface="Arial"/>
                <a:cs typeface="Arial"/>
              </a:rPr>
              <a:t>General Traffic</a:t>
            </a:r>
            <a:endParaRPr lang="zh-CN" sz="1300" dirty="0"/>
          </a:p>
        </p:txBody>
      </p:sp>
      <p:sp>
        <p:nvSpPr>
          <p:cNvPr id="502" name="TextBox 117">
            <a:extLst>
              <a:ext uri="{FF2B5EF4-FFF2-40B4-BE49-F238E27FC236}">
                <a16:creationId xmlns:a16="http://schemas.microsoft.com/office/drawing/2014/main" id="{4FE631AE-52F1-97CE-AE9B-32F959CFCE88}"/>
              </a:ext>
            </a:extLst>
          </p:cNvPr>
          <p:cNvSpPr txBox="1"/>
          <p:nvPr/>
        </p:nvSpPr>
        <p:spPr>
          <a:xfrm>
            <a:off x="7733656" y="3255608"/>
            <a:ext cx="558712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400" b="1">
                <a:solidFill>
                  <a:srgbClr val="169B18"/>
                </a:solidFill>
                <a:latin typeface="Arial"/>
                <a:ea typeface="Arial"/>
                <a:cs typeface="Arial"/>
              </a:rPr>
              <a:t>Target:</a:t>
            </a:r>
            <a:endParaRPr lang="zh-CN" sz="1400"/>
          </a:p>
        </p:txBody>
      </p:sp>
      <p:sp>
        <p:nvSpPr>
          <p:cNvPr id="504" name="TextBox 118">
            <a:extLst>
              <a:ext uri="{FF2B5EF4-FFF2-40B4-BE49-F238E27FC236}">
                <a16:creationId xmlns:a16="http://schemas.microsoft.com/office/drawing/2014/main" id="{C6B02A5C-C8E9-52D6-37B3-3D314A764979}"/>
              </a:ext>
            </a:extLst>
          </p:cNvPr>
          <p:cNvSpPr txBox="1"/>
          <p:nvPr/>
        </p:nvSpPr>
        <p:spPr>
          <a:xfrm>
            <a:off x="8348494" y="3255608"/>
            <a:ext cx="2483165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000">
                <a:solidFill>
                  <a:srgbClr val="171717"/>
                </a:solidFill>
                <a:latin typeface="Arial"/>
                <a:ea typeface="Arial"/>
                <a:cs typeface="Arial"/>
              </a:rPr>
              <a:t>Periodic, Bursty AI Traffic Sensitive to Bandwidth</a:t>
            </a:r>
            <a:endParaRPr lang="zh-CN" sz="1000"/>
          </a:p>
        </p:txBody>
      </p:sp>
      <p:sp>
        <p:nvSpPr>
          <p:cNvPr id="506" name="TextBox 119">
            <a:extLst>
              <a:ext uri="{FF2B5EF4-FFF2-40B4-BE49-F238E27FC236}">
                <a16:creationId xmlns:a16="http://schemas.microsoft.com/office/drawing/2014/main" id="{79F2509B-2597-AB91-7BD6-504B40FEE598}"/>
              </a:ext>
            </a:extLst>
          </p:cNvPr>
          <p:cNvSpPr txBox="1"/>
          <p:nvPr/>
        </p:nvSpPr>
        <p:spPr>
          <a:xfrm>
            <a:off x="1124581" y="3839390"/>
            <a:ext cx="571616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300" b="1">
                <a:solidFill>
                  <a:srgbClr val="6B22B7"/>
                </a:solidFill>
                <a:latin typeface="Arial"/>
                <a:ea typeface="Arial"/>
                <a:cs typeface="Arial"/>
              </a:rPr>
              <a:t>Method:</a:t>
            </a:r>
            <a:endParaRPr lang="zh-CN" sz="1300"/>
          </a:p>
        </p:txBody>
      </p:sp>
      <p:sp>
        <p:nvSpPr>
          <p:cNvPr id="508" name="TextBox 120">
            <a:extLst>
              <a:ext uri="{FF2B5EF4-FFF2-40B4-BE49-F238E27FC236}">
                <a16:creationId xmlns:a16="http://schemas.microsoft.com/office/drawing/2014/main" id="{393B10BE-A40F-B2F9-F6E8-E1033A87FE09}"/>
              </a:ext>
            </a:extLst>
          </p:cNvPr>
          <p:cNvSpPr txBox="1"/>
          <p:nvPr/>
        </p:nvSpPr>
        <p:spPr>
          <a:xfrm>
            <a:off x="1791970" y="3839390"/>
            <a:ext cx="2501398" cy="20885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300" dirty="0">
                <a:solidFill>
                  <a:srgbClr val="171717"/>
                </a:solidFill>
                <a:latin typeface="Arial"/>
                <a:ea typeface="Arial"/>
                <a:cs typeface="Arial"/>
              </a:rPr>
              <a:t>Passive Support for Service Demands</a:t>
            </a:r>
            <a:endParaRPr lang="zh-CN" sz="1300" dirty="0"/>
          </a:p>
        </p:txBody>
      </p:sp>
      <p:sp>
        <p:nvSpPr>
          <p:cNvPr id="510" name="TextBox 121">
            <a:extLst>
              <a:ext uri="{FF2B5EF4-FFF2-40B4-BE49-F238E27FC236}">
                <a16:creationId xmlns:a16="http://schemas.microsoft.com/office/drawing/2014/main" id="{84D56D67-99E3-0417-C593-CD7BEE157B32}"/>
              </a:ext>
            </a:extLst>
          </p:cNvPr>
          <p:cNvSpPr txBox="1"/>
          <p:nvPr/>
        </p:nvSpPr>
        <p:spPr>
          <a:xfrm>
            <a:off x="7733655" y="3853657"/>
            <a:ext cx="589751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300" b="1">
                <a:solidFill>
                  <a:srgbClr val="6B22B7"/>
                </a:solidFill>
                <a:latin typeface="Arial"/>
                <a:ea typeface="Arial"/>
                <a:cs typeface="Arial"/>
              </a:rPr>
              <a:t>Method:</a:t>
            </a:r>
            <a:endParaRPr lang="zh-CN" sz="1300"/>
          </a:p>
        </p:txBody>
      </p:sp>
      <p:sp>
        <p:nvSpPr>
          <p:cNvPr id="512" name="TextBox 122">
            <a:extLst>
              <a:ext uri="{FF2B5EF4-FFF2-40B4-BE49-F238E27FC236}">
                <a16:creationId xmlns:a16="http://schemas.microsoft.com/office/drawing/2014/main" id="{EB478248-71D5-7A8D-B077-BD1B23268DF0}"/>
              </a:ext>
            </a:extLst>
          </p:cNvPr>
          <p:cNvSpPr txBox="1"/>
          <p:nvPr/>
        </p:nvSpPr>
        <p:spPr>
          <a:xfrm>
            <a:off x="8348494" y="3853657"/>
            <a:ext cx="2394480" cy="2347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l"/>
            <a:r>
              <a:rPr lang="zh-CN" sz="1150">
                <a:solidFill>
                  <a:srgbClr val="171717"/>
                </a:solidFill>
                <a:latin typeface="Arial"/>
                <a:ea typeface="Arial"/>
                <a:cs typeface="Arial"/>
              </a:rPr>
              <a:t>Traffic-Aware Adaptive Optimization</a:t>
            </a:r>
            <a:endParaRPr lang="zh-CN" sz="1150"/>
          </a:p>
        </p:txBody>
      </p:sp>
      <p:sp>
        <p:nvSpPr>
          <p:cNvPr id="516" name="TextBox 124">
            <a:extLst>
              <a:ext uri="{FF2B5EF4-FFF2-40B4-BE49-F238E27FC236}">
                <a16:creationId xmlns:a16="http://schemas.microsoft.com/office/drawing/2014/main" id="{B1B9FEA8-DD27-E51E-2989-E80B6A7324C5}"/>
              </a:ext>
            </a:extLst>
          </p:cNvPr>
          <p:cNvSpPr txBox="1"/>
          <p:nvPr/>
        </p:nvSpPr>
        <p:spPr>
          <a:xfrm>
            <a:off x="1876384" y="4907723"/>
            <a:ext cx="1494524" cy="2256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>
              <a:lnSpc>
                <a:spcPct val="70000"/>
              </a:lnSpc>
            </a:pPr>
            <a:r>
              <a:rPr lang="en-US" altLang="zh-CN" sz="2100" b="1" dirty="0">
                <a:solidFill>
                  <a:srgbClr val="0A7FEF"/>
                </a:solidFill>
                <a:latin typeface="Arial"/>
                <a:ea typeface="Arial"/>
                <a:cs typeface="Arial"/>
              </a:rPr>
              <a:t>Traffic </a:t>
            </a:r>
            <a:r>
              <a:rPr lang="zh-CN" sz="2100" b="1" dirty="0">
                <a:solidFill>
                  <a:srgbClr val="0A7FEF"/>
                </a:solidFill>
                <a:latin typeface="Arial"/>
                <a:ea typeface="Arial"/>
                <a:cs typeface="Arial"/>
              </a:rPr>
              <a:t>Prediction</a:t>
            </a:r>
            <a:r>
              <a:rPr lang="en-US" altLang="zh-CN" sz="2100" b="1" dirty="0">
                <a:solidFill>
                  <a:srgbClr val="0A7FEF"/>
                </a:solidFill>
                <a:latin typeface="Arial"/>
                <a:ea typeface="Arial"/>
                <a:cs typeface="Arial"/>
              </a:rPr>
              <a:t>/</a:t>
            </a:r>
            <a:br>
              <a:rPr lang="en-US" altLang="zh-CN" sz="2100" b="1" dirty="0">
                <a:solidFill>
                  <a:srgbClr val="0A7FEF"/>
                </a:solidFill>
                <a:latin typeface="Arial"/>
                <a:ea typeface="Arial"/>
                <a:cs typeface="Arial"/>
              </a:rPr>
            </a:br>
            <a:r>
              <a:rPr lang="en-US" altLang="zh-CN" sz="2100" b="1" dirty="0">
                <a:solidFill>
                  <a:srgbClr val="0A7FEF"/>
                </a:solidFill>
                <a:latin typeface="Arial"/>
                <a:ea typeface="Arial"/>
                <a:cs typeface="Arial"/>
              </a:rPr>
              <a:t>Engineering</a:t>
            </a:r>
            <a:endParaRPr lang="zh-CN" sz="2100" dirty="0"/>
          </a:p>
        </p:txBody>
      </p:sp>
      <p:sp>
        <p:nvSpPr>
          <p:cNvPr id="518" name="TextBox 125">
            <a:extLst>
              <a:ext uri="{FF2B5EF4-FFF2-40B4-BE49-F238E27FC236}">
                <a16:creationId xmlns:a16="http://schemas.microsoft.com/office/drawing/2014/main" id="{6785ABDA-AF40-ED07-5327-8087F13A9176}"/>
              </a:ext>
            </a:extLst>
          </p:cNvPr>
          <p:cNvSpPr txBox="1"/>
          <p:nvPr/>
        </p:nvSpPr>
        <p:spPr>
          <a:xfrm>
            <a:off x="2014049" y="5538684"/>
            <a:ext cx="1258546" cy="1905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CN" sz="1600" b="1" dirty="0">
                <a:solidFill>
                  <a:srgbClr val="1C1C1C"/>
                </a:solidFill>
                <a:latin typeface="Arial"/>
                <a:ea typeface="Arial"/>
                <a:cs typeface="Arial"/>
              </a:rPr>
              <a:t>NetJIT</a:t>
            </a:r>
            <a:r>
              <a:rPr lang="en-US" altLang="zh-CN" sz="1600" b="1" dirty="0">
                <a:solidFill>
                  <a:srgbClr val="1C1C1C"/>
                </a:solidFill>
                <a:latin typeface="Arial"/>
                <a:ea typeface="Arial"/>
                <a:cs typeface="Arial"/>
              </a:rPr>
              <a:t> </a:t>
            </a:r>
            <a:r>
              <a:rPr lang="zh-CN" altLang="zh-CN" sz="1600" b="1" dirty="0">
                <a:solidFill>
                  <a:srgbClr val="1C1C1C"/>
                </a:solidFill>
                <a:ea typeface="Arial"/>
                <a:cs typeface="Arial"/>
              </a:rPr>
              <a:t>[SIGMETRICS'25]</a:t>
            </a:r>
            <a:endParaRPr lang="zh-CN" altLang="zh-CN" sz="1600" b="1" dirty="0"/>
          </a:p>
          <a:p>
            <a:pPr algn="ctr"/>
            <a:r>
              <a:rPr lang="en-US" altLang="zh-CN" sz="1600" b="1" dirty="0" err="1">
                <a:solidFill>
                  <a:srgbClr val="1D2430"/>
                </a:solidFill>
                <a:ea typeface="Arial"/>
                <a:cs typeface="Arial"/>
              </a:rPr>
              <a:t>HalfLife</a:t>
            </a:r>
            <a:r>
              <a:rPr lang="zh-CN" altLang="en-US" sz="1600" b="1" dirty="0">
                <a:solidFill>
                  <a:srgbClr val="1D2430"/>
                </a:solidFill>
                <a:ea typeface="Arial"/>
                <a:cs typeface="Arial"/>
              </a:rPr>
              <a:t> </a:t>
            </a:r>
            <a:r>
              <a:rPr lang="en-US" altLang="zh-CN" sz="1600" b="1" dirty="0">
                <a:solidFill>
                  <a:srgbClr val="1D2430"/>
                </a:solidFill>
                <a:ea typeface="Arial"/>
                <a:cs typeface="Arial"/>
              </a:rPr>
              <a:t>(EuroSys’24</a:t>
            </a:r>
            <a:r>
              <a:rPr lang="zh-CN" altLang="zh-CN" sz="1600" b="1" dirty="0">
                <a:solidFill>
                  <a:srgbClr val="1D2430"/>
                </a:solidFill>
                <a:ea typeface="Arial"/>
                <a:cs typeface="Arial"/>
              </a:rPr>
              <a:t>]</a:t>
            </a:r>
            <a:endParaRPr lang="zh-CN" altLang="zh-CN" sz="1600" dirty="0"/>
          </a:p>
          <a:p>
            <a:pPr algn="ctr"/>
            <a:endParaRPr lang="zh-CN" sz="1600" b="1" dirty="0"/>
          </a:p>
        </p:txBody>
      </p:sp>
      <p:sp>
        <p:nvSpPr>
          <p:cNvPr id="522" name="TextBox 127">
            <a:extLst>
              <a:ext uri="{FF2B5EF4-FFF2-40B4-BE49-F238E27FC236}">
                <a16:creationId xmlns:a16="http://schemas.microsoft.com/office/drawing/2014/main" id="{AA807329-FE54-3B34-4BF0-5D50CE66101A}"/>
              </a:ext>
            </a:extLst>
          </p:cNvPr>
          <p:cNvSpPr txBox="1"/>
          <p:nvPr/>
        </p:nvSpPr>
        <p:spPr>
          <a:xfrm>
            <a:off x="5618916" y="4817770"/>
            <a:ext cx="1468303" cy="2256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altLang="zh-CN" sz="2100" b="1" dirty="0">
                <a:solidFill>
                  <a:srgbClr val="FF6411"/>
                </a:solidFill>
                <a:latin typeface="Arial"/>
                <a:ea typeface="Arial"/>
                <a:cs typeface="Arial"/>
              </a:rPr>
              <a:t>Traffic </a:t>
            </a:r>
            <a:r>
              <a:rPr lang="zh-CN" sz="2100" b="1" dirty="0">
                <a:solidFill>
                  <a:srgbClr val="FF6411"/>
                </a:solidFill>
                <a:latin typeface="Arial"/>
                <a:ea typeface="Arial"/>
                <a:cs typeface="Arial"/>
              </a:rPr>
              <a:t>Isolation</a:t>
            </a:r>
            <a:endParaRPr lang="zh-CN" sz="2100" dirty="0"/>
          </a:p>
        </p:txBody>
      </p:sp>
      <p:sp>
        <p:nvSpPr>
          <p:cNvPr id="524" name="TextBox 128">
            <a:extLst>
              <a:ext uri="{FF2B5EF4-FFF2-40B4-BE49-F238E27FC236}">
                <a16:creationId xmlns:a16="http://schemas.microsoft.com/office/drawing/2014/main" id="{8643B2CD-617A-666A-9B98-0AF98A9472D0}"/>
              </a:ext>
            </a:extLst>
          </p:cNvPr>
          <p:cNvSpPr txBox="1"/>
          <p:nvPr/>
        </p:nvSpPr>
        <p:spPr>
          <a:xfrm>
            <a:off x="5346190" y="5484973"/>
            <a:ext cx="2097576" cy="1905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CN" sz="1600" b="1" dirty="0">
                <a:solidFill>
                  <a:srgbClr val="1C1C1C"/>
                </a:solidFill>
                <a:latin typeface="Arial"/>
                <a:ea typeface="Arial"/>
                <a:cs typeface="Arial"/>
              </a:rPr>
              <a:t>InfiniFlow [SIGCOMM’26]</a:t>
            </a:r>
            <a:endParaRPr lang="en-US" altLang="zh-CN" sz="1600" b="1" dirty="0">
              <a:solidFill>
                <a:srgbClr val="1C1C1C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lang="zh-CN" altLang="zh-CN" sz="1600" b="1" dirty="0">
                <a:solidFill>
                  <a:srgbClr val="1C1C1C"/>
                </a:solidFill>
                <a:ea typeface="Arial"/>
                <a:cs typeface="Arial"/>
              </a:rPr>
              <a:t>Themis [NSDI'26]</a:t>
            </a:r>
            <a:endParaRPr lang="zh-CN" altLang="zh-CN" sz="1600" b="1" dirty="0"/>
          </a:p>
          <a:p>
            <a:pPr algn="ctr"/>
            <a:endParaRPr lang="zh-CN" sz="1600" b="1" dirty="0"/>
          </a:p>
        </p:txBody>
      </p:sp>
      <p:sp>
        <p:nvSpPr>
          <p:cNvPr id="528" name="TextBox 130">
            <a:extLst>
              <a:ext uri="{FF2B5EF4-FFF2-40B4-BE49-F238E27FC236}">
                <a16:creationId xmlns:a16="http://schemas.microsoft.com/office/drawing/2014/main" id="{578EF96E-7569-15E0-EF2D-D6ED98043D91}"/>
              </a:ext>
            </a:extLst>
          </p:cNvPr>
          <p:cNvSpPr txBox="1"/>
          <p:nvPr/>
        </p:nvSpPr>
        <p:spPr>
          <a:xfrm>
            <a:off x="9396253" y="4745118"/>
            <a:ext cx="1730501" cy="2256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altLang="zh-CN" sz="2100" b="1" dirty="0">
                <a:solidFill>
                  <a:srgbClr val="6723BC"/>
                </a:solidFill>
                <a:latin typeface="Arial"/>
                <a:ea typeface="Arial"/>
                <a:cs typeface="Arial"/>
              </a:rPr>
              <a:t>Traffic </a:t>
            </a:r>
            <a:r>
              <a:rPr lang="zh-CN" sz="2100" b="1" dirty="0">
                <a:solidFill>
                  <a:srgbClr val="6723BC"/>
                </a:solidFill>
                <a:latin typeface="Arial"/>
                <a:ea typeface="Arial"/>
                <a:cs typeface="Arial"/>
              </a:rPr>
              <a:t>Scheduling</a:t>
            </a:r>
            <a:endParaRPr lang="zh-CN" sz="2100" dirty="0"/>
          </a:p>
        </p:txBody>
      </p:sp>
      <p:sp>
        <p:nvSpPr>
          <p:cNvPr id="530" name="TextBox 131">
            <a:extLst>
              <a:ext uri="{FF2B5EF4-FFF2-40B4-BE49-F238E27FC236}">
                <a16:creationId xmlns:a16="http://schemas.microsoft.com/office/drawing/2014/main" id="{A34725BE-6D6C-317F-A564-BAE45D00AF43}"/>
              </a:ext>
            </a:extLst>
          </p:cNvPr>
          <p:cNvSpPr txBox="1"/>
          <p:nvPr/>
        </p:nvSpPr>
        <p:spPr>
          <a:xfrm>
            <a:off x="9117496" y="5552150"/>
            <a:ext cx="2359774" cy="1905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CN" sz="1600" b="1" dirty="0">
                <a:solidFill>
                  <a:srgbClr val="1C1C1C"/>
                </a:solidFill>
                <a:latin typeface="Arial"/>
                <a:ea typeface="Arial"/>
                <a:cs typeface="Arial"/>
              </a:rPr>
              <a:t>BMW-Tree [SIGCOMM'23] /</a:t>
            </a:r>
            <a:endParaRPr lang="en-US" altLang="zh-CN" sz="1600" b="1" dirty="0">
              <a:solidFill>
                <a:srgbClr val="1C1C1C"/>
              </a:solidFill>
              <a:latin typeface="Arial"/>
              <a:ea typeface="Arial"/>
              <a:cs typeface="Arial"/>
            </a:endParaRPr>
          </a:p>
          <a:p>
            <a:pPr algn="ctr"/>
            <a:r>
              <a:rPr lang="zh-CN" altLang="zh-CN" sz="1600" b="1" dirty="0">
                <a:solidFill>
                  <a:srgbClr val="1C1C1C"/>
                </a:solidFill>
                <a:ea typeface="Arial"/>
                <a:cs typeface="Arial"/>
              </a:rPr>
              <a:t>vPIFO [SIGCOMM'24] /</a:t>
            </a:r>
            <a:endParaRPr lang="en-US" altLang="zh-CN" sz="1600" b="1" dirty="0">
              <a:solidFill>
                <a:srgbClr val="1C1C1C"/>
              </a:solidFill>
              <a:ea typeface="Arial"/>
              <a:cs typeface="Arial"/>
            </a:endParaRPr>
          </a:p>
          <a:p>
            <a:pPr algn="ctr"/>
            <a:r>
              <a:rPr lang="zh-CN" altLang="zh-CN" sz="1600" b="1" dirty="0">
                <a:solidFill>
                  <a:srgbClr val="1C1C1C"/>
                </a:solidFill>
                <a:ea typeface="Arial"/>
                <a:cs typeface="Arial"/>
              </a:rPr>
              <a:t>Scale-up PIFO [SIGCOMM'26]</a:t>
            </a:r>
            <a:endParaRPr lang="zh-CN" altLang="zh-CN" sz="1600" b="1" dirty="0"/>
          </a:p>
          <a:p>
            <a:pPr algn="ctr"/>
            <a:endParaRPr lang="zh-CN" altLang="zh-CN" sz="1600" b="1" dirty="0"/>
          </a:p>
          <a:p>
            <a:pPr algn="ctr"/>
            <a:endParaRPr lang="zh-CN" sz="1600" b="1" dirty="0"/>
          </a:p>
        </p:txBody>
      </p:sp>
      <p:sp>
        <p:nvSpPr>
          <p:cNvPr id="536" name="TextBox 134">
            <a:extLst>
              <a:ext uri="{FF2B5EF4-FFF2-40B4-BE49-F238E27FC236}">
                <a16:creationId xmlns:a16="http://schemas.microsoft.com/office/drawing/2014/main" id="{667B26FB-2BE2-2211-9402-F14E0AAA2B56}"/>
              </a:ext>
            </a:extLst>
          </p:cNvPr>
          <p:cNvSpPr txBox="1"/>
          <p:nvPr/>
        </p:nvSpPr>
        <p:spPr>
          <a:xfrm>
            <a:off x="2778192" y="6182985"/>
            <a:ext cx="6633587" cy="4011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CN" sz="2350" b="1" dirty="0">
                <a:solidFill>
                  <a:srgbClr val="06165A"/>
                </a:solidFill>
                <a:latin typeface="Arial"/>
                <a:ea typeface="Arial"/>
                <a:cs typeface="Arial"/>
              </a:rPr>
              <a:t>Empowering Future-Ready Adaptive Networks</a:t>
            </a:r>
            <a:endParaRPr lang="zh-CN" sz="2350" dirty="0"/>
          </a:p>
        </p:txBody>
      </p:sp>
      <p:pic>
        <p:nvPicPr>
          <p:cNvPr id="538" name="图片 537">
            <a:extLst>
              <a:ext uri="{FF2B5EF4-FFF2-40B4-BE49-F238E27FC236}">
                <a16:creationId xmlns:a16="http://schemas.microsoft.com/office/drawing/2014/main" id="{00131397-A160-9755-1478-C99863DAB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49" y="1747727"/>
            <a:ext cx="1213178" cy="754210"/>
          </a:xfrm>
          <a:prstGeom prst="rect">
            <a:avLst/>
          </a:prstGeom>
        </p:spPr>
      </p:pic>
      <p:sp>
        <p:nvSpPr>
          <p:cNvPr id="540" name="Ellipse 86">
            <a:extLst>
              <a:ext uri="{FF2B5EF4-FFF2-40B4-BE49-F238E27FC236}">
                <a16:creationId xmlns:a16="http://schemas.microsoft.com/office/drawing/2014/main" id="{A6B14269-FCAA-0DAD-AFE1-6D14C9C5EDA7}"/>
              </a:ext>
            </a:extLst>
          </p:cNvPr>
          <p:cNvSpPr/>
          <p:nvPr/>
        </p:nvSpPr>
        <p:spPr>
          <a:xfrm>
            <a:off x="691040" y="3203585"/>
            <a:ext cx="120866" cy="128553"/>
          </a:xfrm>
          <a:prstGeom prst="ellipse">
            <a:avLst/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2" name="Ellipse 87">
            <a:extLst>
              <a:ext uri="{FF2B5EF4-FFF2-40B4-BE49-F238E27FC236}">
                <a16:creationId xmlns:a16="http://schemas.microsoft.com/office/drawing/2014/main" id="{168B6B08-8D65-F211-0934-85A26432DA73}"/>
              </a:ext>
            </a:extLst>
          </p:cNvPr>
          <p:cNvSpPr/>
          <p:nvPr/>
        </p:nvSpPr>
        <p:spPr>
          <a:xfrm>
            <a:off x="832926" y="3203585"/>
            <a:ext cx="120866" cy="128553"/>
          </a:xfrm>
          <a:prstGeom prst="ellipse">
            <a:avLst/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4" name="Roundrect 88">
            <a:extLst>
              <a:ext uri="{FF2B5EF4-FFF2-40B4-BE49-F238E27FC236}">
                <a16:creationId xmlns:a16="http://schemas.microsoft.com/office/drawing/2014/main" id="{DE5492F0-6691-CA46-55AC-088B4A822524}"/>
              </a:ext>
            </a:extLst>
          </p:cNvPr>
          <p:cNvSpPr/>
          <p:nvPr/>
        </p:nvSpPr>
        <p:spPr>
          <a:xfrm>
            <a:off x="633235" y="3348906"/>
            <a:ext cx="204947" cy="150910"/>
          </a:xfrm>
          <a:prstGeom prst="roundRect">
            <a:avLst>
              <a:gd name="adj" fmla="val 44444"/>
            </a:avLst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6" name="Roundrect 89">
            <a:extLst>
              <a:ext uri="{FF2B5EF4-FFF2-40B4-BE49-F238E27FC236}">
                <a16:creationId xmlns:a16="http://schemas.microsoft.com/office/drawing/2014/main" id="{0FA02E04-7744-0378-D836-6AAAFA06C4B6}"/>
              </a:ext>
            </a:extLst>
          </p:cNvPr>
          <p:cNvSpPr/>
          <p:nvPr/>
        </p:nvSpPr>
        <p:spPr>
          <a:xfrm>
            <a:off x="796141" y="3348906"/>
            <a:ext cx="204947" cy="150910"/>
          </a:xfrm>
          <a:prstGeom prst="roundRect">
            <a:avLst>
              <a:gd name="adj" fmla="val 44444"/>
            </a:avLst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0" name="Ellipse 86">
            <a:extLst>
              <a:ext uri="{FF2B5EF4-FFF2-40B4-BE49-F238E27FC236}">
                <a16:creationId xmlns:a16="http://schemas.microsoft.com/office/drawing/2014/main" id="{ADD92F23-898F-4C3D-0BDB-F1481CD7693E}"/>
              </a:ext>
            </a:extLst>
          </p:cNvPr>
          <p:cNvSpPr/>
          <p:nvPr/>
        </p:nvSpPr>
        <p:spPr>
          <a:xfrm>
            <a:off x="7288743" y="3200297"/>
            <a:ext cx="120866" cy="128553"/>
          </a:xfrm>
          <a:prstGeom prst="ellipse">
            <a:avLst/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2" name="Ellipse 87">
            <a:extLst>
              <a:ext uri="{FF2B5EF4-FFF2-40B4-BE49-F238E27FC236}">
                <a16:creationId xmlns:a16="http://schemas.microsoft.com/office/drawing/2014/main" id="{867C3569-3921-4F6C-87A6-3F7B71C99BA3}"/>
              </a:ext>
            </a:extLst>
          </p:cNvPr>
          <p:cNvSpPr/>
          <p:nvPr/>
        </p:nvSpPr>
        <p:spPr>
          <a:xfrm>
            <a:off x="7430629" y="3200297"/>
            <a:ext cx="120866" cy="128553"/>
          </a:xfrm>
          <a:prstGeom prst="ellipse">
            <a:avLst/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4" name="Roundrect 88">
            <a:extLst>
              <a:ext uri="{FF2B5EF4-FFF2-40B4-BE49-F238E27FC236}">
                <a16:creationId xmlns:a16="http://schemas.microsoft.com/office/drawing/2014/main" id="{99E58CC4-2588-F497-F955-A92B30796BFC}"/>
              </a:ext>
            </a:extLst>
          </p:cNvPr>
          <p:cNvSpPr/>
          <p:nvPr/>
        </p:nvSpPr>
        <p:spPr>
          <a:xfrm>
            <a:off x="7230938" y="3345618"/>
            <a:ext cx="204947" cy="150910"/>
          </a:xfrm>
          <a:prstGeom prst="roundRect">
            <a:avLst>
              <a:gd name="adj" fmla="val 44444"/>
            </a:avLst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6" name="Roundrect 89">
            <a:extLst>
              <a:ext uri="{FF2B5EF4-FFF2-40B4-BE49-F238E27FC236}">
                <a16:creationId xmlns:a16="http://schemas.microsoft.com/office/drawing/2014/main" id="{46A228E7-9D1E-04EA-F587-00FE56793276}"/>
              </a:ext>
            </a:extLst>
          </p:cNvPr>
          <p:cNvSpPr/>
          <p:nvPr/>
        </p:nvSpPr>
        <p:spPr>
          <a:xfrm>
            <a:off x="7393844" y="3345618"/>
            <a:ext cx="204947" cy="150910"/>
          </a:xfrm>
          <a:prstGeom prst="roundRect">
            <a:avLst>
              <a:gd name="adj" fmla="val 44444"/>
            </a:avLst>
          </a:prstGeom>
          <a:solidFill>
            <a:srgbClr val="169B18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558" name="图片 557">
            <a:extLst>
              <a:ext uri="{FF2B5EF4-FFF2-40B4-BE49-F238E27FC236}">
                <a16:creationId xmlns:a16="http://schemas.microsoft.com/office/drawing/2014/main" id="{8FF12810-E8EF-21DE-6C7C-4F5CD2880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4166" y="1678749"/>
            <a:ext cx="1129795" cy="805564"/>
          </a:xfrm>
          <a:prstGeom prst="rect">
            <a:avLst/>
          </a:prstGeom>
        </p:spPr>
      </p:pic>
      <p:pic>
        <p:nvPicPr>
          <p:cNvPr id="562" name="图片 561">
            <a:extLst>
              <a:ext uri="{FF2B5EF4-FFF2-40B4-BE49-F238E27FC236}">
                <a16:creationId xmlns:a16="http://schemas.microsoft.com/office/drawing/2014/main" id="{6FCB7BC9-A7A9-8AB1-BFC7-6F90A4879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289" y="3799015"/>
            <a:ext cx="434764" cy="348955"/>
          </a:xfrm>
          <a:prstGeom prst="rect">
            <a:avLst/>
          </a:prstGeom>
        </p:spPr>
      </p:pic>
      <p:pic>
        <p:nvPicPr>
          <p:cNvPr id="566" name="图片 565">
            <a:extLst>
              <a:ext uri="{FF2B5EF4-FFF2-40B4-BE49-F238E27FC236}">
                <a16:creationId xmlns:a16="http://schemas.microsoft.com/office/drawing/2014/main" id="{69389FFE-3282-2EE9-4267-7196AF98B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3247" y="3808836"/>
            <a:ext cx="434764" cy="348955"/>
          </a:xfrm>
          <a:prstGeom prst="rect">
            <a:avLst/>
          </a:prstGeom>
        </p:spPr>
      </p:pic>
      <p:pic>
        <p:nvPicPr>
          <p:cNvPr id="568" name="图片 567">
            <a:extLst>
              <a:ext uri="{FF2B5EF4-FFF2-40B4-BE49-F238E27FC236}">
                <a16:creationId xmlns:a16="http://schemas.microsoft.com/office/drawing/2014/main" id="{3B58A7B3-AB11-ADC4-50C2-94D827F0E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7490" y="2568579"/>
            <a:ext cx="433339" cy="412455"/>
          </a:xfrm>
          <a:prstGeom prst="rect">
            <a:avLst/>
          </a:prstGeom>
        </p:spPr>
      </p:pic>
      <p:pic>
        <p:nvPicPr>
          <p:cNvPr id="570" name="图片 569">
            <a:extLst>
              <a:ext uri="{FF2B5EF4-FFF2-40B4-BE49-F238E27FC236}">
                <a16:creationId xmlns:a16="http://schemas.microsoft.com/office/drawing/2014/main" id="{B4A5556A-1F85-6171-793A-85A8FCEE1D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119" y="2541923"/>
            <a:ext cx="433339" cy="412455"/>
          </a:xfrm>
          <a:prstGeom prst="rect">
            <a:avLst/>
          </a:prstGeom>
        </p:spPr>
      </p:pic>
      <p:pic>
        <p:nvPicPr>
          <p:cNvPr id="572" name="图片 571">
            <a:extLst>
              <a:ext uri="{FF2B5EF4-FFF2-40B4-BE49-F238E27FC236}">
                <a16:creationId xmlns:a16="http://schemas.microsoft.com/office/drawing/2014/main" id="{BA53DEF9-08DF-1DA9-2E00-30E7428591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2357" y="4843717"/>
            <a:ext cx="831809" cy="817467"/>
          </a:xfrm>
          <a:prstGeom prst="rect">
            <a:avLst/>
          </a:prstGeom>
        </p:spPr>
      </p:pic>
      <p:pic>
        <p:nvPicPr>
          <p:cNvPr id="574" name="图片 573">
            <a:extLst>
              <a:ext uri="{FF2B5EF4-FFF2-40B4-BE49-F238E27FC236}">
                <a16:creationId xmlns:a16="http://schemas.microsoft.com/office/drawing/2014/main" id="{8D6AC2C1-0941-6D29-CD3B-31D94E9867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3935" y="4858024"/>
            <a:ext cx="901371" cy="834248"/>
          </a:xfrm>
          <a:prstGeom prst="rect">
            <a:avLst/>
          </a:prstGeom>
        </p:spPr>
      </p:pic>
      <p:pic>
        <p:nvPicPr>
          <p:cNvPr id="576" name="图片 575">
            <a:extLst>
              <a:ext uri="{FF2B5EF4-FFF2-40B4-BE49-F238E27FC236}">
                <a16:creationId xmlns:a16="http://schemas.microsoft.com/office/drawing/2014/main" id="{8747C3A0-4DA9-C89E-EF4E-D958C30A2F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947" y="4861114"/>
            <a:ext cx="872380" cy="778431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5CC3EDA5-DBA9-EC96-2DEC-C2EF5FEBD76B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63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03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4">
            <a:extLst>
              <a:ext uri="{FF2B5EF4-FFF2-40B4-BE49-F238E27FC236}">
                <a16:creationId xmlns:a16="http://schemas.microsoft.com/office/drawing/2014/main" id="{1705D135-9972-4D3F-BBF0-A964F86C1186}"/>
              </a:ext>
            </a:extLst>
          </p:cNvPr>
          <p:cNvSpPr>
            <a:spLocks noGrp="1"/>
          </p:cNvSpPr>
          <p:nvPr/>
        </p:nvSpPr>
        <p:spPr>
          <a:xfrm>
            <a:off x="5159896" y="3077595"/>
            <a:ext cx="6336704" cy="3438888"/>
          </a:xfrm>
          <a:prstGeom prst="roundRect">
            <a:avLst>
              <a:gd name="adj" fmla="val 2276"/>
            </a:avLst>
          </a:prstGeom>
          <a:solidFill>
            <a:srgbClr val="FFFFFF">
              <a:alpha val="0"/>
            </a:srgbClr>
          </a:solidFill>
          <a:ln w="19050">
            <a:solidFill>
              <a:srgbClr val="222361"/>
            </a:solidFill>
            <a:prstDash val="solid"/>
          </a:ln>
        </p:spPr>
      </p:sp>
      <p:sp>
        <p:nvSpPr>
          <p:cNvPr id="5" name="Shape 24">
            <a:extLst>
              <a:ext uri="{FF2B5EF4-FFF2-40B4-BE49-F238E27FC236}">
                <a16:creationId xmlns:a16="http://schemas.microsoft.com/office/drawing/2014/main" id="{DDA6CA81-061B-471A-BF80-6557538AB992}"/>
              </a:ext>
            </a:extLst>
          </p:cNvPr>
          <p:cNvSpPr>
            <a:spLocks noGrp="1"/>
          </p:cNvSpPr>
          <p:nvPr/>
        </p:nvSpPr>
        <p:spPr>
          <a:xfrm>
            <a:off x="767408" y="3077595"/>
            <a:ext cx="4248472" cy="3438888"/>
          </a:xfrm>
          <a:prstGeom prst="roundRect">
            <a:avLst>
              <a:gd name="adj" fmla="val 2276"/>
            </a:avLst>
          </a:prstGeom>
          <a:solidFill>
            <a:srgbClr val="FFFFFF">
              <a:alpha val="0"/>
            </a:srgbClr>
          </a:solidFill>
          <a:ln w="19050">
            <a:solidFill>
              <a:srgbClr val="222361"/>
            </a:solidFill>
            <a:prstDash val="solid"/>
          </a:ln>
        </p:spPr>
      </p:sp>
      <p:sp>
        <p:nvSpPr>
          <p:cNvPr id="6" name="标题 2">
            <a:extLst>
              <a:ext uri="{FF2B5EF4-FFF2-40B4-BE49-F238E27FC236}">
                <a16:creationId xmlns:a16="http://schemas.microsoft.com/office/drawing/2014/main" id="{FA4716DD-0E1E-4612-A7DF-ABD9C7838AA6}"/>
              </a:ext>
            </a:extLst>
          </p:cNvPr>
          <p:cNvSpPr>
            <a:spLocks noGrp="1"/>
          </p:cNvSpPr>
          <p:nvPr/>
        </p:nvSpPr>
        <p:spPr>
          <a:xfrm>
            <a:off x="548952" y="352045"/>
            <a:ext cx="10515600" cy="464720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2236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dirty="0"/>
              <a:t>Feature 3: </a:t>
            </a:r>
            <a:r>
              <a:rPr lang="en-US" dirty="0"/>
              <a:t>AI Fabrics Carry Heterogeneous Traffic with Conflicting Objectives</a:t>
            </a:r>
            <a:endParaRPr dirty="0"/>
          </a:p>
        </p:txBody>
      </p:sp>
      <p:sp>
        <p:nvSpPr>
          <p:cNvPr id="7" name="矩形 20">
            <a:extLst>
              <a:ext uri="{FF2B5EF4-FFF2-40B4-BE49-F238E27FC236}">
                <a16:creationId xmlns:a16="http://schemas.microsoft.com/office/drawing/2014/main" id="{29681DC1-9D3A-466B-B7E1-8386D9917AEB}"/>
              </a:ext>
            </a:extLst>
          </p:cNvPr>
          <p:cNvSpPr>
            <a:spLocks noGrp="1"/>
          </p:cNvSpPr>
          <p:nvPr/>
        </p:nvSpPr>
        <p:spPr>
          <a:xfrm>
            <a:off x="371363" y="1194131"/>
            <a:ext cx="11449273" cy="1475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l"/>
            </a:pPr>
            <a:r>
              <a:rPr lang="en-US" altLang="zh-CN" sz="1600" b="1" dirty="0"/>
              <a:t>To avoid the cost of maintaining separate networks, the industry is converging AI and general-purpose traffic onto unified fabrics, </a:t>
            </a:r>
            <a:r>
              <a:rPr lang="en-US" altLang="zh-CN" sz="1600" dirty="0"/>
              <a:t>as in ByteDance's </a:t>
            </a:r>
            <a:r>
              <a:rPr lang="en-US" altLang="zh-CN" sz="1600" dirty="0" err="1"/>
              <a:t>Jakiro</a:t>
            </a:r>
            <a:r>
              <a:rPr lang="en-US" altLang="zh-CN" sz="1600" dirty="0"/>
              <a:t> and Alibaba's Stella</a:t>
            </a:r>
            <a:r>
              <a:rPr lang="en-US" altLang="zh-CN" sz="1600" b="1" dirty="0"/>
              <a:t>. </a:t>
            </a:r>
          </a:p>
          <a:p>
            <a:pPr marL="285750" indent="-285750">
              <a:lnSpc>
                <a:spcPct val="150000"/>
              </a:lnSpc>
              <a:buFont typeface="Wingdings"/>
              <a:buChar char="l"/>
            </a:pPr>
            <a:r>
              <a:rPr sz="1600" b="1" dirty="0"/>
              <a:t>Challenges of Network Convergence：</a:t>
            </a:r>
          </a:p>
          <a:p>
            <a:pPr>
              <a:lnSpc>
                <a:spcPct val="150000"/>
              </a:lnSpc>
              <a:buNone/>
            </a:pPr>
            <a:r>
              <a:rPr sz="1200" dirty="0">
                <a:latin typeface="微软雅黑"/>
                <a:ea typeface="微软雅黑"/>
                <a:cs typeface="微软雅黑"/>
              </a:rPr>
              <a:t>(1) Competition for link resources between AI traffic and G</a:t>
            </a:r>
            <a:r>
              <a:rPr sz="1200" dirty="0"/>
              <a:t>eneral-Purpose</a:t>
            </a:r>
            <a:r>
              <a:rPr sz="1200" dirty="0">
                <a:latin typeface="微软雅黑"/>
                <a:ea typeface="微软雅黑"/>
                <a:cs typeface="微软雅黑"/>
              </a:rPr>
              <a:t> traffic</a:t>
            </a:r>
          </a:p>
          <a:p>
            <a:pPr>
              <a:lnSpc>
                <a:spcPct val="150000"/>
              </a:lnSpc>
              <a:buNone/>
            </a:pPr>
            <a:r>
              <a:rPr sz="1200" dirty="0">
                <a:latin typeface="微软雅黑"/>
                <a:ea typeface="微软雅黑"/>
                <a:cs typeface="微软雅黑"/>
              </a:rPr>
              <a:t>(2) </a:t>
            </a:r>
            <a:r>
              <a:rPr sz="1200" dirty="0"/>
              <a:t>Inference spans multiple communication stages whose traffic contends for shared links.</a:t>
            </a:r>
          </a:p>
        </p:txBody>
      </p:sp>
      <p:sp>
        <p:nvSpPr>
          <p:cNvPr id="8" name="文本框 32">
            <a:extLst>
              <a:ext uri="{FF2B5EF4-FFF2-40B4-BE49-F238E27FC236}">
                <a16:creationId xmlns:a16="http://schemas.microsoft.com/office/drawing/2014/main" id="{591FDF63-DFBE-4510-BF5F-56F535FF069B}"/>
              </a:ext>
            </a:extLst>
          </p:cNvPr>
          <p:cNvSpPr>
            <a:spLocks noGrp="1"/>
          </p:cNvSpPr>
          <p:nvPr/>
        </p:nvSpPr>
        <p:spPr>
          <a:xfrm>
            <a:off x="911424" y="6562249"/>
            <a:ext cx="2088232" cy="23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pic>
        <p:nvPicPr>
          <p:cNvPr id="35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1424" y="3204114"/>
            <a:ext cx="3816424" cy="2653485"/>
          </a:xfrm>
          <a:prstGeom prst="rect">
            <a:avLst/>
          </a:prstGeom>
          <a:ln>
            <a:noFill/>
          </a:ln>
        </p:spPr>
      </p:pic>
      <p:pic>
        <p:nvPicPr>
          <p:cNvPr id="36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433380" y="3296368"/>
            <a:ext cx="5789736" cy="2473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172BC09-A5D8-4682-A337-13CF8196AB26}"/>
              </a:ext>
            </a:extLst>
          </p:cNvPr>
          <p:cNvSpPr>
            <a:spLocks noGrp="1"/>
          </p:cNvSpPr>
          <p:nvPr/>
        </p:nvSpPr>
        <p:spPr>
          <a:xfrm>
            <a:off x="614327" y="5903365"/>
            <a:ext cx="4554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400" dirty="0">
                <a:latin typeface="微软雅黑"/>
                <a:ea typeface="微软雅黑"/>
                <a:cs typeface="微软雅黑"/>
              </a:rPr>
              <a:t>As AI traffic experiences more PFC pauses, flow completion time increases sharply.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F99529-239B-4706-95AA-8AFCF966BEB7}"/>
              </a:ext>
            </a:extLst>
          </p:cNvPr>
          <p:cNvSpPr>
            <a:spLocks noGrp="1"/>
          </p:cNvSpPr>
          <p:nvPr/>
        </p:nvSpPr>
        <p:spPr>
          <a:xfrm>
            <a:off x="5830665" y="5903365"/>
            <a:ext cx="5040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1400" dirty="0">
                <a:latin typeface="微软雅黑"/>
                <a:ea typeface="微软雅黑"/>
                <a:cs typeface="微软雅黑"/>
              </a:rPr>
              <a:t>Traffic from different inference requests overlaps in time and space, causing link congestion </a:t>
            </a:r>
            <a:r>
              <a:rPr lang="en-US" altLang="zh-CN" sz="1400" baseline="30000" dirty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  <a:rtl val="0"/>
              </a:rPr>
              <a:t>[1]</a:t>
            </a:r>
            <a:endParaRPr sz="14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Shape 25">
            <a:extLst>
              <a:ext uri="{FF2B5EF4-FFF2-40B4-BE49-F238E27FC236}">
                <a16:creationId xmlns:a16="http://schemas.microsoft.com/office/drawing/2014/main" id="{9DA7376D-0E5F-4DC8-916A-D90D5FF3F0DF}"/>
              </a:ext>
            </a:extLst>
          </p:cNvPr>
          <p:cNvSpPr>
            <a:spLocks noGrp="1"/>
          </p:cNvSpPr>
          <p:nvPr/>
        </p:nvSpPr>
        <p:spPr>
          <a:xfrm>
            <a:off x="767408" y="2805967"/>
            <a:ext cx="4248472" cy="411480"/>
          </a:xfrm>
          <a:prstGeom prst="roundRect">
            <a:avLst>
              <a:gd name="adj" fmla="val 17778"/>
            </a:avLst>
          </a:prstGeom>
          <a:solidFill>
            <a:srgbClr val="002060"/>
          </a:solidFill>
          <a:ln w="6350">
            <a:solidFill>
              <a:srgbClr val="002060"/>
            </a:solidFill>
            <a:prstDash val="solid"/>
          </a:ln>
        </p:spPr>
        <p:txBody>
          <a:bodyPr/>
          <a:lstStyle/>
          <a:p>
            <a:pPr algn="ctr">
              <a:buNone/>
            </a:pPr>
            <a:r>
              <a:rPr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TCP flows coexist with RDMA flows
</a:t>
            </a:r>
          </a:p>
          <a:p>
            <a:endParaRPr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Shape 25">
            <a:extLst>
              <a:ext uri="{FF2B5EF4-FFF2-40B4-BE49-F238E27FC236}">
                <a16:creationId xmlns:a16="http://schemas.microsoft.com/office/drawing/2014/main" id="{83A98F8B-4F69-44E8-86DC-AAFF5A019E9C}"/>
              </a:ext>
            </a:extLst>
          </p:cNvPr>
          <p:cNvSpPr>
            <a:spLocks noGrp="1"/>
          </p:cNvSpPr>
          <p:nvPr/>
        </p:nvSpPr>
        <p:spPr>
          <a:xfrm>
            <a:off x="5159896" y="2805967"/>
            <a:ext cx="6336704" cy="411480"/>
          </a:xfrm>
          <a:prstGeom prst="roundRect">
            <a:avLst>
              <a:gd name="adj" fmla="val 17778"/>
            </a:avLst>
          </a:prstGeom>
          <a:solidFill>
            <a:srgbClr val="002060"/>
          </a:solidFill>
          <a:ln w="6350">
            <a:solidFill>
              <a:srgbClr val="002060"/>
            </a:solidFill>
            <a:prstDash val="solid"/>
          </a:ln>
        </p:spPr>
        <p:txBody>
          <a:bodyPr/>
          <a:lstStyle/>
          <a:p>
            <a:pPr algn="ctr">
              <a:buNone/>
            </a:pPr>
            <a:r>
              <a:rPr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Link Contention Across Inference Stages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2FB7A7-7216-406E-894B-C5531C83A304}"/>
              </a:ext>
            </a:extLst>
          </p:cNvPr>
          <p:cNvSpPr>
            <a:spLocks noGrp="1"/>
          </p:cNvSpPr>
          <p:nvPr/>
        </p:nvSpPr>
        <p:spPr>
          <a:xfrm>
            <a:off x="587388" y="6653172"/>
            <a:ext cx="91450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[1] Multi-stage Flow Scheduling for LLM Serving, </a:t>
            </a:r>
            <a:r>
              <a:rPr sz="1050" dirty="0" err="1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arXiv</a:t>
            </a:r>
            <a:r>
              <a:rPr sz="1050" dirty="0">
                <a:solidFill>
                  <a:schemeClr val="accent3"/>
                </a:solidFill>
                <a:latin typeface="微软雅黑"/>
                <a:ea typeface="微软雅黑"/>
                <a:cs typeface="微软雅黑"/>
              </a:rPr>
              <a:t> 2026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7FEA54-364B-3E23-F43A-C3B4630BAFDA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7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65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9EC9FB-CACE-4034-92FA-7DB3F9D5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61" y="286289"/>
            <a:ext cx="12042488" cy="464720"/>
          </a:xfrm>
        </p:spPr>
        <p:txBody>
          <a:bodyPr/>
          <a:lstStyle/>
          <a:p>
            <a:r>
              <a:rPr dirty="0"/>
              <a:t>Overview of </a:t>
            </a:r>
            <a:r>
              <a:rPr lang="en-US" altLang="zh-CN" dirty="0"/>
              <a:t>O</a:t>
            </a:r>
            <a:r>
              <a:rPr dirty="0"/>
              <a:t>ur </a:t>
            </a:r>
            <a:r>
              <a:rPr lang="en-US" altLang="zh-CN" dirty="0"/>
              <a:t>Recent</a:t>
            </a:r>
            <a:r>
              <a:rPr lang="zh-CN" altLang="en-US" dirty="0"/>
              <a:t> </a:t>
            </a:r>
            <a:r>
              <a:rPr lang="en-US" altLang="zh-CN" dirty="0"/>
              <a:t>W</a:t>
            </a:r>
            <a:r>
              <a:rPr dirty="0"/>
              <a:t>ork in </a:t>
            </a:r>
            <a:r>
              <a:rPr lang="en-US" altLang="zh-CN" dirty="0"/>
              <a:t>AI</a:t>
            </a:r>
            <a:r>
              <a:rPr lang="zh-CN" altLang="en-US" dirty="0"/>
              <a:t> </a:t>
            </a:r>
            <a:r>
              <a:rPr lang="en-US" altLang="zh-CN" dirty="0"/>
              <a:t>Cluster</a:t>
            </a:r>
            <a:r>
              <a:rPr lang="zh-CN" altLang="en-US" dirty="0"/>
              <a:t> </a:t>
            </a:r>
            <a:r>
              <a:rPr lang="en-US" altLang="zh-CN" dirty="0"/>
              <a:t>Networking</a:t>
            </a:r>
            <a:endParaRPr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4510814-00F8-E4C4-A207-FB09D2DE7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12" y="2059329"/>
            <a:ext cx="526089" cy="20484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35FC17A-A867-D95B-EEEC-C5C63BC6CCAD}"/>
              </a:ext>
            </a:extLst>
          </p:cNvPr>
          <p:cNvSpPr txBox="1"/>
          <p:nvPr/>
        </p:nvSpPr>
        <p:spPr>
          <a:xfrm>
            <a:off x="156592" y="2259625"/>
            <a:ext cx="9783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/>
              <a:t>GPU Cluster</a:t>
            </a:r>
            <a:endParaRPr lang="zh-CN" altLang="en-US" sz="1100" dirty="0"/>
          </a:p>
        </p:txBody>
      </p:sp>
      <p:sp>
        <p:nvSpPr>
          <p:cNvPr id="172" name="Roundrect 4">
            <a:extLst>
              <a:ext uri="{FF2B5EF4-FFF2-40B4-BE49-F238E27FC236}">
                <a16:creationId xmlns:a16="http://schemas.microsoft.com/office/drawing/2014/main" id="{C634D677-A278-E708-AC3C-46FDFA0FDE9B}"/>
              </a:ext>
            </a:extLst>
          </p:cNvPr>
          <p:cNvSpPr/>
          <p:nvPr/>
        </p:nvSpPr>
        <p:spPr>
          <a:xfrm>
            <a:off x="102538" y="2017363"/>
            <a:ext cx="1283087" cy="2796537"/>
          </a:xfrm>
          <a:prstGeom prst="roundRect">
            <a:avLst>
              <a:gd name="adj" fmla="val 7653"/>
            </a:avLst>
          </a:prstGeom>
          <a:solidFill>
            <a:srgbClr val="FFFFFF"/>
          </a:solidFill>
          <a:ln w="25400">
            <a:solidFill>
              <a:srgbClr val="3D465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26" name="TextBox 489">
            <a:extLst>
              <a:ext uri="{FF2B5EF4-FFF2-40B4-BE49-F238E27FC236}">
                <a16:creationId xmlns:a16="http://schemas.microsoft.com/office/drawing/2014/main" id="{C9BD642E-EB18-DBC2-9965-D4C79DABCD64}"/>
              </a:ext>
            </a:extLst>
          </p:cNvPr>
          <p:cNvSpPr txBox="1"/>
          <p:nvPr/>
        </p:nvSpPr>
        <p:spPr>
          <a:xfrm>
            <a:off x="384041" y="2148931"/>
            <a:ext cx="1250972" cy="20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600" b="1" dirty="0">
                <a:solidFill>
                  <a:srgbClr val="142C63"/>
                </a:solidFill>
                <a:latin typeface="Arial"/>
                <a:ea typeface="Arial"/>
                <a:cs typeface="Arial"/>
              </a:rPr>
              <a:t>Source</a:t>
            </a:r>
            <a:endParaRPr lang="zh-CN" sz="1600" dirty="0"/>
          </a:p>
        </p:txBody>
      </p:sp>
      <p:sp>
        <p:nvSpPr>
          <p:cNvPr id="328" name="TextBox 490">
            <a:extLst>
              <a:ext uri="{FF2B5EF4-FFF2-40B4-BE49-F238E27FC236}">
                <a16:creationId xmlns:a16="http://schemas.microsoft.com/office/drawing/2014/main" id="{70A8B937-A83F-06F2-6F6F-D3125EC353DD}"/>
              </a:ext>
            </a:extLst>
          </p:cNvPr>
          <p:cNvSpPr txBox="1"/>
          <p:nvPr/>
        </p:nvSpPr>
        <p:spPr>
          <a:xfrm>
            <a:off x="182908" y="2485291"/>
            <a:ext cx="1175734" cy="1683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0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Traffic</a:t>
            </a:r>
            <a:r>
              <a:rPr lang="zh-CN" sz="10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 Generation</a:t>
            </a:r>
            <a:endParaRPr lang="zh-CN" sz="1000" dirty="0"/>
          </a:p>
        </p:txBody>
      </p:sp>
      <p:sp>
        <p:nvSpPr>
          <p:cNvPr id="330" name="TextBox 491">
            <a:extLst>
              <a:ext uri="{FF2B5EF4-FFF2-40B4-BE49-F238E27FC236}">
                <a16:creationId xmlns:a16="http://schemas.microsoft.com/office/drawing/2014/main" id="{AE5F28B3-C084-ED1D-D6E8-00C17BF5886B}"/>
              </a:ext>
            </a:extLst>
          </p:cNvPr>
          <p:cNvSpPr txBox="1"/>
          <p:nvPr/>
        </p:nvSpPr>
        <p:spPr>
          <a:xfrm>
            <a:off x="286483" y="4450828"/>
            <a:ext cx="1106335" cy="187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GPU Cluster</a:t>
            </a:r>
            <a:endParaRPr lang="zh-CN" sz="1200" dirty="0"/>
          </a:p>
        </p:txBody>
      </p:sp>
      <p:pic>
        <p:nvPicPr>
          <p:cNvPr id="332" name="图片 331">
            <a:extLst>
              <a:ext uri="{FF2B5EF4-FFF2-40B4-BE49-F238E27FC236}">
                <a16:creationId xmlns:a16="http://schemas.microsoft.com/office/drawing/2014/main" id="{3A479E59-6266-BE9D-4441-1EA0A636E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98" y="2785811"/>
            <a:ext cx="1015987" cy="1253050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998D11B9-0DAA-420A-E24D-A4AD9D647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86" y="4171041"/>
            <a:ext cx="335610" cy="111870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2856F627-4F32-C24D-3289-5E5A749DD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545" y="2573462"/>
            <a:ext cx="460293" cy="1155529"/>
          </a:xfrm>
          <a:prstGeom prst="rect">
            <a:avLst/>
          </a:prstGeom>
        </p:spPr>
      </p:pic>
      <p:sp>
        <p:nvSpPr>
          <p:cNvPr id="343" name="Roundrect 5">
            <a:extLst>
              <a:ext uri="{FF2B5EF4-FFF2-40B4-BE49-F238E27FC236}">
                <a16:creationId xmlns:a16="http://schemas.microsoft.com/office/drawing/2014/main" id="{EAE552C6-E0FB-0B14-DF58-06FB050DF304}"/>
              </a:ext>
            </a:extLst>
          </p:cNvPr>
          <p:cNvSpPr/>
          <p:nvPr/>
        </p:nvSpPr>
        <p:spPr>
          <a:xfrm>
            <a:off x="2230330" y="1418390"/>
            <a:ext cx="2400299" cy="893757"/>
          </a:xfrm>
          <a:prstGeom prst="roundRect">
            <a:avLst>
              <a:gd name="adj" fmla="val 12000"/>
            </a:avLst>
          </a:prstGeom>
          <a:solidFill>
            <a:srgbClr val="F8F9FA"/>
          </a:solidFill>
          <a:ln w="25400">
            <a:solidFill>
              <a:srgbClr val="4D6D98"/>
            </a:solidFill>
            <a:prstDash val="dash"/>
          </a:ln>
        </p:spPr>
        <p:txBody>
          <a:bodyPr/>
          <a:lstStyle/>
          <a:p>
            <a:endParaRPr/>
          </a:p>
        </p:txBody>
      </p:sp>
      <p:pic>
        <p:nvPicPr>
          <p:cNvPr id="341" name="图片 340">
            <a:extLst>
              <a:ext uri="{FF2B5EF4-FFF2-40B4-BE49-F238E27FC236}">
                <a16:creationId xmlns:a16="http://schemas.microsoft.com/office/drawing/2014/main" id="{9F869C6B-0C15-4C74-53F8-0E728BFB6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8107" y="1487825"/>
            <a:ext cx="1435390" cy="751871"/>
          </a:xfrm>
          <a:prstGeom prst="rect">
            <a:avLst/>
          </a:prstGeom>
        </p:spPr>
      </p:pic>
      <p:pic>
        <p:nvPicPr>
          <p:cNvPr id="345" name="图片 344">
            <a:extLst>
              <a:ext uri="{FF2B5EF4-FFF2-40B4-BE49-F238E27FC236}">
                <a16:creationId xmlns:a16="http://schemas.microsoft.com/office/drawing/2014/main" id="{13F779AB-CDCA-1FE6-4FFA-6CE4B5CD32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366" y="2032050"/>
            <a:ext cx="278331" cy="133599"/>
          </a:xfrm>
          <a:prstGeom prst="rect">
            <a:avLst/>
          </a:prstGeom>
        </p:spPr>
      </p:pic>
      <p:sp>
        <p:nvSpPr>
          <p:cNvPr id="347" name="TextBox 492">
            <a:extLst>
              <a:ext uri="{FF2B5EF4-FFF2-40B4-BE49-F238E27FC236}">
                <a16:creationId xmlns:a16="http://schemas.microsoft.com/office/drawing/2014/main" id="{BACAD489-0F97-6793-8ED0-2A7D42C688D4}"/>
              </a:ext>
            </a:extLst>
          </p:cNvPr>
          <p:cNvSpPr txBox="1"/>
          <p:nvPr/>
        </p:nvSpPr>
        <p:spPr>
          <a:xfrm>
            <a:off x="2274853" y="1535477"/>
            <a:ext cx="977765" cy="1521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0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Spine layer</a:t>
            </a:r>
            <a:endParaRPr lang="zh-CN" sz="1000" dirty="0"/>
          </a:p>
        </p:txBody>
      </p:sp>
      <p:sp>
        <p:nvSpPr>
          <p:cNvPr id="349" name="TextBox 493">
            <a:extLst>
              <a:ext uri="{FF2B5EF4-FFF2-40B4-BE49-F238E27FC236}">
                <a16:creationId xmlns:a16="http://schemas.microsoft.com/office/drawing/2014/main" id="{929E8064-AC50-DA39-B3B5-598BCF073F79}"/>
              </a:ext>
            </a:extLst>
          </p:cNvPr>
          <p:cNvSpPr txBox="1"/>
          <p:nvPr/>
        </p:nvSpPr>
        <p:spPr>
          <a:xfrm>
            <a:off x="2281243" y="2021506"/>
            <a:ext cx="1011631" cy="1497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0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Leaf layer</a:t>
            </a:r>
            <a:endParaRPr lang="zh-CN" sz="1000" dirty="0"/>
          </a:p>
        </p:txBody>
      </p:sp>
      <p:sp>
        <p:nvSpPr>
          <p:cNvPr id="350" name="箭头: 右 349">
            <a:extLst>
              <a:ext uri="{FF2B5EF4-FFF2-40B4-BE49-F238E27FC236}">
                <a16:creationId xmlns:a16="http://schemas.microsoft.com/office/drawing/2014/main" id="{04DADDC6-7EA0-0E3B-BAD3-E05F10A72239}"/>
              </a:ext>
            </a:extLst>
          </p:cNvPr>
          <p:cNvSpPr/>
          <p:nvPr/>
        </p:nvSpPr>
        <p:spPr>
          <a:xfrm>
            <a:off x="2105114" y="2660127"/>
            <a:ext cx="213857" cy="994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2" name="箭头: 右 351">
            <a:extLst>
              <a:ext uri="{FF2B5EF4-FFF2-40B4-BE49-F238E27FC236}">
                <a16:creationId xmlns:a16="http://schemas.microsoft.com/office/drawing/2014/main" id="{3897CCD4-F1E7-B74F-A7A6-144142B0C8D6}"/>
              </a:ext>
            </a:extLst>
          </p:cNvPr>
          <p:cNvSpPr/>
          <p:nvPr/>
        </p:nvSpPr>
        <p:spPr>
          <a:xfrm>
            <a:off x="2105114" y="3090050"/>
            <a:ext cx="213857" cy="994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4" name="箭头: 右 353">
            <a:extLst>
              <a:ext uri="{FF2B5EF4-FFF2-40B4-BE49-F238E27FC236}">
                <a16:creationId xmlns:a16="http://schemas.microsoft.com/office/drawing/2014/main" id="{3B43411D-7532-079E-BB33-5F6F32DC7627}"/>
              </a:ext>
            </a:extLst>
          </p:cNvPr>
          <p:cNvSpPr/>
          <p:nvPr/>
        </p:nvSpPr>
        <p:spPr>
          <a:xfrm>
            <a:off x="2105114" y="3491579"/>
            <a:ext cx="213857" cy="994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6" name="Roundrect 6">
            <a:extLst>
              <a:ext uri="{FF2B5EF4-FFF2-40B4-BE49-F238E27FC236}">
                <a16:creationId xmlns:a16="http://schemas.microsoft.com/office/drawing/2014/main" id="{B3EEFD40-718B-F3BB-676A-FA5C98FBCF9B}"/>
              </a:ext>
            </a:extLst>
          </p:cNvPr>
          <p:cNvSpPr/>
          <p:nvPr/>
        </p:nvSpPr>
        <p:spPr>
          <a:xfrm>
            <a:off x="2452247" y="2524194"/>
            <a:ext cx="1890258" cy="2289706"/>
          </a:xfrm>
          <a:prstGeom prst="roundRect">
            <a:avLst>
              <a:gd name="adj" fmla="val 6742"/>
            </a:avLst>
          </a:prstGeom>
          <a:solidFill>
            <a:srgbClr val="FFFFFF"/>
          </a:solidFill>
          <a:ln w="31750">
            <a:solidFill>
              <a:srgbClr val="315AB2"/>
            </a:solidFill>
          </a:ln>
        </p:spPr>
        <p:txBody>
          <a:bodyPr/>
          <a:lstStyle/>
          <a:p>
            <a:endParaRPr/>
          </a:p>
        </p:txBody>
      </p:sp>
      <p:pic>
        <p:nvPicPr>
          <p:cNvPr id="358" name="图片 357">
            <a:extLst>
              <a:ext uri="{FF2B5EF4-FFF2-40B4-BE49-F238E27FC236}">
                <a16:creationId xmlns:a16="http://schemas.microsoft.com/office/drawing/2014/main" id="{4909E261-56DC-8113-1FE0-F8A046AE9D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4117" y="3906945"/>
            <a:ext cx="355148" cy="144279"/>
          </a:xfrm>
          <a:prstGeom prst="rect">
            <a:avLst/>
          </a:prstGeom>
        </p:spPr>
      </p:pic>
      <p:sp>
        <p:nvSpPr>
          <p:cNvPr id="360" name="TextBox 494">
            <a:extLst>
              <a:ext uri="{FF2B5EF4-FFF2-40B4-BE49-F238E27FC236}">
                <a16:creationId xmlns:a16="http://schemas.microsoft.com/office/drawing/2014/main" id="{854AB70E-B702-862A-9764-555F96414611}"/>
              </a:ext>
            </a:extLst>
          </p:cNvPr>
          <p:cNvSpPr txBox="1"/>
          <p:nvPr/>
        </p:nvSpPr>
        <p:spPr>
          <a:xfrm>
            <a:off x="2680655" y="2715111"/>
            <a:ext cx="2224810" cy="2384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400" b="1" dirty="0">
                <a:solidFill>
                  <a:srgbClr val="142C63"/>
                </a:solidFill>
                <a:latin typeface="Arial"/>
                <a:ea typeface="Arial"/>
                <a:cs typeface="Arial"/>
              </a:rPr>
              <a:t>Traffic </a:t>
            </a:r>
            <a:r>
              <a:rPr lang="zh-CN" sz="1400" b="1" dirty="0">
                <a:solidFill>
                  <a:srgbClr val="142C63"/>
                </a:solidFill>
                <a:latin typeface="Arial"/>
                <a:ea typeface="Arial"/>
                <a:cs typeface="Arial"/>
              </a:rPr>
              <a:t>Predict &amp; </a:t>
            </a:r>
            <a:endParaRPr lang="en-US" altLang="zh-CN" sz="1400" b="1" dirty="0">
              <a:solidFill>
                <a:srgbClr val="142C63"/>
              </a:solidFill>
              <a:latin typeface="Arial"/>
              <a:ea typeface="Arial"/>
              <a:cs typeface="Arial"/>
            </a:endParaRPr>
          </a:p>
          <a:p>
            <a:pPr algn="l"/>
            <a:r>
              <a:rPr lang="en-US" altLang="zh-CN" sz="1400" b="1" dirty="0">
                <a:solidFill>
                  <a:srgbClr val="142C63"/>
                </a:solidFill>
                <a:latin typeface="Arial"/>
                <a:ea typeface="Arial"/>
                <a:cs typeface="Arial"/>
              </a:rPr>
              <a:t>Engineering</a:t>
            </a:r>
            <a:endParaRPr lang="zh-CN" sz="1400" dirty="0"/>
          </a:p>
        </p:txBody>
      </p:sp>
      <p:sp>
        <p:nvSpPr>
          <p:cNvPr id="364" name="Roundrect 24">
            <a:extLst>
              <a:ext uri="{FF2B5EF4-FFF2-40B4-BE49-F238E27FC236}">
                <a16:creationId xmlns:a16="http://schemas.microsoft.com/office/drawing/2014/main" id="{16C23960-FD5B-985C-630E-70AE9D2A9B97}"/>
              </a:ext>
            </a:extLst>
          </p:cNvPr>
          <p:cNvSpPr/>
          <p:nvPr/>
        </p:nvSpPr>
        <p:spPr>
          <a:xfrm>
            <a:off x="2750676" y="3264966"/>
            <a:ext cx="1271134" cy="379999"/>
          </a:xfrm>
          <a:prstGeom prst="roundRect">
            <a:avLst>
              <a:gd name="adj" fmla="val 18033"/>
            </a:avLst>
          </a:prstGeom>
          <a:solidFill>
            <a:srgbClr val="F8FBFC"/>
          </a:solidFill>
          <a:ln w="25400">
            <a:solidFill>
              <a:srgbClr val="9DD7E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66" name="TextBox 496">
            <a:extLst>
              <a:ext uri="{FF2B5EF4-FFF2-40B4-BE49-F238E27FC236}">
                <a16:creationId xmlns:a16="http://schemas.microsoft.com/office/drawing/2014/main" id="{132A106E-F53D-FEFB-AE4D-A57A995E560D}"/>
              </a:ext>
            </a:extLst>
          </p:cNvPr>
          <p:cNvSpPr txBox="1"/>
          <p:nvPr/>
        </p:nvSpPr>
        <p:spPr>
          <a:xfrm>
            <a:off x="3208715" y="3389188"/>
            <a:ext cx="755238" cy="1911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T</a:t>
            </a:r>
            <a:r>
              <a:rPr 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raffic </a:t>
            </a:r>
            <a:r>
              <a:rPr lang="en-US" alt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P</a:t>
            </a:r>
            <a:r>
              <a:rPr 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redict</a:t>
            </a:r>
            <a:endParaRPr lang="zh-CN" sz="800" dirty="0"/>
          </a:p>
        </p:txBody>
      </p:sp>
      <p:pic>
        <p:nvPicPr>
          <p:cNvPr id="368" name="图片 367">
            <a:extLst>
              <a:ext uri="{FF2B5EF4-FFF2-40B4-BE49-F238E27FC236}">
                <a16:creationId xmlns:a16="http://schemas.microsoft.com/office/drawing/2014/main" id="{15560DF6-51E3-A5FD-2FE7-BD550158F2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7632" y="3335799"/>
            <a:ext cx="363227" cy="253259"/>
          </a:xfrm>
          <a:prstGeom prst="rect">
            <a:avLst/>
          </a:prstGeom>
        </p:spPr>
      </p:pic>
      <p:sp>
        <p:nvSpPr>
          <p:cNvPr id="370" name="Roundrect 24">
            <a:extLst>
              <a:ext uri="{FF2B5EF4-FFF2-40B4-BE49-F238E27FC236}">
                <a16:creationId xmlns:a16="http://schemas.microsoft.com/office/drawing/2014/main" id="{BB6EDDBA-06A1-51F6-6989-2362799F3E84}"/>
              </a:ext>
            </a:extLst>
          </p:cNvPr>
          <p:cNvSpPr/>
          <p:nvPr/>
        </p:nvSpPr>
        <p:spPr>
          <a:xfrm>
            <a:off x="2746902" y="3769187"/>
            <a:ext cx="1271134" cy="379999"/>
          </a:xfrm>
          <a:prstGeom prst="roundRect">
            <a:avLst>
              <a:gd name="adj" fmla="val 18033"/>
            </a:avLst>
          </a:prstGeom>
          <a:solidFill>
            <a:srgbClr val="F8FBFC"/>
          </a:solidFill>
          <a:ln w="25400">
            <a:solidFill>
              <a:srgbClr val="9DD7E6"/>
            </a:solidFill>
          </a:ln>
        </p:spPr>
        <p:txBody>
          <a:bodyPr/>
          <a:lstStyle/>
          <a:p>
            <a:endParaRPr/>
          </a:p>
        </p:txBody>
      </p:sp>
      <p:pic>
        <p:nvPicPr>
          <p:cNvPr id="374" name="图片 373">
            <a:extLst>
              <a:ext uri="{FF2B5EF4-FFF2-40B4-BE49-F238E27FC236}">
                <a16:creationId xmlns:a16="http://schemas.microsoft.com/office/drawing/2014/main" id="{91213364-2FE6-B555-BCED-7CE8DA1614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9523" y="3836834"/>
            <a:ext cx="308033" cy="223324"/>
          </a:xfrm>
          <a:prstGeom prst="rect">
            <a:avLst/>
          </a:prstGeom>
        </p:spPr>
      </p:pic>
      <p:sp>
        <p:nvSpPr>
          <p:cNvPr id="376" name="TextBox 497">
            <a:extLst>
              <a:ext uri="{FF2B5EF4-FFF2-40B4-BE49-F238E27FC236}">
                <a16:creationId xmlns:a16="http://schemas.microsoft.com/office/drawing/2014/main" id="{387E94C2-3DFC-29BE-8BCC-4C690290A2B7}"/>
              </a:ext>
            </a:extLst>
          </p:cNvPr>
          <p:cNvSpPr txBox="1"/>
          <p:nvPr/>
        </p:nvSpPr>
        <p:spPr>
          <a:xfrm>
            <a:off x="3145728" y="3886708"/>
            <a:ext cx="1061414" cy="1911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T</a:t>
            </a:r>
            <a:r>
              <a:rPr 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opology </a:t>
            </a:r>
            <a:r>
              <a:rPr lang="en-US" alt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R</a:t>
            </a:r>
            <a:r>
              <a:rPr 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econfig</a:t>
            </a:r>
            <a:endParaRPr lang="zh-CN" sz="800" dirty="0"/>
          </a:p>
        </p:txBody>
      </p:sp>
      <p:sp>
        <p:nvSpPr>
          <p:cNvPr id="378" name="Rect 2">
            <a:extLst>
              <a:ext uri="{FF2B5EF4-FFF2-40B4-BE49-F238E27FC236}">
                <a16:creationId xmlns:a16="http://schemas.microsoft.com/office/drawing/2014/main" id="{F1007C7E-B73A-67EC-A17B-0620D9B78DBA}"/>
              </a:ext>
            </a:extLst>
          </p:cNvPr>
          <p:cNvSpPr/>
          <p:nvPr/>
        </p:nvSpPr>
        <p:spPr>
          <a:xfrm>
            <a:off x="4791892" y="2221453"/>
            <a:ext cx="5114039" cy="2859411"/>
          </a:xfrm>
          <a:prstGeom prst="rect">
            <a:avLst/>
          </a:prstGeom>
          <a:solidFill>
            <a:srgbClr val="69717D"/>
          </a:solidFill>
          <a:ln w="38100">
            <a:solidFill>
              <a:srgbClr val="20262D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80" name="Rect 3">
            <a:extLst>
              <a:ext uri="{FF2B5EF4-FFF2-40B4-BE49-F238E27FC236}">
                <a16:creationId xmlns:a16="http://schemas.microsoft.com/office/drawing/2014/main" id="{00E53DDF-3DA4-5855-5D0C-A6F00869AC11}"/>
              </a:ext>
            </a:extLst>
          </p:cNvPr>
          <p:cNvSpPr/>
          <p:nvPr/>
        </p:nvSpPr>
        <p:spPr>
          <a:xfrm>
            <a:off x="4791892" y="1793306"/>
            <a:ext cx="5114039" cy="443438"/>
          </a:xfrm>
          <a:prstGeom prst="trapezoid">
            <a:avLst/>
          </a:prstGeom>
          <a:solidFill>
            <a:srgbClr val="69717D"/>
          </a:solidFill>
          <a:ln w="38100">
            <a:solidFill>
              <a:srgbClr val="20262D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82" name="Rect 13">
            <a:extLst>
              <a:ext uri="{FF2B5EF4-FFF2-40B4-BE49-F238E27FC236}">
                <a16:creationId xmlns:a16="http://schemas.microsoft.com/office/drawing/2014/main" id="{F620E9F8-DDC1-5623-0602-D67EA9CB7C8F}"/>
              </a:ext>
            </a:extLst>
          </p:cNvPr>
          <p:cNvSpPr/>
          <p:nvPr/>
        </p:nvSpPr>
        <p:spPr>
          <a:xfrm>
            <a:off x="9769269" y="238965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84" name="Rect 14">
            <a:extLst>
              <a:ext uri="{FF2B5EF4-FFF2-40B4-BE49-F238E27FC236}">
                <a16:creationId xmlns:a16="http://schemas.microsoft.com/office/drawing/2014/main" id="{2E00A8B8-0C4D-BD33-67F1-F627511D358F}"/>
              </a:ext>
            </a:extLst>
          </p:cNvPr>
          <p:cNvSpPr/>
          <p:nvPr/>
        </p:nvSpPr>
        <p:spPr>
          <a:xfrm>
            <a:off x="4849434" y="262666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86" name="Rect 15">
            <a:extLst>
              <a:ext uri="{FF2B5EF4-FFF2-40B4-BE49-F238E27FC236}">
                <a16:creationId xmlns:a16="http://schemas.microsoft.com/office/drawing/2014/main" id="{1D102B6C-B9B1-6F88-65D9-BC52A647A04C}"/>
              </a:ext>
            </a:extLst>
          </p:cNvPr>
          <p:cNvSpPr/>
          <p:nvPr/>
        </p:nvSpPr>
        <p:spPr>
          <a:xfrm>
            <a:off x="9769269" y="262666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88" name="Rect 16">
            <a:extLst>
              <a:ext uri="{FF2B5EF4-FFF2-40B4-BE49-F238E27FC236}">
                <a16:creationId xmlns:a16="http://schemas.microsoft.com/office/drawing/2014/main" id="{A5BE528F-2B7C-ABF3-911B-87E5450F848A}"/>
              </a:ext>
            </a:extLst>
          </p:cNvPr>
          <p:cNvSpPr/>
          <p:nvPr/>
        </p:nvSpPr>
        <p:spPr>
          <a:xfrm>
            <a:off x="4849434" y="286367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90" name="Rect 17">
            <a:extLst>
              <a:ext uri="{FF2B5EF4-FFF2-40B4-BE49-F238E27FC236}">
                <a16:creationId xmlns:a16="http://schemas.microsoft.com/office/drawing/2014/main" id="{338451DC-7B02-2ECB-5E50-B9609EE26644}"/>
              </a:ext>
            </a:extLst>
          </p:cNvPr>
          <p:cNvSpPr/>
          <p:nvPr/>
        </p:nvSpPr>
        <p:spPr>
          <a:xfrm>
            <a:off x="9769269" y="286367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92" name="Rect 18">
            <a:extLst>
              <a:ext uri="{FF2B5EF4-FFF2-40B4-BE49-F238E27FC236}">
                <a16:creationId xmlns:a16="http://schemas.microsoft.com/office/drawing/2014/main" id="{C8F724B7-6E20-38C3-2E6C-65134A81DB9F}"/>
              </a:ext>
            </a:extLst>
          </p:cNvPr>
          <p:cNvSpPr/>
          <p:nvPr/>
        </p:nvSpPr>
        <p:spPr>
          <a:xfrm>
            <a:off x="4849434" y="310068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94" name="Rect 19">
            <a:extLst>
              <a:ext uri="{FF2B5EF4-FFF2-40B4-BE49-F238E27FC236}">
                <a16:creationId xmlns:a16="http://schemas.microsoft.com/office/drawing/2014/main" id="{1CB59EDD-567C-757C-3DDD-8B44C9F4EBBC}"/>
              </a:ext>
            </a:extLst>
          </p:cNvPr>
          <p:cNvSpPr/>
          <p:nvPr/>
        </p:nvSpPr>
        <p:spPr>
          <a:xfrm>
            <a:off x="9769269" y="3100684"/>
            <a:ext cx="86313" cy="168201"/>
          </a:xfrm>
          <a:prstGeom prst="rect">
            <a:avLst/>
          </a:prstGeom>
          <a:solidFill>
            <a:srgbClr val="252B32"/>
          </a:solidFill>
          <a:ln w="12700">
            <a:solidFill>
              <a:srgbClr val="161A1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96" name="Roundrect 20">
            <a:extLst>
              <a:ext uri="{FF2B5EF4-FFF2-40B4-BE49-F238E27FC236}">
                <a16:creationId xmlns:a16="http://schemas.microsoft.com/office/drawing/2014/main" id="{9365BE89-FF5B-49DB-609B-CE28CBE2CA06}"/>
              </a:ext>
            </a:extLst>
          </p:cNvPr>
          <p:cNvSpPr/>
          <p:nvPr/>
        </p:nvSpPr>
        <p:spPr>
          <a:xfrm>
            <a:off x="4986096" y="2320845"/>
            <a:ext cx="2337641" cy="2545946"/>
          </a:xfrm>
          <a:prstGeom prst="roundRect">
            <a:avLst>
              <a:gd name="adj" fmla="val 4923"/>
            </a:avLst>
          </a:prstGeom>
          <a:solidFill>
            <a:srgbClr val="FFFFFF"/>
          </a:solidFill>
          <a:ln w="31750">
            <a:solidFill>
              <a:srgbClr val="EF8755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98" name="Roundrect 21">
            <a:extLst>
              <a:ext uri="{FF2B5EF4-FFF2-40B4-BE49-F238E27FC236}">
                <a16:creationId xmlns:a16="http://schemas.microsoft.com/office/drawing/2014/main" id="{AD4D922D-6400-EAC0-4A33-DE54B5138128}"/>
              </a:ext>
            </a:extLst>
          </p:cNvPr>
          <p:cNvSpPr/>
          <p:nvPr/>
        </p:nvSpPr>
        <p:spPr>
          <a:xfrm>
            <a:off x="7381279" y="2320845"/>
            <a:ext cx="2344833" cy="2545946"/>
          </a:xfrm>
          <a:prstGeom prst="roundRect">
            <a:avLst>
              <a:gd name="adj" fmla="val 4908"/>
            </a:avLst>
          </a:prstGeom>
          <a:solidFill>
            <a:srgbClr val="FFFFFF"/>
          </a:solidFill>
          <a:ln w="31750">
            <a:solidFill>
              <a:srgbClr val="8562C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00" name="Roundrect 22">
            <a:extLst>
              <a:ext uri="{FF2B5EF4-FFF2-40B4-BE49-F238E27FC236}">
                <a16:creationId xmlns:a16="http://schemas.microsoft.com/office/drawing/2014/main" id="{A591CDC1-B9C0-B07E-833F-712F7D22663F}"/>
              </a:ext>
            </a:extLst>
          </p:cNvPr>
          <p:cNvSpPr/>
          <p:nvPr/>
        </p:nvSpPr>
        <p:spPr>
          <a:xfrm>
            <a:off x="5280999" y="3145468"/>
            <a:ext cx="1747836" cy="1200341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25400">
            <a:solidFill>
              <a:srgbClr val="E88A5F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402" name="Roundrect 23">
            <a:extLst>
              <a:ext uri="{FF2B5EF4-FFF2-40B4-BE49-F238E27FC236}">
                <a16:creationId xmlns:a16="http://schemas.microsoft.com/office/drawing/2014/main" id="{140F5FE8-1F75-6105-3FA9-D3D6B8FE7FA0}"/>
              </a:ext>
            </a:extLst>
          </p:cNvPr>
          <p:cNvSpPr/>
          <p:nvPr/>
        </p:nvSpPr>
        <p:spPr>
          <a:xfrm>
            <a:off x="7676181" y="3145468"/>
            <a:ext cx="1755029" cy="1200341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25400">
            <a:solidFill>
              <a:srgbClr val="7E6AAC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414" name="Rect 62">
            <a:extLst>
              <a:ext uri="{FF2B5EF4-FFF2-40B4-BE49-F238E27FC236}">
                <a16:creationId xmlns:a16="http://schemas.microsoft.com/office/drawing/2014/main" id="{F5F3A1DE-8CC7-7159-F7A0-F25B4A3214B3}"/>
              </a:ext>
            </a:extLst>
          </p:cNvPr>
          <p:cNvSpPr/>
          <p:nvPr/>
        </p:nvSpPr>
        <p:spPr>
          <a:xfrm>
            <a:off x="6244826" y="3428351"/>
            <a:ext cx="568227" cy="665157"/>
          </a:xfrm>
          <a:prstGeom prst="rect">
            <a:avLst/>
          </a:prstGeom>
          <a:solidFill>
            <a:srgbClr val="FFFFFF"/>
          </a:solidFill>
          <a:ln w="3175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22" name="Rect 84">
            <a:extLst>
              <a:ext uri="{FF2B5EF4-FFF2-40B4-BE49-F238E27FC236}">
                <a16:creationId xmlns:a16="http://schemas.microsoft.com/office/drawing/2014/main" id="{964B73C7-80C9-D548-D2AE-8D3681A2F8C8}"/>
              </a:ext>
            </a:extLst>
          </p:cNvPr>
          <p:cNvSpPr/>
          <p:nvPr/>
        </p:nvSpPr>
        <p:spPr>
          <a:xfrm>
            <a:off x="6302368" y="3474224"/>
            <a:ext cx="453143" cy="183492"/>
          </a:xfrm>
          <a:prstGeom prst="rect">
            <a:avLst/>
          </a:prstGeom>
          <a:solidFill>
            <a:srgbClr val="FF640D"/>
          </a:solidFill>
          <a:ln w="1778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24" name="Rect 85">
            <a:extLst>
              <a:ext uri="{FF2B5EF4-FFF2-40B4-BE49-F238E27FC236}">
                <a16:creationId xmlns:a16="http://schemas.microsoft.com/office/drawing/2014/main" id="{C69086BC-1572-70C9-295E-0D801047E51E}"/>
              </a:ext>
            </a:extLst>
          </p:cNvPr>
          <p:cNvSpPr/>
          <p:nvPr/>
        </p:nvSpPr>
        <p:spPr>
          <a:xfrm>
            <a:off x="6302368" y="3680652"/>
            <a:ext cx="453143" cy="183492"/>
          </a:xfrm>
          <a:prstGeom prst="rect">
            <a:avLst/>
          </a:prstGeom>
          <a:solidFill>
            <a:srgbClr val="FF640D"/>
          </a:solidFill>
          <a:ln w="1778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26" name="Rect 86">
            <a:extLst>
              <a:ext uri="{FF2B5EF4-FFF2-40B4-BE49-F238E27FC236}">
                <a16:creationId xmlns:a16="http://schemas.microsoft.com/office/drawing/2014/main" id="{95E06F30-0404-8E8C-EE94-9A94BD41AABA}"/>
              </a:ext>
            </a:extLst>
          </p:cNvPr>
          <p:cNvSpPr/>
          <p:nvPr/>
        </p:nvSpPr>
        <p:spPr>
          <a:xfrm>
            <a:off x="6302368" y="3887080"/>
            <a:ext cx="453143" cy="183492"/>
          </a:xfrm>
          <a:prstGeom prst="rect">
            <a:avLst/>
          </a:prstGeom>
          <a:solidFill>
            <a:srgbClr val="FF640D"/>
          </a:solidFill>
          <a:ln w="1778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28" name="Line 87">
            <a:extLst>
              <a:ext uri="{FF2B5EF4-FFF2-40B4-BE49-F238E27FC236}">
                <a16:creationId xmlns:a16="http://schemas.microsoft.com/office/drawing/2014/main" id="{94C197B5-7F79-E1AE-9385-38B95C4D591A}"/>
              </a:ext>
            </a:extLst>
          </p:cNvPr>
          <p:cNvSpPr/>
          <p:nvPr/>
        </p:nvSpPr>
        <p:spPr>
          <a:xfrm>
            <a:off x="6813052" y="3757107"/>
            <a:ext cx="136662" cy="0"/>
          </a:xfrm>
          <a:prstGeom prst="line">
            <a:avLst/>
          </a:prstGeom>
          <a:noFill/>
          <a:ln w="2540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0" name="Line 116">
            <a:extLst>
              <a:ext uri="{FF2B5EF4-FFF2-40B4-BE49-F238E27FC236}">
                <a16:creationId xmlns:a16="http://schemas.microsoft.com/office/drawing/2014/main" id="{70268289-C028-8D8C-AA50-7B50D3A810B3}"/>
              </a:ext>
            </a:extLst>
          </p:cNvPr>
          <p:cNvSpPr/>
          <p:nvPr/>
        </p:nvSpPr>
        <p:spPr>
          <a:xfrm>
            <a:off x="8539310" y="3374833"/>
            <a:ext cx="0" cy="787485"/>
          </a:xfrm>
          <a:prstGeom prst="line">
            <a:avLst/>
          </a:prstGeom>
          <a:noFill/>
          <a:ln w="2794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2" name="Line 117">
            <a:extLst>
              <a:ext uri="{FF2B5EF4-FFF2-40B4-BE49-F238E27FC236}">
                <a16:creationId xmlns:a16="http://schemas.microsoft.com/office/drawing/2014/main" id="{66617779-E3D4-A3B0-6336-5E47716D4828}"/>
              </a:ext>
            </a:extLst>
          </p:cNvPr>
          <p:cNvSpPr/>
          <p:nvPr/>
        </p:nvSpPr>
        <p:spPr>
          <a:xfrm>
            <a:off x="8539310" y="3489515"/>
            <a:ext cx="158240" cy="0"/>
          </a:xfrm>
          <a:prstGeom prst="line">
            <a:avLst/>
          </a:prstGeom>
          <a:noFill/>
          <a:ln w="2540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4" name="Rect 118">
            <a:extLst>
              <a:ext uri="{FF2B5EF4-FFF2-40B4-BE49-F238E27FC236}">
                <a16:creationId xmlns:a16="http://schemas.microsoft.com/office/drawing/2014/main" id="{65772D1A-C657-04D7-3250-4FBC5B147999}"/>
              </a:ext>
            </a:extLst>
          </p:cNvPr>
          <p:cNvSpPr/>
          <p:nvPr/>
        </p:nvSpPr>
        <p:spPr>
          <a:xfrm>
            <a:off x="8697550" y="3413060"/>
            <a:ext cx="417178" cy="168201"/>
          </a:xfrm>
          <a:prstGeom prst="rect">
            <a:avLst/>
          </a:prstGeom>
          <a:solidFill>
            <a:srgbClr val="FFFFFF"/>
          </a:solidFill>
          <a:ln w="2286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6" name="Line 119">
            <a:extLst>
              <a:ext uri="{FF2B5EF4-FFF2-40B4-BE49-F238E27FC236}">
                <a16:creationId xmlns:a16="http://schemas.microsoft.com/office/drawing/2014/main" id="{AFE457FD-122A-60C3-4F88-97FE202CAF3D}"/>
              </a:ext>
            </a:extLst>
          </p:cNvPr>
          <p:cNvSpPr/>
          <p:nvPr/>
        </p:nvSpPr>
        <p:spPr>
          <a:xfrm>
            <a:off x="8539310" y="3772398"/>
            <a:ext cx="158240" cy="0"/>
          </a:xfrm>
          <a:prstGeom prst="line">
            <a:avLst/>
          </a:prstGeom>
          <a:noFill/>
          <a:ln w="2540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8" name="Rect 120">
            <a:extLst>
              <a:ext uri="{FF2B5EF4-FFF2-40B4-BE49-F238E27FC236}">
                <a16:creationId xmlns:a16="http://schemas.microsoft.com/office/drawing/2014/main" id="{DB099EFF-C324-520B-09B2-CD113A018BD2}"/>
              </a:ext>
            </a:extLst>
          </p:cNvPr>
          <p:cNvSpPr/>
          <p:nvPr/>
        </p:nvSpPr>
        <p:spPr>
          <a:xfrm>
            <a:off x="8697550" y="3695943"/>
            <a:ext cx="417177" cy="168201"/>
          </a:xfrm>
          <a:prstGeom prst="rect">
            <a:avLst/>
          </a:prstGeom>
          <a:solidFill>
            <a:srgbClr val="FFFFFF"/>
          </a:solidFill>
          <a:ln w="2286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40" name="Line 121">
            <a:extLst>
              <a:ext uri="{FF2B5EF4-FFF2-40B4-BE49-F238E27FC236}">
                <a16:creationId xmlns:a16="http://schemas.microsoft.com/office/drawing/2014/main" id="{9546B2CF-180D-0424-7475-45EAE4B8CDA5}"/>
              </a:ext>
            </a:extLst>
          </p:cNvPr>
          <p:cNvSpPr/>
          <p:nvPr/>
        </p:nvSpPr>
        <p:spPr>
          <a:xfrm>
            <a:off x="8539310" y="4055281"/>
            <a:ext cx="158240" cy="0"/>
          </a:xfrm>
          <a:prstGeom prst="line">
            <a:avLst/>
          </a:prstGeom>
          <a:noFill/>
          <a:ln w="2540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42" name="Rect 122">
            <a:extLst>
              <a:ext uri="{FF2B5EF4-FFF2-40B4-BE49-F238E27FC236}">
                <a16:creationId xmlns:a16="http://schemas.microsoft.com/office/drawing/2014/main" id="{909B068C-FB2D-A119-D426-D359F7191B80}"/>
              </a:ext>
            </a:extLst>
          </p:cNvPr>
          <p:cNvSpPr/>
          <p:nvPr/>
        </p:nvSpPr>
        <p:spPr>
          <a:xfrm>
            <a:off x="8697550" y="3978826"/>
            <a:ext cx="417175" cy="168201"/>
          </a:xfrm>
          <a:prstGeom prst="rect">
            <a:avLst/>
          </a:prstGeom>
          <a:solidFill>
            <a:srgbClr val="FFFFFF"/>
          </a:solidFill>
          <a:ln w="22860">
            <a:solidFill>
              <a:srgbClr val="1D243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60" name="Line 161">
            <a:extLst>
              <a:ext uri="{FF2B5EF4-FFF2-40B4-BE49-F238E27FC236}">
                <a16:creationId xmlns:a16="http://schemas.microsoft.com/office/drawing/2014/main" id="{9D23F8C4-DCB1-E751-29E7-B740E0C282CE}"/>
              </a:ext>
            </a:extLst>
          </p:cNvPr>
          <p:cNvSpPr/>
          <p:nvPr/>
        </p:nvSpPr>
        <p:spPr>
          <a:xfrm>
            <a:off x="8798249" y="3413060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62" name="Line 162">
            <a:extLst>
              <a:ext uri="{FF2B5EF4-FFF2-40B4-BE49-F238E27FC236}">
                <a16:creationId xmlns:a16="http://schemas.microsoft.com/office/drawing/2014/main" id="{33C84C34-0443-F82D-7D32-9BF17B904D44}"/>
              </a:ext>
            </a:extLst>
          </p:cNvPr>
          <p:cNvSpPr/>
          <p:nvPr/>
        </p:nvSpPr>
        <p:spPr>
          <a:xfrm>
            <a:off x="8898947" y="3413060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64" name="Line 163">
            <a:extLst>
              <a:ext uri="{FF2B5EF4-FFF2-40B4-BE49-F238E27FC236}">
                <a16:creationId xmlns:a16="http://schemas.microsoft.com/office/drawing/2014/main" id="{A4913D74-3673-0BBD-09E9-4AFBC34B4FBD}"/>
              </a:ext>
            </a:extLst>
          </p:cNvPr>
          <p:cNvSpPr/>
          <p:nvPr/>
        </p:nvSpPr>
        <p:spPr>
          <a:xfrm>
            <a:off x="8999646" y="3413060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72" name="Line 167">
            <a:extLst>
              <a:ext uri="{FF2B5EF4-FFF2-40B4-BE49-F238E27FC236}">
                <a16:creationId xmlns:a16="http://schemas.microsoft.com/office/drawing/2014/main" id="{BF6DEB70-89F5-9B39-15CE-15F2E6AFBAD1}"/>
              </a:ext>
            </a:extLst>
          </p:cNvPr>
          <p:cNvSpPr/>
          <p:nvPr/>
        </p:nvSpPr>
        <p:spPr>
          <a:xfrm>
            <a:off x="8798249" y="3695943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74" name="Line 168">
            <a:extLst>
              <a:ext uri="{FF2B5EF4-FFF2-40B4-BE49-F238E27FC236}">
                <a16:creationId xmlns:a16="http://schemas.microsoft.com/office/drawing/2014/main" id="{6A699FDF-DD7C-58A5-DFC2-F6AA071E98E0}"/>
              </a:ext>
            </a:extLst>
          </p:cNvPr>
          <p:cNvSpPr/>
          <p:nvPr/>
        </p:nvSpPr>
        <p:spPr>
          <a:xfrm>
            <a:off x="8898947" y="3695943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76" name="Line 169">
            <a:extLst>
              <a:ext uri="{FF2B5EF4-FFF2-40B4-BE49-F238E27FC236}">
                <a16:creationId xmlns:a16="http://schemas.microsoft.com/office/drawing/2014/main" id="{9FFE4DC7-04A9-A230-9C69-1B32EC7839B8}"/>
              </a:ext>
            </a:extLst>
          </p:cNvPr>
          <p:cNvSpPr/>
          <p:nvPr/>
        </p:nvSpPr>
        <p:spPr>
          <a:xfrm>
            <a:off x="8999646" y="3695943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84" name="Line 173">
            <a:extLst>
              <a:ext uri="{FF2B5EF4-FFF2-40B4-BE49-F238E27FC236}">
                <a16:creationId xmlns:a16="http://schemas.microsoft.com/office/drawing/2014/main" id="{AC45E4ED-865F-B4E5-9F29-8449B60F6D64}"/>
              </a:ext>
            </a:extLst>
          </p:cNvPr>
          <p:cNvSpPr/>
          <p:nvPr/>
        </p:nvSpPr>
        <p:spPr>
          <a:xfrm>
            <a:off x="8798249" y="3978826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86" name="Line 174">
            <a:extLst>
              <a:ext uri="{FF2B5EF4-FFF2-40B4-BE49-F238E27FC236}">
                <a16:creationId xmlns:a16="http://schemas.microsoft.com/office/drawing/2014/main" id="{949E845D-AE89-1B3A-0ADD-32FF49E98A1D}"/>
              </a:ext>
            </a:extLst>
          </p:cNvPr>
          <p:cNvSpPr/>
          <p:nvPr/>
        </p:nvSpPr>
        <p:spPr>
          <a:xfrm>
            <a:off x="8898947" y="3978826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88" name="Line 175">
            <a:extLst>
              <a:ext uri="{FF2B5EF4-FFF2-40B4-BE49-F238E27FC236}">
                <a16:creationId xmlns:a16="http://schemas.microsoft.com/office/drawing/2014/main" id="{B3A536CD-0F6F-8678-7E2A-C69D23A63214}"/>
              </a:ext>
            </a:extLst>
          </p:cNvPr>
          <p:cNvSpPr/>
          <p:nvPr/>
        </p:nvSpPr>
        <p:spPr>
          <a:xfrm>
            <a:off x="8999646" y="3978826"/>
            <a:ext cx="0" cy="168201"/>
          </a:xfrm>
          <a:prstGeom prst="line">
            <a:avLst/>
          </a:prstGeom>
          <a:noFill/>
          <a:ln w="12700">
            <a:solidFill>
              <a:srgbClr val="9EA3A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96" name="Roundrect 407">
            <a:extLst>
              <a:ext uri="{FF2B5EF4-FFF2-40B4-BE49-F238E27FC236}">
                <a16:creationId xmlns:a16="http://schemas.microsoft.com/office/drawing/2014/main" id="{1D13F0B9-845C-1783-92A7-319530D27C67}"/>
              </a:ext>
            </a:extLst>
          </p:cNvPr>
          <p:cNvSpPr/>
          <p:nvPr/>
        </p:nvSpPr>
        <p:spPr>
          <a:xfrm>
            <a:off x="5468010" y="3550679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FFB447"/>
          </a:solidFill>
          <a:ln w="15240">
            <a:solidFill>
              <a:srgbClr val="A6660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98" name="Roundrect 408">
            <a:extLst>
              <a:ext uri="{FF2B5EF4-FFF2-40B4-BE49-F238E27FC236}">
                <a16:creationId xmlns:a16="http://schemas.microsoft.com/office/drawing/2014/main" id="{014B7184-8647-AEAF-E4FC-4286A8DD469C}"/>
              </a:ext>
            </a:extLst>
          </p:cNvPr>
          <p:cNvSpPr/>
          <p:nvPr/>
        </p:nvSpPr>
        <p:spPr>
          <a:xfrm>
            <a:off x="5662214" y="3550679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FFB447"/>
          </a:solidFill>
          <a:ln w="15240">
            <a:solidFill>
              <a:srgbClr val="A6660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0" name="Roundrect 409">
            <a:extLst>
              <a:ext uri="{FF2B5EF4-FFF2-40B4-BE49-F238E27FC236}">
                <a16:creationId xmlns:a16="http://schemas.microsoft.com/office/drawing/2014/main" id="{47347AD3-6D49-91F7-899D-65C0C70E1820}"/>
              </a:ext>
            </a:extLst>
          </p:cNvPr>
          <p:cNvSpPr/>
          <p:nvPr/>
        </p:nvSpPr>
        <p:spPr>
          <a:xfrm>
            <a:off x="5468010" y="3841208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FFB447"/>
          </a:solidFill>
          <a:ln w="15240">
            <a:solidFill>
              <a:srgbClr val="A6660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2" name="Roundrect 410">
            <a:extLst>
              <a:ext uri="{FF2B5EF4-FFF2-40B4-BE49-F238E27FC236}">
                <a16:creationId xmlns:a16="http://schemas.microsoft.com/office/drawing/2014/main" id="{C52210F9-C903-7167-01B9-840720D694D6}"/>
              </a:ext>
            </a:extLst>
          </p:cNvPr>
          <p:cNvSpPr/>
          <p:nvPr/>
        </p:nvSpPr>
        <p:spPr>
          <a:xfrm>
            <a:off x="5662214" y="3841208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FFB447"/>
          </a:solidFill>
          <a:ln w="15240">
            <a:solidFill>
              <a:srgbClr val="A6660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4" name="Roundrect 411">
            <a:extLst>
              <a:ext uri="{FF2B5EF4-FFF2-40B4-BE49-F238E27FC236}">
                <a16:creationId xmlns:a16="http://schemas.microsoft.com/office/drawing/2014/main" id="{5038A5C7-C6DF-8BD8-1E64-46271627E9AE}"/>
              </a:ext>
            </a:extLst>
          </p:cNvPr>
          <p:cNvSpPr/>
          <p:nvPr/>
        </p:nvSpPr>
        <p:spPr>
          <a:xfrm>
            <a:off x="7827229" y="3573616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B979E7"/>
          </a:solidFill>
          <a:ln w="15240">
            <a:solidFill>
              <a:srgbClr val="4F20A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6" name="Roundrect 412">
            <a:extLst>
              <a:ext uri="{FF2B5EF4-FFF2-40B4-BE49-F238E27FC236}">
                <a16:creationId xmlns:a16="http://schemas.microsoft.com/office/drawing/2014/main" id="{DCBD223A-C885-2985-6550-CF8F4AE32047}"/>
              </a:ext>
            </a:extLst>
          </p:cNvPr>
          <p:cNvSpPr/>
          <p:nvPr/>
        </p:nvSpPr>
        <p:spPr>
          <a:xfrm>
            <a:off x="8021433" y="3573616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B979E7"/>
          </a:solidFill>
          <a:ln w="15240">
            <a:solidFill>
              <a:srgbClr val="4F20A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8" name="Roundrect 413">
            <a:extLst>
              <a:ext uri="{FF2B5EF4-FFF2-40B4-BE49-F238E27FC236}">
                <a16:creationId xmlns:a16="http://schemas.microsoft.com/office/drawing/2014/main" id="{8FCFDA47-CD22-955A-E0E3-4A3E85E2A71E}"/>
              </a:ext>
            </a:extLst>
          </p:cNvPr>
          <p:cNvSpPr/>
          <p:nvPr/>
        </p:nvSpPr>
        <p:spPr>
          <a:xfrm>
            <a:off x="7827229" y="3864144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B979E7"/>
          </a:solidFill>
          <a:ln w="15240">
            <a:solidFill>
              <a:srgbClr val="4F20A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10" name="Roundrect 414">
            <a:extLst>
              <a:ext uri="{FF2B5EF4-FFF2-40B4-BE49-F238E27FC236}">
                <a16:creationId xmlns:a16="http://schemas.microsoft.com/office/drawing/2014/main" id="{E79D9DAB-773C-9393-07DB-21DF471CCA7E}"/>
              </a:ext>
            </a:extLst>
          </p:cNvPr>
          <p:cNvSpPr/>
          <p:nvPr/>
        </p:nvSpPr>
        <p:spPr>
          <a:xfrm>
            <a:off x="8021433" y="3864144"/>
            <a:ext cx="136662" cy="145264"/>
          </a:xfrm>
          <a:prstGeom prst="roundRect">
            <a:avLst>
              <a:gd name="adj" fmla="val 15789"/>
            </a:avLst>
          </a:prstGeom>
          <a:solidFill>
            <a:srgbClr val="B979E7"/>
          </a:solidFill>
          <a:ln w="15240">
            <a:solidFill>
              <a:srgbClr val="4F20A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18" name="TextBox 498">
            <a:extLst>
              <a:ext uri="{FF2B5EF4-FFF2-40B4-BE49-F238E27FC236}">
                <a16:creationId xmlns:a16="http://schemas.microsoft.com/office/drawing/2014/main" id="{FA523460-6B6B-D256-F5F5-ABAC080F328F}"/>
              </a:ext>
            </a:extLst>
          </p:cNvPr>
          <p:cNvSpPr txBox="1"/>
          <p:nvPr/>
        </p:nvSpPr>
        <p:spPr>
          <a:xfrm>
            <a:off x="6039116" y="1850228"/>
            <a:ext cx="3686996" cy="2599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</a:t>
            </a:r>
            <a:r>
              <a:rPr lang="zh-C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witch's perspective</a:t>
            </a:r>
            <a:endParaRPr lang="zh-CN" sz="2000" dirty="0"/>
          </a:p>
        </p:txBody>
      </p:sp>
      <p:sp>
        <p:nvSpPr>
          <p:cNvPr id="520" name="TextBox 499">
            <a:extLst>
              <a:ext uri="{FF2B5EF4-FFF2-40B4-BE49-F238E27FC236}">
                <a16:creationId xmlns:a16="http://schemas.microsoft.com/office/drawing/2014/main" id="{4CA5F1A0-1742-D497-B118-439A866D578A}"/>
              </a:ext>
            </a:extLst>
          </p:cNvPr>
          <p:cNvSpPr txBox="1"/>
          <p:nvPr/>
        </p:nvSpPr>
        <p:spPr>
          <a:xfrm>
            <a:off x="5264288" y="2579642"/>
            <a:ext cx="2109798" cy="221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b="1" dirty="0">
                <a:solidFill>
                  <a:srgbClr val="DA4D08"/>
                </a:solidFill>
                <a:latin typeface="Arial"/>
                <a:ea typeface="Arial"/>
                <a:cs typeface="Arial"/>
              </a:rPr>
              <a:t>Ingress: isolation</a:t>
            </a:r>
            <a:endParaRPr lang="zh-CN" dirty="0"/>
          </a:p>
        </p:txBody>
      </p:sp>
      <p:sp>
        <p:nvSpPr>
          <p:cNvPr id="526" name="TextBox 502">
            <a:extLst>
              <a:ext uri="{FF2B5EF4-FFF2-40B4-BE49-F238E27FC236}">
                <a16:creationId xmlns:a16="http://schemas.microsoft.com/office/drawing/2014/main" id="{AB6E1148-D562-3A21-A1A5-6DAD577136C9}"/>
              </a:ext>
            </a:extLst>
          </p:cNvPr>
          <p:cNvSpPr txBox="1"/>
          <p:nvPr/>
        </p:nvSpPr>
        <p:spPr>
          <a:xfrm>
            <a:off x="7661795" y="2573146"/>
            <a:ext cx="2208171" cy="221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b="1" dirty="0">
                <a:solidFill>
                  <a:srgbClr val="4F20A2"/>
                </a:solidFill>
                <a:latin typeface="Arial"/>
                <a:ea typeface="Arial"/>
                <a:cs typeface="Arial"/>
              </a:rPr>
              <a:t>Egress: schedule</a:t>
            </a:r>
            <a:endParaRPr lang="zh-CN" dirty="0"/>
          </a:p>
        </p:txBody>
      </p:sp>
      <p:sp>
        <p:nvSpPr>
          <p:cNvPr id="534" name="箭头: 右 533">
            <a:extLst>
              <a:ext uri="{FF2B5EF4-FFF2-40B4-BE49-F238E27FC236}">
                <a16:creationId xmlns:a16="http://schemas.microsoft.com/office/drawing/2014/main" id="{6330ECE8-FCE0-C98E-1479-C929A3CD6D84}"/>
              </a:ext>
            </a:extLst>
          </p:cNvPr>
          <p:cNvSpPr/>
          <p:nvPr/>
        </p:nvSpPr>
        <p:spPr>
          <a:xfrm>
            <a:off x="4438116" y="3090050"/>
            <a:ext cx="213857" cy="994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7" name="箭头: 右 536">
            <a:extLst>
              <a:ext uri="{FF2B5EF4-FFF2-40B4-BE49-F238E27FC236}">
                <a16:creationId xmlns:a16="http://schemas.microsoft.com/office/drawing/2014/main" id="{2738E415-FA5F-18A2-DB94-FFD5BB27E9DE}"/>
              </a:ext>
            </a:extLst>
          </p:cNvPr>
          <p:cNvSpPr/>
          <p:nvPr/>
        </p:nvSpPr>
        <p:spPr>
          <a:xfrm>
            <a:off x="8237216" y="3723535"/>
            <a:ext cx="165432" cy="1034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9" name="箭头: 右 538">
            <a:extLst>
              <a:ext uri="{FF2B5EF4-FFF2-40B4-BE49-F238E27FC236}">
                <a16:creationId xmlns:a16="http://schemas.microsoft.com/office/drawing/2014/main" id="{F42CEF60-451F-7BDD-0B16-47E97EE2D27B}"/>
              </a:ext>
            </a:extLst>
          </p:cNvPr>
          <p:cNvSpPr/>
          <p:nvPr/>
        </p:nvSpPr>
        <p:spPr>
          <a:xfrm>
            <a:off x="5946328" y="3700026"/>
            <a:ext cx="165432" cy="1034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1" name="箭头: 右 540">
            <a:extLst>
              <a:ext uri="{FF2B5EF4-FFF2-40B4-BE49-F238E27FC236}">
                <a16:creationId xmlns:a16="http://schemas.microsoft.com/office/drawing/2014/main" id="{4CF4DE5B-26D6-A40D-D984-6B0B33B5565F}"/>
              </a:ext>
            </a:extLst>
          </p:cNvPr>
          <p:cNvSpPr/>
          <p:nvPr/>
        </p:nvSpPr>
        <p:spPr>
          <a:xfrm>
            <a:off x="9178195" y="3428156"/>
            <a:ext cx="165432" cy="1034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3" name="箭头: 右 542">
            <a:extLst>
              <a:ext uri="{FF2B5EF4-FFF2-40B4-BE49-F238E27FC236}">
                <a16:creationId xmlns:a16="http://schemas.microsoft.com/office/drawing/2014/main" id="{1F1C21FF-53DE-FEA6-3968-B575E331B8FA}"/>
              </a:ext>
            </a:extLst>
          </p:cNvPr>
          <p:cNvSpPr/>
          <p:nvPr/>
        </p:nvSpPr>
        <p:spPr>
          <a:xfrm>
            <a:off x="9179465" y="3715967"/>
            <a:ext cx="165432" cy="1034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5" name="箭头: 右 544">
            <a:extLst>
              <a:ext uri="{FF2B5EF4-FFF2-40B4-BE49-F238E27FC236}">
                <a16:creationId xmlns:a16="http://schemas.microsoft.com/office/drawing/2014/main" id="{1F387F7A-D97B-28B7-F020-F752374D9787}"/>
              </a:ext>
            </a:extLst>
          </p:cNvPr>
          <p:cNvSpPr/>
          <p:nvPr/>
        </p:nvSpPr>
        <p:spPr>
          <a:xfrm>
            <a:off x="9182903" y="4002380"/>
            <a:ext cx="165432" cy="1034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47" name="图片 546">
            <a:extLst>
              <a:ext uri="{FF2B5EF4-FFF2-40B4-BE49-F238E27FC236}">
                <a16:creationId xmlns:a16="http://schemas.microsoft.com/office/drawing/2014/main" id="{3F215B59-5BE1-94BB-9B1C-09C963B339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6244" y="4196210"/>
            <a:ext cx="271083" cy="110128"/>
          </a:xfrm>
          <a:prstGeom prst="rect">
            <a:avLst/>
          </a:prstGeom>
        </p:spPr>
      </p:pic>
      <p:pic>
        <p:nvPicPr>
          <p:cNvPr id="565" name="图片 564">
            <a:extLst>
              <a:ext uri="{FF2B5EF4-FFF2-40B4-BE49-F238E27FC236}">
                <a16:creationId xmlns:a16="http://schemas.microsoft.com/office/drawing/2014/main" id="{782868CB-E3AF-1114-D02B-85D1C3A3F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347" y="2024401"/>
            <a:ext cx="526089" cy="204849"/>
          </a:xfrm>
          <a:prstGeom prst="rect">
            <a:avLst/>
          </a:prstGeom>
        </p:spPr>
      </p:pic>
      <p:sp>
        <p:nvSpPr>
          <p:cNvPr id="569" name="Roundrect 4">
            <a:extLst>
              <a:ext uri="{FF2B5EF4-FFF2-40B4-BE49-F238E27FC236}">
                <a16:creationId xmlns:a16="http://schemas.microsoft.com/office/drawing/2014/main" id="{29EDB838-1A49-B3DC-9DE9-175C6CB68E34}"/>
              </a:ext>
            </a:extLst>
          </p:cNvPr>
          <p:cNvSpPr/>
          <p:nvPr/>
        </p:nvSpPr>
        <p:spPr>
          <a:xfrm>
            <a:off x="10868388" y="2032769"/>
            <a:ext cx="1283087" cy="2796537"/>
          </a:xfrm>
          <a:prstGeom prst="roundRect">
            <a:avLst>
              <a:gd name="adj" fmla="val 7653"/>
            </a:avLst>
          </a:prstGeom>
          <a:solidFill>
            <a:srgbClr val="FFFFFF"/>
          </a:solidFill>
          <a:ln w="25400">
            <a:solidFill>
              <a:srgbClr val="3D4652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73" name="TextBox 491">
            <a:extLst>
              <a:ext uri="{FF2B5EF4-FFF2-40B4-BE49-F238E27FC236}">
                <a16:creationId xmlns:a16="http://schemas.microsoft.com/office/drawing/2014/main" id="{E81067BF-FC3B-AA8F-D50F-46D47CC6D13E}"/>
              </a:ext>
            </a:extLst>
          </p:cNvPr>
          <p:cNvSpPr txBox="1"/>
          <p:nvPr/>
        </p:nvSpPr>
        <p:spPr>
          <a:xfrm>
            <a:off x="11087335" y="4449080"/>
            <a:ext cx="1106335" cy="187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GPU Cluster</a:t>
            </a:r>
            <a:endParaRPr lang="zh-CN" sz="1200" dirty="0"/>
          </a:p>
        </p:txBody>
      </p:sp>
      <p:pic>
        <p:nvPicPr>
          <p:cNvPr id="575" name="图片 574">
            <a:extLst>
              <a:ext uri="{FF2B5EF4-FFF2-40B4-BE49-F238E27FC236}">
                <a16:creationId xmlns:a16="http://schemas.microsoft.com/office/drawing/2014/main" id="{0A64CC5C-2768-E2FB-4040-85252232D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1012" y="2741334"/>
            <a:ext cx="1015987" cy="1253050"/>
          </a:xfrm>
          <a:prstGeom prst="rect">
            <a:avLst/>
          </a:prstGeom>
        </p:spPr>
      </p:pic>
      <p:pic>
        <p:nvPicPr>
          <p:cNvPr id="577" name="图片 576">
            <a:extLst>
              <a:ext uri="{FF2B5EF4-FFF2-40B4-BE49-F238E27FC236}">
                <a16:creationId xmlns:a16="http://schemas.microsoft.com/office/drawing/2014/main" id="{7986AF97-A65A-1D34-ADED-B4C35BCDA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3745" y="4126338"/>
            <a:ext cx="335610" cy="111870"/>
          </a:xfrm>
          <a:prstGeom prst="rect">
            <a:avLst/>
          </a:prstGeom>
        </p:spPr>
      </p:pic>
      <p:sp>
        <p:nvSpPr>
          <p:cNvPr id="579" name="TextBox 489">
            <a:extLst>
              <a:ext uri="{FF2B5EF4-FFF2-40B4-BE49-F238E27FC236}">
                <a16:creationId xmlns:a16="http://schemas.microsoft.com/office/drawing/2014/main" id="{B8D678D1-6D13-2DB5-93CB-EC2D03229842}"/>
              </a:ext>
            </a:extLst>
          </p:cNvPr>
          <p:cNvSpPr txBox="1"/>
          <p:nvPr/>
        </p:nvSpPr>
        <p:spPr>
          <a:xfrm>
            <a:off x="10976101" y="2157216"/>
            <a:ext cx="1250972" cy="202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rgbClr val="142C63"/>
                </a:solidFill>
                <a:latin typeface="Arial"/>
                <a:ea typeface="Arial"/>
                <a:cs typeface="Arial"/>
              </a:rPr>
              <a:t>Destination</a:t>
            </a:r>
            <a:endParaRPr lang="zh-CN" sz="1600" dirty="0"/>
          </a:p>
        </p:txBody>
      </p:sp>
      <p:pic>
        <p:nvPicPr>
          <p:cNvPr id="581" name="图片 580">
            <a:extLst>
              <a:ext uri="{FF2B5EF4-FFF2-40B4-BE49-F238E27FC236}">
                <a16:creationId xmlns:a16="http://schemas.microsoft.com/office/drawing/2014/main" id="{93E9D9F7-7DA1-523B-0685-96B783643C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04141" y="2658481"/>
            <a:ext cx="494079" cy="985490"/>
          </a:xfrm>
          <a:prstGeom prst="rect">
            <a:avLst/>
          </a:prstGeom>
        </p:spPr>
      </p:pic>
      <p:sp>
        <p:nvSpPr>
          <p:cNvPr id="583" name="箭头: 右 582">
            <a:extLst>
              <a:ext uri="{FF2B5EF4-FFF2-40B4-BE49-F238E27FC236}">
                <a16:creationId xmlns:a16="http://schemas.microsoft.com/office/drawing/2014/main" id="{82230B88-8715-B8D2-987F-1E4BA1978180}"/>
              </a:ext>
            </a:extLst>
          </p:cNvPr>
          <p:cNvSpPr/>
          <p:nvPr/>
        </p:nvSpPr>
        <p:spPr>
          <a:xfrm>
            <a:off x="10538425" y="2709833"/>
            <a:ext cx="213857" cy="99412"/>
          </a:xfrm>
          <a:prstGeom prst="rightArrow">
            <a:avLst/>
          </a:prstGeom>
          <a:solidFill>
            <a:srgbClr val="9F13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5" name="箭头: 右 584">
            <a:extLst>
              <a:ext uri="{FF2B5EF4-FFF2-40B4-BE49-F238E27FC236}">
                <a16:creationId xmlns:a16="http://schemas.microsoft.com/office/drawing/2014/main" id="{0C15CED7-3F02-4570-BEE8-F64656201484}"/>
              </a:ext>
            </a:extLst>
          </p:cNvPr>
          <p:cNvSpPr/>
          <p:nvPr/>
        </p:nvSpPr>
        <p:spPr>
          <a:xfrm>
            <a:off x="10542619" y="3100684"/>
            <a:ext cx="213857" cy="99412"/>
          </a:xfrm>
          <a:prstGeom prst="rightArrow">
            <a:avLst/>
          </a:prstGeom>
          <a:solidFill>
            <a:srgbClr val="9F13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7" name="箭头: 右 586">
            <a:extLst>
              <a:ext uri="{FF2B5EF4-FFF2-40B4-BE49-F238E27FC236}">
                <a16:creationId xmlns:a16="http://schemas.microsoft.com/office/drawing/2014/main" id="{0E83487A-6197-2A95-7625-AA6DE7FB1FAC}"/>
              </a:ext>
            </a:extLst>
          </p:cNvPr>
          <p:cNvSpPr/>
          <p:nvPr/>
        </p:nvSpPr>
        <p:spPr>
          <a:xfrm>
            <a:off x="10546085" y="3494050"/>
            <a:ext cx="213857" cy="99412"/>
          </a:xfrm>
          <a:prstGeom prst="rightArrow">
            <a:avLst/>
          </a:prstGeom>
          <a:solidFill>
            <a:srgbClr val="9F13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0" name="箭头: 下 589">
            <a:extLst>
              <a:ext uri="{FF2B5EF4-FFF2-40B4-BE49-F238E27FC236}">
                <a16:creationId xmlns:a16="http://schemas.microsoft.com/office/drawing/2014/main" id="{94C04094-88C8-8698-40D8-A717794533E8}"/>
              </a:ext>
            </a:extLst>
          </p:cNvPr>
          <p:cNvSpPr/>
          <p:nvPr/>
        </p:nvSpPr>
        <p:spPr>
          <a:xfrm rot="10800000">
            <a:off x="3334458" y="2347038"/>
            <a:ext cx="125835" cy="1467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4" name="Roundrect 9">
            <a:extLst>
              <a:ext uri="{FF2B5EF4-FFF2-40B4-BE49-F238E27FC236}">
                <a16:creationId xmlns:a16="http://schemas.microsoft.com/office/drawing/2014/main" id="{B2CEFC58-91A4-E9A9-AEFD-410A439F1FD6}"/>
              </a:ext>
            </a:extLst>
          </p:cNvPr>
          <p:cNvSpPr/>
          <p:nvPr/>
        </p:nvSpPr>
        <p:spPr>
          <a:xfrm>
            <a:off x="253821" y="5363746"/>
            <a:ext cx="3465541" cy="979164"/>
          </a:xfrm>
          <a:prstGeom prst="roundRect">
            <a:avLst>
              <a:gd name="adj" fmla="val 10448"/>
            </a:avLst>
          </a:prstGeom>
          <a:solidFill>
            <a:srgbClr val="FFFFFF"/>
          </a:solidFill>
          <a:ln w="25400">
            <a:solidFill>
              <a:srgbClr val="4E74BA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96" name="Roundrect 10">
            <a:extLst>
              <a:ext uri="{FF2B5EF4-FFF2-40B4-BE49-F238E27FC236}">
                <a16:creationId xmlns:a16="http://schemas.microsoft.com/office/drawing/2014/main" id="{7CF8CB97-5E43-9368-21AE-7E59A88E2ED7}"/>
              </a:ext>
            </a:extLst>
          </p:cNvPr>
          <p:cNvSpPr/>
          <p:nvPr/>
        </p:nvSpPr>
        <p:spPr>
          <a:xfrm>
            <a:off x="3911827" y="5363746"/>
            <a:ext cx="3936170" cy="979164"/>
          </a:xfrm>
          <a:prstGeom prst="roundRect">
            <a:avLst>
              <a:gd name="adj" fmla="val 10448"/>
            </a:avLst>
          </a:prstGeom>
          <a:solidFill>
            <a:srgbClr val="FFFFFF"/>
          </a:solidFill>
          <a:ln w="25400">
            <a:solidFill>
              <a:srgbClr val="EF8755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98" name="Roundrect 11">
            <a:extLst>
              <a:ext uri="{FF2B5EF4-FFF2-40B4-BE49-F238E27FC236}">
                <a16:creationId xmlns:a16="http://schemas.microsoft.com/office/drawing/2014/main" id="{EA097C46-6E5E-580D-6FD6-50080894D19C}"/>
              </a:ext>
            </a:extLst>
          </p:cNvPr>
          <p:cNvSpPr/>
          <p:nvPr/>
        </p:nvSpPr>
        <p:spPr>
          <a:xfrm>
            <a:off x="8076174" y="5363746"/>
            <a:ext cx="3907647" cy="979164"/>
          </a:xfrm>
          <a:prstGeom prst="roundRect">
            <a:avLst>
              <a:gd name="adj" fmla="val 10448"/>
            </a:avLst>
          </a:prstGeom>
          <a:solidFill>
            <a:srgbClr val="FFFFFF"/>
          </a:solidFill>
          <a:ln w="25400">
            <a:solidFill>
              <a:srgbClr val="8562C6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00" name="Ellipse 26">
            <a:extLst>
              <a:ext uri="{FF2B5EF4-FFF2-40B4-BE49-F238E27FC236}">
                <a16:creationId xmlns:a16="http://schemas.microsoft.com/office/drawing/2014/main" id="{5284AAEB-8E5A-CB65-F4DE-0A2E9A973ED1}"/>
              </a:ext>
            </a:extLst>
          </p:cNvPr>
          <p:cNvSpPr/>
          <p:nvPr/>
        </p:nvSpPr>
        <p:spPr>
          <a:xfrm>
            <a:off x="421739" y="5606981"/>
            <a:ext cx="442106" cy="453046"/>
          </a:xfrm>
          <a:prstGeom prst="ellipse">
            <a:avLst/>
          </a:prstGeom>
          <a:solidFill>
            <a:srgbClr val="1268C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2" name="Ellipse 27">
            <a:extLst>
              <a:ext uri="{FF2B5EF4-FFF2-40B4-BE49-F238E27FC236}">
                <a16:creationId xmlns:a16="http://schemas.microsoft.com/office/drawing/2014/main" id="{F3DFCE7F-8B2F-658B-0CAD-A03793CECDC4}"/>
              </a:ext>
            </a:extLst>
          </p:cNvPr>
          <p:cNvSpPr/>
          <p:nvPr/>
        </p:nvSpPr>
        <p:spPr>
          <a:xfrm>
            <a:off x="4082844" y="5606981"/>
            <a:ext cx="442106" cy="453046"/>
          </a:xfrm>
          <a:prstGeom prst="ellipse">
            <a:avLst/>
          </a:prstGeom>
          <a:solidFill>
            <a:srgbClr val="FF640D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4" name="Ellipse 28">
            <a:extLst>
              <a:ext uri="{FF2B5EF4-FFF2-40B4-BE49-F238E27FC236}">
                <a16:creationId xmlns:a16="http://schemas.microsoft.com/office/drawing/2014/main" id="{B08106B6-75DC-96B5-B14A-10B572772F71}"/>
              </a:ext>
            </a:extLst>
          </p:cNvPr>
          <p:cNvSpPr/>
          <p:nvPr/>
        </p:nvSpPr>
        <p:spPr>
          <a:xfrm>
            <a:off x="8240248" y="5606981"/>
            <a:ext cx="442106" cy="453046"/>
          </a:xfrm>
          <a:prstGeom prst="ellipse">
            <a:avLst/>
          </a:prstGeom>
          <a:solidFill>
            <a:srgbClr val="6A26C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78" name="Ellipse 456">
            <a:extLst>
              <a:ext uri="{FF2B5EF4-FFF2-40B4-BE49-F238E27FC236}">
                <a16:creationId xmlns:a16="http://schemas.microsoft.com/office/drawing/2014/main" id="{F318AA26-DF1F-8F8C-3590-F90F485279A5}"/>
              </a:ext>
            </a:extLst>
          </p:cNvPr>
          <p:cNvSpPr/>
          <p:nvPr/>
        </p:nvSpPr>
        <p:spPr>
          <a:xfrm>
            <a:off x="554349" y="5737717"/>
            <a:ext cx="174560" cy="178880"/>
          </a:xfrm>
          <a:prstGeom prst="ellips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80" name="Ellipse 457">
            <a:extLst>
              <a:ext uri="{FF2B5EF4-FFF2-40B4-BE49-F238E27FC236}">
                <a16:creationId xmlns:a16="http://schemas.microsoft.com/office/drawing/2014/main" id="{B64CDD4A-F1B4-99E4-27F3-70FFA6D92409}"/>
              </a:ext>
            </a:extLst>
          </p:cNvPr>
          <p:cNvSpPr/>
          <p:nvPr/>
        </p:nvSpPr>
        <p:spPr>
          <a:xfrm>
            <a:off x="605244" y="5787893"/>
            <a:ext cx="71878" cy="73656"/>
          </a:xfrm>
          <a:prstGeom prst="ellips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82" name="Line 458">
            <a:extLst>
              <a:ext uri="{FF2B5EF4-FFF2-40B4-BE49-F238E27FC236}">
                <a16:creationId xmlns:a16="http://schemas.microsoft.com/office/drawing/2014/main" id="{2505798E-1D7C-E0CF-E001-B44AF69654BA}"/>
              </a:ext>
            </a:extLst>
          </p:cNvPr>
          <p:cNvSpPr/>
          <p:nvPr/>
        </p:nvSpPr>
        <p:spPr>
          <a:xfrm>
            <a:off x="640870" y="5687590"/>
            <a:ext cx="0" cy="47351"/>
          </a:xfrm>
          <a:prstGeom prst="lin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84" name="Line 459">
            <a:extLst>
              <a:ext uri="{FF2B5EF4-FFF2-40B4-BE49-F238E27FC236}">
                <a16:creationId xmlns:a16="http://schemas.microsoft.com/office/drawing/2014/main" id="{E0366041-39B7-91B8-CF05-59190404EC30}"/>
              </a:ext>
            </a:extLst>
          </p:cNvPr>
          <p:cNvSpPr/>
          <p:nvPr/>
        </p:nvSpPr>
        <p:spPr>
          <a:xfrm>
            <a:off x="640870" y="5913285"/>
            <a:ext cx="0" cy="47351"/>
          </a:xfrm>
          <a:prstGeom prst="lin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86" name="Line 460">
            <a:extLst>
              <a:ext uri="{FF2B5EF4-FFF2-40B4-BE49-F238E27FC236}">
                <a16:creationId xmlns:a16="http://schemas.microsoft.com/office/drawing/2014/main" id="{EBCBCE28-C507-C6E0-53DF-587215530971}"/>
              </a:ext>
            </a:extLst>
          </p:cNvPr>
          <p:cNvSpPr/>
          <p:nvPr/>
        </p:nvSpPr>
        <p:spPr>
          <a:xfrm>
            <a:off x="511803" y="5823017"/>
            <a:ext cx="46207" cy="0"/>
          </a:xfrm>
          <a:prstGeom prst="lin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88" name="Line 461">
            <a:extLst>
              <a:ext uri="{FF2B5EF4-FFF2-40B4-BE49-F238E27FC236}">
                <a16:creationId xmlns:a16="http://schemas.microsoft.com/office/drawing/2014/main" id="{BC922E7E-6C97-3A83-CCB5-977E6401E132}"/>
              </a:ext>
            </a:extLst>
          </p:cNvPr>
          <p:cNvSpPr/>
          <p:nvPr/>
        </p:nvSpPr>
        <p:spPr>
          <a:xfrm>
            <a:off x="724133" y="5823017"/>
            <a:ext cx="46207" cy="0"/>
          </a:xfrm>
          <a:prstGeom prst="line">
            <a:avLst/>
          </a:prstGeom>
          <a:noFill/>
          <a:ln w="27432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90" name="Line 462">
            <a:extLst>
              <a:ext uri="{FF2B5EF4-FFF2-40B4-BE49-F238E27FC236}">
                <a16:creationId xmlns:a16="http://schemas.microsoft.com/office/drawing/2014/main" id="{D4078265-7219-B5FA-B65F-5707A2890051}"/>
              </a:ext>
            </a:extLst>
          </p:cNvPr>
          <p:cNvSpPr/>
          <p:nvPr/>
        </p:nvSpPr>
        <p:spPr>
          <a:xfrm>
            <a:off x="4302987" y="5684716"/>
            <a:ext cx="116374" cy="44720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92" name="Line 463">
            <a:extLst>
              <a:ext uri="{FF2B5EF4-FFF2-40B4-BE49-F238E27FC236}">
                <a16:creationId xmlns:a16="http://schemas.microsoft.com/office/drawing/2014/main" id="{2E25B6A3-D7E5-F022-081D-803E20629B39}"/>
              </a:ext>
            </a:extLst>
          </p:cNvPr>
          <p:cNvSpPr/>
          <p:nvPr/>
        </p:nvSpPr>
        <p:spPr>
          <a:xfrm flipH="1">
            <a:off x="4409663" y="5735876"/>
            <a:ext cx="9698" cy="139129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94" name="Line 464">
            <a:extLst>
              <a:ext uri="{FF2B5EF4-FFF2-40B4-BE49-F238E27FC236}">
                <a16:creationId xmlns:a16="http://schemas.microsoft.com/office/drawing/2014/main" id="{C6408635-9FDB-74E1-61D8-89DFF4C7FF18}"/>
              </a:ext>
            </a:extLst>
          </p:cNvPr>
          <p:cNvSpPr/>
          <p:nvPr/>
        </p:nvSpPr>
        <p:spPr>
          <a:xfrm flipH="1">
            <a:off x="4365937" y="5878916"/>
            <a:ext cx="43641" cy="84471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96" name="Line 465">
            <a:extLst>
              <a:ext uri="{FF2B5EF4-FFF2-40B4-BE49-F238E27FC236}">
                <a16:creationId xmlns:a16="http://schemas.microsoft.com/office/drawing/2014/main" id="{8385F88A-67B6-9742-6A77-0DE5748497D1}"/>
              </a:ext>
            </a:extLst>
          </p:cNvPr>
          <p:cNvSpPr/>
          <p:nvPr/>
        </p:nvSpPr>
        <p:spPr>
          <a:xfrm flipH="1">
            <a:off x="4302523" y="5965918"/>
            <a:ext cx="63036" cy="54658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98" name="Line 466">
            <a:extLst>
              <a:ext uri="{FF2B5EF4-FFF2-40B4-BE49-F238E27FC236}">
                <a16:creationId xmlns:a16="http://schemas.microsoft.com/office/drawing/2014/main" id="{05FC5501-78AD-A823-E841-5911B19816FF}"/>
              </a:ext>
            </a:extLst>
          </p:cNvPr>
          <p:cNvSpPr/>
          <p:nvPr/>
        </p:nvSpPr>
        <p:spPr>
          <a:xfrm flipH="1" flipV="1">
            <a:off x="4238940" y="5965918"/>
            <a:ext cx="63036" cy="54658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0" name="Line 467">
            <a:extLst>
              <a:ext uri="{FF2B5EF4-FFF2-40B4-BE49-F238E27FC236}">
                <a16:creationId xmlns:a16="http://schemas.microsoft.com/office/drawing/2014/main" id="{16B2802B-9F54-8DF4-6C8F-E7DF600E2BA3}"/>
              </a:ext>
            </a:extLst>
          </p:cNvPr>
          <p:cNvSpPr/>
          <p:nvPr/>
        </p:nvSpPr>
        <p:spPr>
          <a:xfrm flipH="1" flipV="1">
            <a:off x="4194750" y="5878916"/>
            <a:ext cx="43641" cy="84471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2" name="Line 468">
            <a:extLst>
              <a:ext uri="{FF2B5EF4-FFF2-40B4-BE49-F238E27FC236}">
                <a16:creationId xmlns:a16="http://schemas.microsoft.com/office/drawing/2014/main" id="{AF28D76A-9DF8-65C2-ACDE-ECA1290A717E}"/>
              </a:ext>
            </a:extLst>
          </p:cNvPr>
          <p:cNvSpPr/>
          <p:nvPr/>
        </p:nvSpPr>
        <p:spPr>
          <a:xfrm flipH="1" flipV="1">
            <a:off x="4184674" y="5735876"/>
            <a:ext cx="9698" cy="139129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4" name="Line 469">
            <a:extLst>
              <a:ext uri="{FF2B5EF4-FFF2-40B4-BE49-F238E27FC236}">
                <a16:creationId xmlns:a16="http://schemas.microsoft.com/office/drawing/2014/main" id="{6AE79747-81FC-AB7C-9CB6-0786B7453B70}"/>
              </a:ext>
            </a:extLst>
          </p:cNvPr>
          <p:cNvSpPr/>
          <p:nvPr/>
        </p:nvSpPr>
        <p:spPr>
          <a:xfrm flipV="1">
            <a:off x="4185602" y="5684716"/>
            <a:ext cx="116374" cy="44720"/>
          </a:xfrm>
          <a:prstGeom prst="line">
            <a:avLst/>
          </a:prstGeom>
          <a:noFill/>
          <a:ln w="34544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6" name="Line 470">
            <a:extLst>
              <a:ext uri="{FF2B5EF4-FFF2-40B4-BE49-F238E27FC236}">
                <a16:creationId xmlns:a16="http://schemas.microsoft.com/office/drawing/2014/main" id="{788CEB1B-3DF9-39E9-2235-7C513FE05FD2}"/>
              </a:ext>
            </a:extLst>
          </p:cNvPr>
          <p:cNvSpPr/>
          <p:nvPr/>
        </p:nvSpPr>
        <p:spPr>
          <a:xfrm>
            <a:off x="8335323" y="5733564"/>
            <a:ext cx="250289" cy="0"/>
          </a:xfrm>
          <a:prstGeom prst="lin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08" name="Line 471">
            <a:extLst>
              <a:ext uri="{FF2B5EF4-FFF2-40B4-BE49-F238E27FC236}">
                <a16:creationId xmlns:a16="http://schemas.microsoft.com/office/drawing/2014/main" id="{BE92F73E-36AF-DB6E-510E-7F0D81067405}"/>
              </a:ext>
            </a:extLst>
          </p:cNvPr>
          <p:cNvSpPr/>
          <p:nvPr/>
        </p:nvSpPr>
        <p:spPr>
          <a:xfrm>
            <a:off x="8335323" y="5823017"/>
            <a:ext cx="250289" cy="0"/>
          </a:xfrm>
          <a:prstGeom prst="lin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10" name="Line 472">
            <a:extLst>
              <a:ext uri="{FF2B5EF4-FFF2-40B4-BE49-F238E27FC236}">
                <a16:creationId xmlns:a16="http://schemas.microsoft.com/office/drawing/2014/main" id="{76E7383D-443C-1237-8C13-41EF065321D6}"/>
              </a:ext>
            </a:extLst>
          </p:cNvPr>
          <p:cNvSpPr/>
          <p:nvPr/>
        </p:nvSpPr>
        <p:spPr>
          <a:xfrm>
            <a:off x="8335323" y="5912469"/>
            <a:ext cx="250289" cy="0"/>
          </a:xfrm>
          <a:prstGeom prst="lin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18" name="Ellipse 486">
            <a:extLst>
              <a:ext uri="{FF2B5EF4-FFF2-40B4-BE49-F238E27FC236}">
                <a16:creationId xmlns:a16="http://schemas.microsoft.com/office/drawing/2014/main" id="{2B86E7A1-10D9-3816-553B-6985A27BC2AA}"/>
              </a:ext>
            </a:extLst>
          </p:cNvPr>
          <p:cNvSpPr/>
          <p:nvPr/>
        </p:nvSpPr>
        <p:spPr>
          <a:xfrm>
            <a:off x="8389734" y="5706386"/>
            <a:ext cx="55619" cy="56996"/>
          </a:xfrm>
          <a:prstGeom prst="ellips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20" name="Ellipse 487">
            <a:extLst>
              <a:ext uri="{FF2B5EF4-FFF2-40B4-BE49-F238E27FC236}">
                <a16:creationId xmlns:a16="http://schemas.microsoft.com/office/drawing/2014/main" id="{8936C4B3-4CBA-DB36-E571-BD911B5164FF}"/>
              </a:ext>
            </a:extLst>
          </p:cNvPr>
          <p:cNvSpPr/>
          <p:nvPr/>
        </p:nvSpPr>
        <p:spPr>
          <a:xfrm>
            <a:off x="8478565" y="5795838"/>
            <a:ext cx="55619" cy="56996"/>
          </a:xfrm>
          <a:prstGeom prst="ellips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22" name="Ellipse 488">
            <a:extLst>
              <a:ext uri="{FF2B5EF4-FFF2-40B4-BE49-F238E27FC236}">
                <a16:creationId xmlns:a16="http://schemas.microsoft.com/office/drawing/2014/main" id="{87DAA1AD-50C1-8A68-4EC5-FD1FFD657E67}"/>
              </a:ext>
            </a:extLst>
          </p:cNvPr>
          <p:cNvSpPr/>
          <p:nvPr/>
        </p:nvSpPr>
        <p:spPr>
          <a:xfrm>
            <a:off x="8422461" y="5885290"/>
            <a:ext cx="55619" cy="56996"/>
          </a:xfrm>
          <a:prstGeom prst="ellipse">
            <a:avLst/>
          </a:prstGeom>
          <a:noFill/>
          <a:ln w="24765">
            <a:solidFill>
              <a:srgbClr val="FFFFFF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32" name="TextBox 512">
            <a:extLst>
              <a:ext uri="{FF2B5EF4-FFF2-40B4-BE49-F238E27FC236}">
                <a16:creationId xmlns:a16="http://schemas.microsoft.com/office/drawing/2014/main" id="{22109008-B899-EBCC-5AE3-8D75FC25E5E1}"/>
              </a:ext>
            </a:extLst>
          </p:cNvPr>
          <p:cNvSpPr txBox="1"/>
          <p:nvPr/>
        </p:nvSpPr>
        <p:spPr>
          <a:xfrm>
            <a:off x="929619" y="5686531"/>
            <a:ext cx="989646" cy="3120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Traffic</a:t>
            </a:r>
            <a:r>
              <a:rPr lang="zh-CN" altLang="en-US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 </a:t>
            </a:r>
            <a:r>
              <a:rPr 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Predict</a:t>
            </a:r>
            <a:r>
              <a:rPr lang="en-US" alt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/</a:t>
            </a:r>
            <a:br>
              <a:rPr lang="en-US" alt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</a:br>
            <a:r>
              <a:rPr lang="en-US" alt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Engineering</a:t>
            </a:r>
            <a:r>
              <a:rPr lang="zh-CN" sz="1200" b="1" dirty="0">
                <a:solidFill>
                  <a:srgbClr val="1559B7"/>
                </a:solidFill>
                <a:latin typeface="Arial"/>
                <a:ea typeface="Arial"/>
                <a:cs typeface="Arial"/>
              </a:rPr>
              <a:t>:</a:t>
            </a:r>
            <a:endParaRPr lang="zh-CN" sz="1200" dirty="0"/>
          </a:p>
        </p:txBody>
      </p:sp>
      <p:sp>
        <p:nvSpPr>
          <p:cNvPr id="734" name="TextBox 513">
            <a:extLst>
              <a:ext uri="{FF2B5EF4-FFF2-40B4-BE49-F238E27FC236}">
                <a16:creationId xmlns:a16="http://schemas.microsoft.com/office/drawing/2014/main" id="{DFD2A57D-EB6A-CF54-02ED-6CB3F3AE062D}"/>
              </a:ext>
            </a:extLst>
          </p:cNvPr>
          <p:cNvSpPr txBox="1"/>
          <p:nvPr/>
        </p:nvSpPr>
        <p:spPr>
          <a:xfrm>
            <a:off x="1847906" y="5659408"/>
            <a:ext cx="1804077" cy="1753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NetJIT [SIGMETRICS’25</a:t>
            </a:r>
            <a:r>
              <a:rPr lang="en-US" alt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]</a:t>
            </a:r>
          </a:p>
          <a:p>
            <a:pPr algn="l"/>
            <a:r>
              <a:rPr lang="en-US" altLang="zh-CN" sz="1200" b="1" dirty="0" err="1">
                <a:solidFill>
                  <a:srgbClr val="1D2430"/>
                </a:solidFill>
                <a:latin typeface="Arial"/>
                <a:ea typeface="Arial"/>
                <a:cs typeface="Arial"/>
              </a:rPr>
              <a:t>HalfLife</a:t>
            </a:r>
            <a:r>
              <a:rPr lang="zh-CN" altLang="en-US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(EuroSys’24</a:t>
            </a:r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]</a:t>
            </a:r>
            <a:endParaRPr lang="zh-CN" sz="1200" dirty="0"/>
          </a:p>
        </p:txBody>
      </p:sp>
      <p:sp>
        <p:nvSpPr>
          <p:cNvPr id="736" name="TextBox 514">
            <a:extLst>
              <a:ext uri="{FF2B5EF4-FFF2-40B4-BE49-F238E27FC236}">
                <a16:creationId xmlns:a16="http://schemas.microsoft.com/office/drawing/2014/main" id="{78CED665-604B-C3EB-5F3B-1C3737F45641}"/>
              </a:ext>
            </a:extLst>
          </p:cNvPr>
          <p:cNvSpPr txBox="1"/>
          <p:nvPr/>
        </p:nvSpPr>
        <p:spPr>
          <a:xfrm>
            <a:off x="4610146" y="5678225"/>
            <a:ext cx="698813" cy="1753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1200" b="1" dirty="0">
                <a:solidFill>
                  <a:srgbClr val="DA4D08"/>
                </a:solidFill>
                <a:latin typeface="Arial"/>
                <a:ea typeface="Arial"/>
                <a:cs typeface="Arial"/>
              </a:rPr>
              <a:t>Traffic </a:t>
            </a:r>
            <a:r>
              <a:rPr lang="zh-CN" sz="1200" b="1" dirty="0">
                <a:solidFill>
                  <a:srgbClr val="DA4D08"/>
                </a:solidFill>
                <a:latin typeface="Arial"/>
                <a:ea typeface="Arial"/>
                <a:cs typeface="Arial"/>
              </a:rPr>
              <a:t>Isolation:</a:t>
            </a:r>
            <a:endParaRPr lang="zh-CN" sz="1200" dirty="0"/>
          </a:p>
        </p:txBody>
      </p:sp>
      <p:sp>
        <p:nvSpPr>
          <p:cNvPr id="738" name="TextBox 515">
            <a:extLst>
              <a:ext uri="{FF2B5EF4-FFF2-40B4-BE49-F238E27FC236}">
                <a16:creationId xmlns:a16="http://schemas.microsoft.com/office/drawing/2014/main" id="{316D1C4D-C5BA-DFCB-D2A3-0DB3BF5BCAA1}"/>
              </a:ext>
            </a:extLst>
          </p:cNvPr>
          <p:cNvSpPr txBox="1"/>
          <p:nvPr/>
        </p:nvSpPr>
        <p:spPr>
          <a:xfrm>
            <a:off x="5400867" y="5670580"/>
            <a:ext cx="1946693" cy="1753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InfiniFlow [SIGCOMM’26]</a:t>
            </a:r>
            <a:r>
              <a:rPr lang="en-US" alt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 </a:t>
            </a:r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/</a:t>
            </a:r>
            <a:endParaRPr lang="en-US" altLang="zh-CN" sz="1200" b="1" dirty="0">
              <a:solidFill>
                <a:srgbClr val="1D2430"/>
              </a:solidFill>
              <a:latin typeface="Arial"/>
              <a:ea typeface="Arial"/>
              <a:cs typeface="Arial"/>
            </a:endParaRPr>
          </a:p>
          <a:p>
            <a:r>
              <a:rPr lang="zh-CN" altLang="zh-CN" sz="1200" b="1" dirty="0">
                <a:solidFill>
                  <a:srgbClr val="1D2430"/>
                </a:solidFill>
                <a:ea typeface="Arial"/>
                <a:cs typeface="Arial"/>
              </a:rPr>
              <a:t>Themis [NSDI'26]</a:t>
            </a:r>
            <a:endParaRPr lang="zh-CN" altLang="zh-CN" sz="1200" dirty="0"/>
          </a:p>
        </p:txBody>
      </p:sp>
      <p:sp>
        <p:nvSpPr>
          <p:cNvPr id="742" name="TextBox 517">
            <a:extLst>
              <a:ext uri="{FF2B5EF4-FFF2-40B4-BE49-F238E27FC236}">
                <a16:creationId xmlns:a16="http://schemas.microsoft.com/office/drawing/2014/main" id="{0CD56F25-75BF-33AE-40D1-B960A247101B}"/>
              </a:ext>
            </a:extLst>
          </p:cNvPr>
          <p:cNvSpPr txBox="1"/>
          <p:nvPr/>
        </p:nvSpPr>
        <p:spPr>
          <a:xfrm>
            <a:off x="8721373" y="5724407"/>
            <a:ext cx="684551" cy="1753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1200" b="1" dirty="0">
                <a:solidFill>
                  <a:srgbClr val="4F20A2"/>
                </a:solidFill>
                <a:latin typeface="Arial"/>
                <a:ea typeface="Arial"/>
                <a:cs typeface="Arial"/>
              </a:rPr>
              <a:t>Schedule:</a:t>
            </a:r>
            <a:endParaRPr lang="zh-CN" sz="1200" dirty="0"/>
          </a:p>
        </p:txBody>
      </p:sp>
      <p:sp>
        <p:nvSpPr>
          <p:cNvPr id="744" name="TextBox 518">
            <a:extLst>
              <a:ext uri="{FF2B5EF4-FFF2-40B4-BE49-F238E27FC236}">
                <a16:creationId xmlns:a16="http://schemas.microsoft.com/office/drawing/2014/main" id="{2500ED34-B724-90D6-2953-436E19866E90}"/>
              </a:ext>
            </a:extLst>
          </p:cNvPr>
          <p:cNvSpPr txBox="1"/>
          <p:nvPr/>
        </p:nvSpPr>
        <p:spPr>
          <a:xfrm>
            <a:off x="9592721" y="5573804"/>
            <a:ext cx="2116967" cy="17537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BMW-Tree [SIGCOMM’23]</a:t>
            </a:r>
            <a:r>
              <a:rPr lang="en-US" alt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 </a:t>
            </a:r>
            <a:r>
              <a:rPr lang="zh-CN" sz="12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/</a:t>
            </a:r>
            <a:endParaRPr lang="en-US" altLang="zh-CN" sz="1200" b="1" dirty="0">
              <a:solidFill>
                <a:srgbClr val="1D2430"/>
              </a:solidFill>
              <a:latin typeface="Arial"/>
              <a:ea typeface="Arial"/>
              <a:cs typeface="Arial"/>
            </a:endParaRPr>
          </a:p>
          <a:p>
            <a:r>
              <a:rPr lang="zh-CN" altLang="zh-CN" sz="1200" b="1" dirty="0">
                <a:solidFill>
                  <a:srgbClr val="1D2430"/>
                </a:solidFill>
                <a:ea typeface="Arial"/>
                <a:cs typeface="Arial"/>
              </a:rPr>
              <a:t>vPIFO [SIGCOMM'24] /</a:t>
            </a:r>
            <a:endParaRPr lang="en-US" altLang="zh-CN" sz="1200" b="1" dirty="0">
              <a:solidFill>
                <a:srgbClr val="1D2430"/>
              </a:solidFill>
              <a:ea typeface="Arial"/>
              <a:cs typeface="Arial"/>
            </a:endParaRPr>
          </a:p>
          <a:p>
            <a:r>
              <a:rPr lang="zh-CN" altLang="zh-CN" sz="1200" b="1" dirty="0">
                <a:solidFill>
                  <a:srgbClr val="1D2430"/>
                </a:solidFill>
                <a:ea typeface="Arial"/>
                <a:cs typeface="Arial"/>
              </a:rPr>
              <a:t>Scale-up PIFO [SIGCOMM'26]</a:t>
            </a:r>
            <a:endParaRPr lang="zh-CN" altLang="zh-CN" sz="1200" dirty="0"/>
          </a:p>
          <a:p>
            <a:endParaRPr lang="zh-CN" altLang="zh-CN" sz="1200" dirty="0"/>
          </a:p>
          <a:p>
            <a:pPr algn="l"/>
            <a:endParaRPr lang="zh-CN" sz="1200" dirty="0"/>
          </a:p>
        </p:txBody>
      </p:sp>
      <p:sp>
        <p:nvSpPr>
          <p:cNvPr id="3" name="Roundrect 24">
            <a:extLst>
              <a:ext uri="{FF2B5EF4-FFF2-40B4-BE49-F238E27FC236}">
                <a16:creationId xmlns:a16="http://schemas.microsoft.com/office/drawing/2014/main" id="{520D7389-2489-943A-C174-145A9D5B0883}"/>
              </a:ext>
            </a:extLst>
          </p:cNvPr>
          <p:cNvSpPr/>
          <p:nvPr/>
        </p:nvSpPr>
        <p:spPr>
          <a:xfrm>
            <a:off x="2746902" y="4258717"/>
            <a:ext cx="1271134" cy="379999"/>
          </a:xfrm>
          <a:prstGeom prst="roundRect">
            <a:avLst>
              <a:gd name="adj" fmla="val 18033"/>
            </a:avLst>
          </a:prstGeom>
          <a:solidFill>
            <a:srgbClr val="F8FBFC"/>
          </a:solidFill>
          <a:ln w="25400">
            <a:solidFill>
              <a:srgbClr val="9DD7E6"/>
            </a:solidFill>
          </a:ln>
        </p:spPr>
        <p:txBody>
          <a:bodyPr/>
          <a:lstStyle/>
          <a:p>
            <a:endParaRPr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6C8B6C6-64D5-2446-9F65-27975EAA96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9523" y="4326364"/>
            <a:ext cx="308033" cy="223324"/>
          </a:xfrm>
          <a:prstGeom prst="rect">
            <a:avLst/>
          </a:prstGeom>
        </p:spPr>
      </p:pic>
      <p:sp>
        <p:nvSpPr>
          <p:cNvPr id="6" name="TextBox 497">
            <a:extLst>
              <a:ext uri="{FF2B5EF4-FFF2-40B4-BE49-F238E27FC236}">
                <a16:creationId xmlns:a16="http://schemas.microsoft.com/office/drawing/2014/main" id="{492E9A8D-D3D6-1A37-8954-86EECDDD0CAA}"/>
              </a:ext>
            </a:extLst>
          </p:cNvPr>
          <p:cNvSpPr txBox="1"/>
          <p:nvPr/>
        </p:nvSpPr>
        <p:spPr>
          <a:xfrm>
            <a:off x="3145728" y="4376238"/>
            <a:ext cx="1061414" cy="1911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altLang="zh-CN" sz="800" b="1" dirty="0">
                <a:solidFill>
                  <a:srgbClr val="1D2430"/>
                </a:solidFill>
                <a:latin typeface="Arial"/>
                <a:ea typeface="Arial"/>
                <a:cs typeface="Arial"/>
              </a:rPr>
              <a:t>Traffic Engineer</a:t>
            </a:r>
            <a:endParaRPr lang="zh-CN" sz="8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38FB406-004D-E0D1-4E3D-DA46161738A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20DC178-113E-FB49-9366-4211279B768E}" type="slidenum">
              <a:rPr kumimoji="1" lang="zh-CN" altLang="en-US" smtClean="0"/>
              <a:pPr algn="r"/>
              <a:t>8</a:t>
            </a:fld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8030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2754D-98E9-C19E-E1D2-131BC8D85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标题 1">
            <a:extLst>
              <a:ext uri="{FF2B5EF4-FFF2-40B4-BE49-F238E27FC236}">
                <a16:creationId xmlns:a16="http://schemas.microsoft.com/office/drawing/2014/main" id="{DC9BF56E-EB35-A8AA-7140-952A064B6BD1}"/>
              </a:ext>
            </a:extLst>
          </p:cNvPr>
          <p:cNvSpPr txBox="1">
            <a:spLocks/>
          </p:cNvSpPr>
          <p:nvPr/>
        </p:nvSpPr>
        <p:spPr>
          <a:xfrm>
            <a:off x="1524000" y="2601118"/>
            <a:ext cx="9144000" cy="1655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kumimoji="1" lang="en-US" altLang="zh-CN" sz="3000" b="1" dirty="0" err="1">
                <a:solidFill>
                  <a:srgbClr val="FF0000"/>
                </a:solidFill>
              </a:rPr>
              <a:t>InfiniFlow</a:t>
            </a:r>
            <a:r>
              <a:rPr kumimoji="1" lang="en-US" altLang="zh-CN" sz="3000" b="1" dirty="0">
                <a:solidFill>
                  <a:srgbClr val="FF0000"/>
                </a:solidFill>
              </a:rPr>
              <a:t>:</a:t>
            </a:r>
            <a:r>
              <a:rPr kumimoji="1" lang="zh-CN" altLang="en-US" sz="3000" b="1" dirty="0">
                <a:solidFill>
                  <a:srgbClr val="FF0000"/>
                </a:solidFill>
              </a:rPr>
              <a:t> </a:t>
            </a:r>
            <a:endParaRPr kumimoji="1" lang="en-US" altLang="zh-CN" sz="3000" b="1" dirty="0">
              <a:solidFill>
                <a:srgbClr val="FF0000"/>
              </a:solidFill>
            </a:endParaRPr>
          </a:p>
          <a:p>
            <a:pPr algn="ctr">
              <a:lnSpc>
                <a:spcPct val="120000"/>
              </a:lnSpc>
            </a:pPr>
            <a:br>
              <a:rPr kumimoji="1" lang="en-US" altLang="zh-CN" sz="3000" b="1" dirty="0">
                <a:solidFill>
                  <a:schemeClr val="accent1"/>
                </a:solidFill>
              </a:rPr>
            </a:br>
            <a:r>
              <a:rPr kumimoji="1" lang="en-US" altLang="zh-CN" sz="3000" b="1" dirty="0">
                <a:solidFill>
                  <a:schemeClr val="accent1"/>
                </a:solidFill>
              </a:rPr>
              <a:t>Decoupling Virtual Channel Scalability from</a:t>
            </a:r>
            <a:br>
              <a:rPr kumimoji="1" lang="en-US" altLang="zh-CN" sz="3000" b="1" dirty="0">
                <a:solidFill>
                  <a:schemeClr val="accent1"/>
                </a:solidFill>
              </a:rPr>
            </a:br>
            <a:r>
              <a:rPr kumimoji="1" lang="en-US" altLang="zh-CN" sz="3000" b="1" dirty="0">
                <a:solidFill>
                  <a:schemeClr val="accent1"/>
                </a:solidFill>
              </a:rPr>
              <a:t>Buffer Requirements in Lossless Datacenter Networks</a:t>
            </a:r>
            <a:br>
              <a:rPr kumimoji="1" lang="en-US" altLang="zh-CN" sz="3000" b="1" dirty="0">
                <a:solidFill>
                  <a:schemeClr val="accent1"/>
                </a:solidFill>
              </a:rPr>
            </a:br>
            <a:br>
              <a:rPr kumimoji="1" lang="en-US" altLang="zh-CN" sz="3000" b="1" dirty="0">
                <a:solidFill>
                  <a:schemeClr val="accent1"/>
                </a:solidFill>
              </a:rPr>
            </a:br>
            <a:r>
              <a:rPr kumimoji="1" lang="en-US" altLang="zh-CN" sz="3000" b="1" dirty="0"/>
              <a:t>SIGCOMM</a:t>
            </a:r>
            <a:r>
              <a:rPr kumimoji="1" lang="zh-CN" altLang="en-US" sz="3000" b="1" dirty="0"/>
              <a:t> </a:t>
            </a:r>
            <a:r>
              <a:rPr kumimoji="1" lang="en-US" altLang="zh-CN" sz="3000" b="1" dirty="0"/>
              <a:t>2026</a:t>
            </a:r>
            <a:endParaRPr kumimoji="1" lang="zh-CN" altLang="en-US" sz="3000" b="1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7AD478D-3013-1B6F-335B-4A1D26F3919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20DC178-113E-FB49-9366-4211279B768E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5723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sii2hdl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sii2hdl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2547</TotalTime>
  <Words>7314</Words>
  <Application>Microsoft Macintosh PowerPoint</Application>
  <DocSecurity>0</DocSecurity>
  <PresentationFormat>宽屏</PresentationFormat>
  <Paragraphs>1656</Paragraphs>
  <Slides>63</Slides>
  <Notes>61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63</vt:i4>
      </vt:variant>
    </vt:vector>
  </HeadingPairs>
  <TitlesOfParts>
    <vt:vector size="76" baseType="lpstr">
      <vt:lpstr>Microsoft YaHei</vt:lpstr>
      <vt:lpstr>Microsoft YaHei</vt:lpstr>
      <vt:lpstr>Arial</vt:lpstr>
      <vt:lpstr>Calibri</vt:lpstr>
      <vt:lpstr>Cambria Math</vt:lpstr>
      <vt:lpstr>Consolas</vt:lpstr>
      <vt:lpstr>Georgia</vt:lpstr>
      <vt:lpstr>Open Sans</vt:lpstr>
      <vt:lpstr>PT Serif</vt:lpstr>
      <vt:lpstr>Times New Roman</vt:lpstr>
      <vt:lpstr>Wingdings</vt:lpstr>
      <vt:lpstr>Office 主题​​</vt:lpstr>
      <vt:lpstr>Office Theme</vt:lpstr>
      <vt:lpstr>AI Data Center Networks: Traffic Characteristics, Technical Challenges, and System Optimization </vt:lpstr>
      <vt:lpstr>Explosive Growth in LLM Scale and Inference Demand</vt:lpstr>
      <vt:lpstr>A Common Blueprint for Large-Scale AI Fabrics : Multi-Tier, Multi-Plane, and Rail-Aware Connectivity</vt:lpstr>
      <vt:lpstr>PowerPoint 演示文稿</vt:lpstr>
      <vt:lpstr>Feature 1: AI Traffic Demands Both Low Latency and High  Bandwidth</vt:lpstr>
      <vt:lpstr>Feature 2: AI Training Generates Periodic and Sync Traffic Bursts</vt:lpstr>
      <vt:lpstr>PowerPoint 演示文稿</vt:lpstr>
      <vt:lpstr>Overview of Our Recent Work in AI Cluster Networking</vt:lpstr>
      <vt:lpstr>PowerPoint 演示文稿</vt:lpstr>
      <vt:lpstr>Virtual Channels in Lossless DCNs </vt:lpstr>
      <vt:lpstr>More VCs for Better Traffic Isolation</vt:lpstr>
      <vt:lpstr>More VCs for Better Traffic Isolation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HBM-Based Hybrid Buffers</vt:lpstr>
      <vt:lpstr>Existing Hybrid Buffer Designs: Poor HBM Access Patterns Reduce Effective Bandwidth</vt:lpstr>
      <vt:lpstr>Existing Hybrid Buffer Scheme – Priority Inversion</vt:lpstr>
      <vt:lpstr>Themis: Scheduling-Aware Admission Control </vt:lpstr>
      <vt:lpstr>Themis: Batched HBM Access</vt:lpstr>
      <vt:lpstr>Themis: Batched HBM Access</vt:lpstr>
      <vt:lpstr>Performance of Themis</vt:lpstr>
      <vt:lpstr>Performance of Themis</vt:lpstr>
      <vt:lpstr>Summary: Networks Are Evolving into AI-Native Infrastructure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Yang Xu</cp:lastModifiedBy>
  <cp:revision>178</cp:revision>
  <dcterms:created xsi:type="dcterms:W3CDTF">2026-07-29T11:08:10Z</dcterms:created>
  <dcterms:modified xsi:type="dcterms:W3CDTF">2026-08-06T19:57:48Z</dcterms:modified>
</cp:coreProperties>
</file>